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0"/>
  </p:notesMasterIdLst>
  <p:sldIdLst>
    <p:sldId id="256" r:id="rId5"/>
    <p:sldId id="268" r:id="rId6"/>
    <p:sldId id="267" r:id="rId7"/>
    <p:sldId id="261" r:id="rId8"/>
    <p:sldId id="263" r:id="rId9"/>
    <p:sldId id="265" r:id="rId10"/>
    <p:sldId id="275" r:id="rId11"/>
    <p:sldId id="258" r:id="rId12"/>
    <p:sldId id="269" r:id="rId13"/>
    <p:sldId id="262" r:id="rId14"/>
    <p:sldId id="257" r:id="rId15"/>
    <p:sldId id="274" r:id="rId16"/>
    <p:sldId id="273" r:id="rId17"/>
    <p:sldId id="276" r:id="rId18"/>
    <p:sldId id="270" r:id="rId19"/>
    <p:sldId id="288" r:id="rId20"/>
    <p:sldId id="279" r:id="rId21"/>
    <p:sldId id="280" r:id="rId22"/>
    <p:sldId id="282" r:id="rId23"/>
    <p:sldId id="281" r:id="rId24"/>
    <p:sldId id="286" r:id="rId25"/>
    <p:sldId id="266" r:id="rId26"/>
    <p:sldId id="271" r:id="rId27"/>
    <p:sldId id="277" r:id="rId28"/>
    <p:sldId id="283"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yam Lotfi" initials="ML" lastIdx="11" clrIdx="0">
    <p:extLst>
      <p:ext uri="{19B8F6BF-5375-455C-9EA6-DF929625EA0E}">
        <p15:presenceInfo xmlns:p15="http://schemas.microsoft.com/office/powerpoint/2012/main" userId="S::LotfiM@cardiff.ac.uk::7e55735c-3e70-4e55-8e91-8c7c088e7a1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76788" autoAdjust="0"/>
  </p:normalViewPr>
  <p:slideViewPr>
    <p:cSldViewPr snapToGrid="0">
      <p:cViewPr varScale="1">
        <p:scale>
          <a:sx n="67" d="100"/>
          <a:sy n="67" d="100"/>
        </p:scale>
        <p:origin x="644" y="44"/>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6DBBE5D-7DDE-4F1C-BB07-FA0FA7D96E41}" type="datetimeFigureOut">
              <a:rPr lang="en-GB" smtClean="0"/>
              <a:t>30/09/2021</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72572D1-2BCB-4136-95DF-9CC0E494E16F}" type="slidenum">
              <a:rPr lang="en-GB" smtClean="0"/>
              <a:t>‹#›</a:t>
            </a:fld>
            <a:endParaRPr lang="en-GB" dirty="0"/>
          </a:p>
        </p:txBody>
      </p:sp>
    </p:spTree>
    <p:extLst>
      <p:ext uri="{BB962C8B-B14F-4D97-AF65-F5344CB8AC3E}">
        <p14:creationId xmlns:p14="http://schemas.microsoft.com/office/powerpoint/2010/main" val="8694848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DAE13B-6D4E-4331-9F78-FAF80AA2CA3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A673FFC9-F2B0-4F15-B31E-E5AEB8D5525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CD67BF53-219E-4E90-87C1-70671E7E881B}"/>
              </a:ext>
            </a:extLst>
          </p:cNvPr>
          <p:cNvSpPr>
            <a:spLocks noGrp="1"/>
          </p:cNvSpPr>
          <p:nvPr>
            <p:ph type="dt" sz="half" idx="10"/>
          </p:nvPr>
        </p:nvSpPr>
        <p:spPr/>
        <p:txBody>
          <a:bodyPr/>
          <a:lstStyle/>
          <a:p>
            <a:fld id="{EB0F76B0-D8D2-4303-B98A-2E0B172ADC11}" type="datetime1">
              <a:rPr lang="en-GB" smtClean="0"/>
              <a:t>30/09/2021</a:t>
            </a:fld>
            <a:endParaRPr lang="en-GB" dirty="0"/>
          </a:p>
        </p:txBody>
      </p:sp>
      <p:sp>
        <p:nvSpPr>
          <p:cNvPr id="5" name="Footer Placeholder 4">
            <a:extLst>
              <a:ext uri="{FF2B5EF4-FFF2-40B4-BE49-F238E27FC236}">
                <a16:creationId xmlns:a16="http://schemas.microsoft.com/office/drawing/2014/main" id="{16620551-6D78-4DCD-B4F9-3B12996B0C81}"/>
              </a:ext>
            </a:extLst>
          </p:cNvPr>
          <p:cNvSpPr>
            <a:spLocks noGrp="1"/>
          </p:cNvSpPr>
          <p:nvPr>
            <p:ph type="ftr" sz="quarter" idx="11"/>
          </p:nvPr>
        </p:nvSpPr>
        <p:spPr/>
        <p:txBody>
          <a:bodyPr/>
          <a:lstStyle/>
          <a:p>
            <a:r>
              <a:rPr lang="en-GB" dirty="0"/>
              <a:t>LOM Section, CARBS</a:t>
            </a:r>
          </a:p>
        </p:txBody>
      </p:sp>
      <p:sp>
        <p:nvSpPr>
          <p:cNvPr id="6" name="Slide Number Placeholder 5">
            <a:extLst>
              <a:ext uri="{FF2B5EF4-FFF2-40B4-BE49-F238E27FC236}">
                <a16:creationId xmlns:a16="http://schemas.microsoft.com/office/drawing/2014/main" id="{95320317-8A31-429A-AC1E-58B427746B2B}"/>
              </a:ext>
            </a:extLst>
          </p:cNvPr>
          <p:cNvSpPr>
            <a:spLocks noGrp="1"/>
          </p:cNvSpPr>
          <p:nvPr>
            <p:ph type="sldNum" sz="quarter" idx="12"/>
          </p:nvPr>
        </p:nvSpPr>
        <p:spPr/>
        <p:txBody>
          <a:bodyPr/>
          <a:lstStyle/>
          <a:p>
            <a:fld id="{3970D428-F2FA-48B2-860C-C907EC3BF467}" type="slidenum">
              <a:rPr lang="en-GB" smtClean="0"/>
              <a:t>‹#›</a:t>
            </a:fld>
            <a:endParaRPr lang="en-GB" dirty="0"/>
          </a:p>
        </p:txBody>
      </p:sp>
    </p:spTree>
    <p:extLst>
      <p:ext uri="{BB962C8B-B14F-4D97-AF65-F5344CB8AC3E}">
        <p14:creationId xmlns:p14="http://schemas.microsoft.com/office/powerpoint/2010/main" val="27035001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D1AF56-313E-4D2A-AE1F-2005DBE6C411}"/>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809627F-B167-4C55-B9C9-AB720296273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1FE79A3-0C9C-4532-9DC2-90B1FF01F881}"/>
              </a:ext>
            </a:extLst>
          </p:cNvPr>
          <p:cNvSpPr>
            <a:spLocks noGrp="1"/>
          </p:cNvSpPr>
          <p:nvPr>
            <p:ph type="dt" sz="half" idx="10"/>
          </p:nvPr>
        </p:nvSpPr>
        <p:spPr/>
        <p:txBody>
          <a:bodyPr/>
          <a:lstStyle/>
          <a:p>
            <a:fld id="{80C277B7-2824-4227-9984-48F528618BD2}" type="datetime1">
              <a:rPr lang="en-GB" smtClean="0"/>
              <a:t>30/09/2021</a:t>
            </a:fld>
            <a:endParaRPr lang="en-GB" dirty="0"/>
          </a:p>
        </p:txBody>
      </p:sp>
      <p:sp>
        <p:nvSpPr>
          <p:cNvPr id="5" name="Footer Placeholder 4">
            <a:extLst>
              <a:ext uri="{FF2B5EF4-FFF2-40B4-BE49-F238E27FC236}">
                <a16:creationId xmlns:a16="http://schemas.microsoft.com/office/drawing/2014/main" id="{0660FF1A-F70F-450B-938D-DB05731C7FA7}"/>
              </a:ext>
            </a:extLst>
          </p:cNvPr>
          <p:cNvSpPr>
            <a:spLocks noGrp="1"/>
          </p:cNvSpPr>
          <p:nvPr>
            <p:ph type="ftr" sz="quarter" idx="11"/>
          </p:nvPr>
        </p:nvSpPr>
        <p:spPr/>
        <p:txBody>
          <a:bodyPr/>
          <a:lstStyle/>
          <a:p>
            <a:r>
              <a:rPr lang="en-GB" dirty="0"/>
              <a:t>LOM Section, CARBS</a:t>
            </a:r>
          </a:p>
        </p:txBody>
      </p:sp>
      <p:sp>
        <p:nvSpPr>
          <p:cNvPr id="6" name="Slide Number Placeholder 5">
            <a:extLst>
              <a:ext uri="{FF2B5EF4-FFF2-40B4-BE49-F238E27FC236}">
                <a16:creationId xmlns:a16="http://schemas.microsoft.com/office/drawing/2014/main" id="{5C9871F0-8490-4F81-A80D-835D4FE5DB1E}"/>
              </a:ext>
            </a:extLst>
          </p:cNvPr>
          <p:cNvSpPr>
            <a:spLocks noGrp="1"/>
          </p:cNvSpPr>
          <p:nvPr>
            <p:ph type="sldNum" sz="quarter" idx="12"/>
          </p:nvPr>
        </p:nvSpPr>
        <p:spPr/>
        <p:txBody>
          <a:bodyPr/>
          <a:lstStyle/>
          <a:p>
            <a:fld id="{3970D428-F2FA-48B2-860C-C907EC3BF467}" type="slidenum">
              <a:rPr lang="en-GB" smtClean="0"/>
              <a:t>‹#›</a:t>
            </a:fld>
            <a:endParaRPr lang="en-GB" dirty="0"/>
          </a:p>
        </p:txBody>
      </p:sp>
    </p:spTree>
    <p:extLst>
      <p:ext uri="{BB962C8B-B14F-4D97-AF65-F5344CB8AC3E}">
        <p14:creationId xmlns:p14="http://schemas.microsoft.com/office/powerpoint/2010/main" val="8956088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A7273C6-6395-4518-B8F8-5417A7CA5E8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C86B661-2148-418B-93BD-FB04D66F815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F54CD2F-9E0D-42B4-8843-17958B08B755}"/>
              </a:ext>
            </a:extLst>
          </p:cNvPr>
          <p:cNvSpPr>
            <a:spLocks noGrp="1"/>
          </p:cNvSpPr>
          <p:nvPr>
            <p:ph type="dt" sz="half" idx="10"/>
          </p:nvPr>
        </p:nvSpPr>
        <p:spPr/>
        <p:txBody>
          <a:bodyPr/>
          <a:lstStyle/>
          <a:p>
            <a:fld id="{28E05F97-4CCB-49F9-A7AE-E43F0D750D58}" type="datetime1">
              <a:rPr lang="en-GB" smtClean="0"/>
              <a:t>30/09/2021</a:t>
            </a:fld>
            <a:endParaRPr lang="en-GB" dirty="0"/>
          </a:p>
        </p:txBody>
      </p:sp>
      <p:sp>
        <p:nvSpPr>
          <p:cNvPr id="5" name="Footer Placeholder 4">
            <a:extLst>
              <a:ext uri="{FF2B5EF4-FFF2-40B4-BE49-F238E27FC236}">
                <a16:creationId xmlns:a16="http://schemas.microsoft.com/office/drawing/2014/main" id="{6875031B-DFD6-4CD0-B3F3-1B4F14B7CD18}"/>
              </a:ext>
            </a:extLst>
          </p:cNvPr>
          <p:cNvSpPr>
            <a:spLocks noGrp="1"/>
          </p:cNvSpPr>
          <p:nvPr>
            <p:ph type="ftr" sz="quarter" idx="11"/>
          </p:nvPr>
        </p:nvSpPr>
        <p:spPr/>
        <p:txBody>
          <a:bodyPr/>
          <a:lstStyle/>
          <a:p>
            <a:r>
              <a:rPr lang="en-GB" dirty="0"/>
              <a:t>LOM Section, CARBS</a:t>
            </a:r>
          </a:p>
        </p:txBody>
      </p:sp>
      <p:sp>
        <p:nvSpPr>
          <p:cNvPr id="6" name="Slide Number Placeholder 5">
            <a:extLst>
              <a:ext uri="{FF2B5EF4-FFF2-40B4-BE49-F238E27FC236}">
                <a16:creationId xmlns:a16="http://schemas.microsoft.com/office/drawing/2014/main" id="{5A3A9625-FF59-42A1-BAB2-EF08BE0ECCDF}"/>
              </a:ext>
            </a:extLst>
          </p:cNvPr>
          <p:cNvSpPr>
            <a:spLocks noGrp="1"/>
          </p:cNvSpPr>
          <p:nvPr>
            <p:ph type="sldNum" sz="quarter" idx="12"/>
          </p:nvPr>
        </p:nvSpPr>
        <p:spPr/>
        <p:txBody>
          <a:bodyPr/>
          <a:lstStyle/>
          <a:p>
            <a:fld id="{3970D428-F2FA-48B2-860C-C907EC3BF467}" type="slidenum">
              <a:rPr lang="en-GB" smtClean="0"/>
              <a:t>‹#›</a:t>
            </a:fld>
            <a:endParaRPr lang="en-GB" dirty="0"/>
          </a:p>
        </p:txBody>
      </p:sp>
    </p:spTree>
    <p:extLst>
      <p:ext uri="{BB962C8B-B14F-4D97-AF65-F5344CB8AC3E}">
        <p14:creationId xmlns:p14="http://schemas.microsoft.com/office/powerpoint/2010/main" val="24497986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F9CD28-97F0-4A04-AF2E-BBF04E60409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CA6856E-41AD-4565-A907-6EE5AE7264C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5B7580F-DA31-4D8B-A777-D40EFBDC46FD}"/>
              </a:ext>
            </a:extLst>
          </p:cNvPr>
          <p:cNvSpPr>
            <a:spLocks noGrp="1"/>
          </p:cNvSpPr>
          <p:nvPr>
            <p:ph type="dt" sz="half" idx="10"/>
          </p:nvPr>
        </p:nvSpPr>
        <p:spPr/>
        <p:txBody>
          <a:bodyPr/>
          <a:lstStyle/>
          <a:p>
            <a:fld id="{E9A0C070-B032-4F65-B2A5-ED86CEC9A440}" type="datetime1">
              <a:rPr lang="en-GB" smtClean="0"/>
              <a:t>30/09/2021</a:t>
            </a:fld>
            <a:endParaRPr lang="en-GB" dirty="0"/>
          </a:p>
        </p:txBody>
      </p:sp>
      <p:sp>
        <p:nvSpPr>
          <p:cNvPr id="5" name="Footer Placeholder 4">
            <a:extLst>
              <a:ext uri="{FF2B5EF4-FFF2-40B4-BE49-F238E27FC236}">
                <a16:creationId xmlns:a16="http://schemas.microsoft.com/office/drawing/2014/main" id="{9EE200C4-DF00-48DF-B599-7769FE056251}"/>
              </a:ext>
            </a:extLst>
          </p:cNvPr>
          <p:cNvSpPr>
            <a:spLocks noGrp="1"/>
          </p:cNvSpPr>
          <p:nvPr>
            <p:ph type="ftr" sz="quarter" idx="11"/>
          </p:nvPr>
        </p:nvSpPr>
        <p:spPr/>
        <p:txBody>
          <a:bodyPr/>
          <a:lstStyle/>
          <a:p>
            <a:r>
              <a:rPr lang="en-GB" dirty="0"/>
              <a:t>LOM Section, CARBS</a:t>
            </a:r>
          </a:p>
        </p:txBody>
      </p:sp>
      <p:sp>
        <p:nvSpPr>
          <p:cNvPr id="6" name="Slide Number Placeholder 5">
            <a:extLst>
              <a:ext uri="{FF2B5EF4-FFF2-40B4-BE49-F238E27FC236}">
                <a16:creationId xmlns:a16="http://schemas.microsoft.com/office/drawing/2014/main" id="{A2CDA607-CD5F-42AD-A805-29134AB912F8}"/>
              </a:ext>
            </a:extLst>
          </p:cNvPr>
          <p:cNvSpPr>
            <a:spLocks noGrp="1"/>
          </p:cNvSpPr>
          <p:nvPr>
            <p:ph type="sldNum" sz="quarter" idx="12"/>
          </p:nvPr>
        </p:nvSpPr>
        <p:spPr/>
        <p:txBody>
          <a:bodyPr/>
          <a:lstStyle/>
          <a:p>
            <a:fld id="{3970D428-F2FA-48B2-860C-C907EC3BF467}" type="slidenum">
              <a:rPr lang="en-GB" smtClean="0"/>
              <a:t>‹#›</a:t>
            </a:fld>
            <a:endParaRPr lang="en-GB" dirty="0"/>
          </a:p>
        </p:txBody>
      </p:sp>
    </p:spTree>
    <p:extLst>
      <p:ext uri="{BB962C8B-B14F-4D97-AF65-F5344CB8AC3E}">
        <p14:creationId xmlns:p14="http://schemas.microsoft.com/office/powerpoint/2010/main" val="22244643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C44C79-CDC2-411F-A207-7B55B051AE9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49D5497E-6E6C-4BD4-9AD3-5CD9014AB3F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5B0EB21-483A-4C68-8637-75913B047B2B}"/>
              </a:ext>
            </a:extLst>
          </p:cNvPr>
          <p:cNvSpPr>
            <a:spLocks noGrp="1"/>
          </p:cNvSpPr>
          <p:nvPr>
            <p:ph type="dt" sz="half" idx="10"/>
          </p:nvPr>
        </p:nvSpPr>
        <p:spPr/>
        <p:txBody>
          <a:bodyPr/>
          <a:lstStyle/>
          <a:p>
            <a:fld id="{D504C249-0D33-49FF-BF13-18B566523D60}" type="datetime1">
              <a:rPr lang="en-GB" smtClean="0"/>
              <a:t>30/09/2021</a:t>
            </a:fld>
            <a:endParaRPr lang="en-GB" dirty="0"/>
          </a:p>
        </p:txBody>
      </p:sp>
      <p:sp>
        <p:nvSpPr>
          <p:cNvPr id="5" name="Footer Placeholder 4">
            <a:extLst>
              <a:ext uri="{FF2B5EF4-FFF2-40B4-BE49-F238E27FC236}">
                <a16:creationId xmlns:a16="http://schemas.microsoft.com/office/drawing/2014/main" id="{D35E615C-5CD7-4CF6-B61A-F55702321FA3}"/>
              </a:ext>
            </a:extLst>
          </p:cNvPr>
          <p:cNvSpPr>
            <a:spLocks noGrp="1"/>
          </p:cNvSpPr>
          <p:nvPr>
            <p:ph type="ftr" sz="quarter" idx="11"/>
          </p:nvPr>
        </p:nvSpPr>
        <p:spPr/>
        <p:txBody>
          <a:bodyPr/>
          <a:lstStyle/>
          <a:p>
            <a:r>
              <a:rPr lang="en-GB" dirty="0"/>
              <a:t>LOM Section, CARBS</a:t>
            </a:r>
          </a:p>
        </p:txBody>
      </p:sp>
      <p:sp>
        <p:nvSpPr>
          <p:cNvPr id="6" name="Slide Number Placeholder 5">
            <a:extLst>
              <a:ext uri="{FF2B5EF4-FFF2-40B4-BE49-F238E27FC236}">
                <a16:creationId xmlns:a16="http://schemas.microsoft.com/office/drawing/2014/main" id="{A6004826-6572-44D4-8A11-CABB8DE61BC0}"/>
              </a:ext>
            </a:extLst>
          </p:cNvPr>
          <p:cNvSpPr>
            <a:spLocks noGrp="1"/>
          </p:cNvSpPr>
          <p:nvPr>
            <p:ph type="sldNum" sz="quarter" idx="12"/>
          </p:nvPr>
        </p:nvSpPr>
        <p:spPr/>
        <p:txBody>
          <a:bodyPr/>
          <a:lstStyle/>
          <a:p>
            <a:fld id="{3970D428-F2FA-48B2-860C-C907EC3BF467}" type="slidenum">
              <a:rPr lang="en-GB" smtClean="0"/>
              <a:t>‹#›</a:t>
            </a:fld>
            <a:endParaRPr lang="en-GB" dirty="0"/>
          </a:p>
        </p:txBody>
      </p:sp>
    </p:spTree>
    <p:extLst>
      <p:ext uri="{BB962C8B-B14F-4D97-AF65-F5344CB8AC3E}">
        <p14:creationId xmlns:p14="http://schemas.microsoft.com/office/powerpoint/2010/main" val="39351198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E761D7-3B15-41DE-9DE0-831D5BFBC7C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3FEABD3-5D37-4CDC-914F-3923D5E9BCF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CF06E63C-D1D8-437F-A4BA-DADB281B4B1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6D8797F9-8116-40E6-8027-BFF53F74E1C5}"/>
              </a:ext>
            </a:extLst>
          </p:cNvPr>
          <p:cNvSpPr>
            <a:spLocks noGrp="1"/>
          </p:cNvSpPr>
          <p:nvPr>
            <p:ph type="dt" sz="half" idx="10"/>
          </p:nvPr>
        </p:nvSpPr>
        <p:spPr/>
        <p:txBody>
          <a:bodyPr/>
          <a:lstStyle/>
          <a:p>
            <a:fld id="{DE3281B8-FBA9-4DDC-A8BD-A135067D1D51}" type="datetime1">
              <a:rPr lang="en-GB" smtClean="0"/>
              <a:t>30/09/2021</a:t>
            </a:fld>
            <a:endParaRPr lang="en-GB" dirty="0"/>
          </a:p>
        </p:txBody>
      </p:sp>
      <p:sp>
        <p:nvSpPr>
          <p:cNvPr id="6" name="Footer Placeholder 5">
            <a:extLst>
              <a:ext uri="{FF2B5EF4-FFF2-40B4-BE49-F238E27FC236}">
                <a16:creationId xmlns:a16="http://schemas.microsoft.com/office/drawing/2014/main" id="{712A34CA-AF2E-4609-AAD5-E01F0A411A17}"/>
              </a:ext>
            </a:extLst>
          </p:cNvPr>
          <p:cNvSpPr>
            <a:spLocks noGrp="1"/>
          </p:cNvSpPr>
          <p:nvPr>
            <p:ph type="ftr" sz="quarter" idx="11"/>
          </p:nvPr>
        </p:nvSpPr>
        <p:spPr/>
        <p:txBody>
          <a:bodyPr/>
          <a:lstStyle/>
          <a:p>
            <a:r>
              <a:rPr lang="en-GB" dirty="0"/>
              <a:t>LOM Section, CARBS</a:t>
            </a:r>
          </a:p>
        </p:txBody>
      </p:sp>
      <p:sp>
        <p:nvSpPr>
          <p:cNvPr id="7" name="Slide Number Placeholder 6">
            <a:extLst>
              <a:ext uri="{FF2B5EF4-FFF2-40B4-BE49-F238E27FC236}">
                <a16:creationId xmlns:a16="http://schemas.microsoft.com/office/drawing/2014/main" id="{C841CA17-9D87-4A93-AE43-DA62B9718467}"/>
              </a:ext>
            </a:extLst>
          </p:cNvPr>
          <p:cNvSpPr>
            <a:spLocks noGrp="1"/>
          </p:cNvSpPr>
          <p:nvPr>
            <p:ph type="sldNum" sz="quarter" idx="12"/>
          </p:nvPr>
        </p:nvSpPr>
        <p:spPr/>
        <p:txBody>
          <a:bodyPr/>
          <a:lstStyle/>
          <a:p>
            <a:fld id="{3970D428-F2FA-48B2-860C-C907EC3BF467}" type="slidenum">
              <a:rPr lang="en-GB" smtClean="0"/>
              <a:t>‹#›</a:t>
            </a:fld>
            <a:endParaRPr lang="en-GB" dirty="0"/>
          </a:p>
        </p:txBody>
      </p:sp>
    </p:spTree>
    <p:extLst>
      <p:ext uri="{BB962C8B-B14F-4D97-AF65-F5344CB8AC3E}">
        <p14:creationId xmlns:p14="http://schemas.microsoft.com/office/powerpoint/2010/main" val="31326318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743A09-5BE9-4F73-B2C7-71C778664AC7}"/>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5BA13D8-BA6C-4571-BA60-019181F4D1F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530A239-C882-4B3C-8C41-861AF42AEB0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0E7B448F-7EDF-4293-B7D2-A229CA081F7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08501DF-C4FC-479D-9BDA-7D346206F93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94A7A283-0420-4254-957A-E9F9A2F21CD8}"/>
              </a:ext>
            </a:extLst>
          </p:cNvPr>
          <p:cNvSpPr>
            <a:spLocks noGrp="1"/>
          </p:cNvSpPr>
          <p:nvPr>
            <p:ph type="dt" sz="half" idx="10"/>
          </p:nvPr>
        </p:nvSpPr>
        <p:spPr/>
        <p:txBody>
          <a:bodyPr/>
          <a:lstStyle/>
          <a:p>
            <a:fld id="{C29A59D7-853D-4649-82DB-AC78A121CB65}" type="datetime1">
              <a:rPr lang="en-GB" smtClean="0"/>
              <a:t>30/09/2021</a:t>
            </a:fld>
            <a:endParaRPr lang="en-GB" dirty="0"/>
          </a:p>
        </p:txBody>
      </p:sp>
      <p:sp>
        <p:nvSpPr>
          <p:cNvPr id="8" name="Footer Placeholder 7">
            <a:extLst>
              <a:ext uri="{FF2B5EF4-FFF2-40B4-BE49-F238E27FC236}">
                <a16:creationId xmlns:a16="http://schemas.microsoft.com/office/drawing/2014/main" id="{9F847434-B07E-4A26-9CDB-6B1E0E4DD998}"/>
              </a:ext>
            </a:extLst>
          </p:cNvPr>
          <p:cNvSpPr>
            <a:spLocks noGrp="1"/>
          </p:cNvSpPr>
          <p:nvPr>
            <p:ph type="ftr" sz="quarter" idx="11"/>
          </p:nvPr>
        </p:nvSpPr>
        <p:spPr/>
        <p:txBody>
          <a:bodyPr/>
          <a:lstStyle/>
          <a:p>
            <a:r>
              <a:rPr lang="en-GB" dirty="0"/>
              <a:t>LOM Section, CARBS</a:t>
            </a:r>
          </a:p>
        </p:txBody>
      </p:sp>
      <p:sp>
        <p:nvSpPr>
          <p:cNvPr id="9" name="Slide Number Placeholder 8">
            <a:extLst>
              <a:ext uri="{FF2B5EF4-FFF2-40B4-BE49-F238E27FC236}">
                <a16:creationId xmlns:a16="http://schemas.microsoft.com/office/drawing/2014/main" id="{870A96F6-2E7A-43F0-A4D0-F796B19A2261}"/>
              </a:ext>
            </a:extLst>
          </p:cNvPr>
          <p:cNvSpPr>
            <a:spLocks noGrp="1"/>
          </p:cNvSpPr>
          <p:nvPr>
            <p:ph type="sldNum" sz="quarter" idx="12"/>
          </p:nvPr>
        </p:nvSpPr>
        <p:spPr/>
        <p:txBody>
          <a:bodyPr/>
          <a:lstStyle/>
          <a:p>
            <a:fld id="{3970D428-F2FA-48B2-860C-C907EC3BF467}" type="slidenum">
              <a:rPr lang="en-GB" smtClean="0"/>
              <a:t>‹#›</a:t>
            </a:fld>
            <a:endParaRPr lang="en-GB" dirty="0"/>
          </a:p>
        </p:txBody>
      </p:sp>
    </p:spTree>
    <p:extLst>
      <p:ext uri="{BB962C8B-B14F-4D97-AF65-F5344CB8AC3E}">
        <p14:creationId xmlns:p14="http://schemas.microsoft.com/office/powerpoint/2010/main" val="34178815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0DD712-4A9B-4A5F-8233-34B0F198D7C2}"/>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FA1FBFB5-DC97-45E3-97ED-7C091DEA9041}"/>
              </a:ext>
            </a:extLst>
          </p:cNvPr>
          <p:cNvSpPr>
            <a:spLocks noGrp="1"/>
          </p:cNvSpPr>
          <p:nvPr>
            <p:ph type="dt" sz="half" idx="10"/>
          </p:nvPr>
        </p:nvSpPr>
        <p:spPr/>
        <p:txBody>
          <a:bodyPr/>
          <a:lstStyle/>
          <a:p>
            <a:fld id="{59F16FDC-3F03-414A-A007-E7669676ADD8}" type="datetime1">
              <a:rPr lang="en-GB" smtClean="0"/>
              <a:t>30/09/2021</a:t>
            </a:fld>
            <a:endParaRPr lang="en-GB" dirty="0"/>
          </a:p>
        </p:txBody>
      </p:sp>
      <p:sp>
        <p:nvSpPr>
          <p:cNvPr id="4" name="Footer Placeholder 3">
            <a:extLst>
              <a:ext uri="{FF2B5EF4-FFF2-40B4-BE49-F238E27FC236}">
                <a16:creationId xmlns:a16="http://schemas.microsoft.com/office/drawing/2014/main" id="{9D6F26F0-4E7F-4F12-82FB-06CD66A910E0}"/>
              </a:ext>
            </a:extLst>
          </p:cNvPr>
          <p:cNvSpPr>
            <a:spLocks noGrp="1"/>
          </p:cNvSpPr>
          <p:nvPr>
            <p:ph type="ftr" sz="quarter" idx="11"/>
          </p:nvPr>
        </p:nvSpPr>
        <p:spPr/>
        <p:txBody>
          <a:bodyPr/>
          <a:lstStyle/>
          <a:p>
            <a:r>
              <a:rPr lang="en-GB" dirty="0"/>
              <a:t>LOM Section, CARBS</a:t>
            </a:r>
          </a:p>
        </p:txBody>
      </p:sp>
      <p:sp>
        <p:nvSpPr>
          <p:cNvPr id="5" name="Slide Number Placeholder 4">
            <a:extLst>
              <a:ext uri="{FF2B5EF4-FFF2-40B4-BE49-F238E27FC236}">
                <a16:creationId xmlns:a16="http://schemas.microsoft.com/office/drawing/2014/main" id="{6C151B32-AA0A-414A-B125-C7CCA3C3DD40}"/>
              </a:ext>
            </a:extLst>
          </p:cNvPr>
          <p:cNvSpPr>
            <a:spLocks noGrp="1"/>
          </p:cNvSpPr>
          <p:nvPr>
            <p:ph type="sldNum" sz="quarter" idx="12"/>
          </p:nvPr>
        </p:nvSpPr>
        <p:spPr/>
        <p:txBody>
          <a:bodyPr/>
          <a:lstStyle/>
          <a:p>
            <a:fld id="{3970D428-F2FA-48B2-860C-C907EC3BF467}" type="slidenum">
              <a:rPr lang="en-GB" smtClean="0"/>
              <a:t>‹#›</a:t>
            </a:fld>
            <a:endParaRPr lang="en-GB" dirty="0"/>
          </a:p>
        </p:txBody>
      </p:sp>
    </p:spTree>
    <p:extLst>
      <p:ext uri="{BB962C8B-B14F-4D97-AF65-F5344CB8AC3E}">
        <p14:creationId xmlns:p14="http://schemas.microsoft.com/office/powerpoint/2010/main" val="40410285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9A93BEA-44D6-44C0-95FD-9B35670F7753}"/>
              </a:ext>
            </a:extLst>
          </p:cNvPr>
          <p:cNvSpPr>
            <a:spLocks noGrp="1"/>
          </p:cNvSpPr>
          <p:nvPr>
            <p:ph type="dt" sz="half" idx="10"/>
          </p:nvPr>
        </p:nvSpPr>
        <p:spPr/>
        <p:txBody>
          <a:bodyPr/>
          <a:lstStyle/>
          <a:p>
            <a:fld id="{5E05DD59-88E8-4EC8-9E12-39AF2902244D}" type="datetime1">
              <a:rPr lang="en-GB" smtClean="0"/>
              <a:t>30/09/2021</a:t>
            </a:fld>
            <a:endParaRPr lang="en-GB" dirty="0"/>
          </a:p>
        </p:txBody>
      </p:sp>
      <p:sp>
        <p:nvSpPr>
          <p:cNvPr id="3" name="Footer Placeholder 2">
            <a:extLst>
              <a:ext uri="{FF2B5EF4-FFF2-40B4-BE49-F238E27FC236}">
                <a16:creationId xmlns:a16="http://schemas.microsoft.com/office/drawing/2014/main" id="{69A4969E-DBD5-4C1B-83C7-FD9100D394A3}"/>
              </a:ext>
            </a:extLst>
          </p:cNvPr>
          <p:cNvSpPr>
            <a:spLocks noGrp="1"/>
          </p:cNvSpPr>
          <p:nvPr>
            <p:ph type="ftr" sz="quarter" idx="11"/>
          </p:nvPr>
        </p:nvSpPr>
        <p:spPr/>
        <p:txBody>
          <a:bodyPr/>
          <a:lstStyle/>
          <a:p>
            <a:r>
              <a:rPr lang="en-GB" dirty="0"/>
              <a:t>LOM Section, CARBS</a:t>
            </a:r>
          </a:p>
        </p:txBody>
      </p:sp>
      <p:sp>
        <p:nvSpPr>
          <p:cNvPr id="4" name="Slide Number Placeholder 3">
            <a:extLst>
              <a:ext uri="{FF2B5EF4-FFF2-40B4-BE49-F238E27FC236}">
                <a16:creationId xmlns:a16="http://schemas.microsoft.com/office/drawing/2014/main" id="{16A141BC-EF63-457D-8713-B671375B0A95}"/>
              </a:ext>
            </a:extLst>
          </p:cNvPr>
          <p:cNvSpPr>
            <a:spLocks noGrp="1"/>
          </p:cNvSpPr>
          <p:nvPr>
            <p:ph type="sldNum" sz="quarter" idx="12"/>
          </p:nvPr>
        </p:nvSpPr>
        <p:spPr/>
        <p:txBody>
          <a:bodyPr/>
          <a:lstStyle/>
          <a:p>
            <a:fld id="{3970D428-F2FA-48B2-860C-C907EC3BF467}" type="slidenum">
              <a:rPr lang="en-GB" smtClean="0"/>
              <a:t>‹#›</a:t>
            </a:fld>
            <a:endParaRPr lang="en-GB" dirty="0"/>
          </a:p>
        </p:txBody>
      </p:sp>
    </p:spTree>
    <p:extLst>
      <p:ext uri="{BB962C8B-B14F-4D97-AF65-F5344CB8AC3E}">
        <p14:creationId xmlns:p14="http://schemas.microsoft.com/office/powerpoint/2010/main" val="40827127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27C301-57D1-407E-B416-C2DCDBB4B45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F7108FD-E1D9-46A6-B527-A7F94929602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4FB5145A-9AE1-4C1E-8CAC-2BEF3082EF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5B292DA-9E60-4BFE-A16B-35D07C74F1B6}"/>
              </a:ext>
            </a:extLst>
          </p:cNvPr>
          <p:cNvSpPr>
            <a:spLocks noGrp="1"/>
          </p:cNvSpPr>
          <p:nvPr>
            <p:ph type="dt" sz="half" idx="10"/>
          </p:nvPr>
        </p:nvSpPr>
        <p:spPr/>
        <p:txBody>
          <a:bodyPr/>
          <a:lstStyle/>
          <a:p>
            <a:fld id="{FB08065E-5CE7-4B63-B652-D963036C90DA}" type="datetime1">
              <a:rPr lang="en-GB" smtClean="0"/>
              <a:t>30/09/2021</a:t>
            </a:fld>
            <a:endParaRPr lang="en-GB" dirty="0"/>
          </a:p>
        </p:txBody>
      </p:sp>
      <p:sp>
        <p:nvSpPr>
          <p:cNvPr id="6" name="Footer Placeholder 5">
            <a:extLst>
              <a:ext uri="{FF2B5EF4-FFF2-40B4-BE49-F238E27FC236}">
                <a16:creationId xmlns:a16="http://schemas.microsoft.com/office/drawing/2014/main" id="{48E906B0-EFB4-4CDD-8E5E-4F7B5225C2B0}"/>
              </a:ext>
            </a:extLst>
          </p:cNvPr>
          <p:cNvSpPr>
            <a:spLocks noGrp="1"/>
          </p:cNvSpPr>
          <p:nvPr>
            <p:ph type="ftr" sz="quarter" idx="11"/>
          </p:nvPr>
        </p:nvSpPr>
        <p:spPr/>
        <p:txBody>
          <a:bodyPr/>
          <a:lstStyle/>
          <a:p>
            <a:r>
              <a:rPr lang="en-GB" dirty="0"/>
              <a:t>LOM Section, CARBS</a:t>
            </a:r>
          </a:p>
        </p:txBody>
      </p:sp>
      <p:sp>
        <p:nvSpPr>
          <p:cNvPr id="7" name="Slide Number Placeholder 6">
            <a:extLst>
              <a:ext uri="{FF2B5EF4-FFF2-40B4-BE49-F238E27FC236}">
                <a16:creationId xmlns:a16="http://schemas.microsoft.com/office/drawing/2014/main" id="{B5AC47F4-6EDD-4A76-B622-E9C8555320FC}"/>
              </a:ext>
            </a:extLst>
          </p:cNvPr>
          <p:cNvSpPr>
            <a:spLocks noGrp="1"/>
          </p:cNvSpPr>
          <p:nvPr>
            <p:ph type="sldNum" sz="quarter" idx="12"/>
          </p:nvPr>
        </p:nvSpPr>
        <p:spPr/>
        <p:txBody>
          <a:bodyPr/>
          <a:lstStyle/>
          <a:p>
            <a:fld id="{3970D428-F2FA-48B2-860C-C907EC3BF467}" type="slidenum">
              <a:rPr lang="en-GB" smtClean="0"/>
              <a:t>‹#›</a:t>
            </a:fld>
            <a:endParaRPr lang="en-GB" dirty="0"/>
          </a:p>
        </p:txBody>
      </p:sp>
    </p:spTree>
    <p:extLst>
      <p:ext uri="{BB962C8B-B14F-4D97-AF65-F5344CB8AC3E}">
        <p14:creationId xmlns:p14="http://schemas.microsoft.com/office/powerpoint/2010/main" val="28104937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F0A47-E9CF-4035-8A3F-36A5384BE51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8E034B1F-68B7-4872-B919-8663D7A6D27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a:extLst>
              <a:ext uri="{FF2B5EF4-FFF2-40B4-BE49-F238E27FC236}">
                <a16:creationId xmlns:a16="http://schemas.microsoft.com/office/drawing/2014/main" id="{C44A7925-28C1-4024-9C22-578EC17D5D0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8654C7F-8056-45FF-BF61-3170E4A144B5}"/>
              </a:ext>
            </a:extLst>
          </p:cNvPr>
          <p:cNvSpPr>
            <a:spLocks noGrp="1"/>
          </p:cNvSpPr>
          <p:nvPr>
            <p:ph type="dt" sz="half" idx="10"/>
          </p:nvPr>
        </p:nvSpPr>
        <p:spPr/>
        <p:txBody>
          <a:bodyPr/>
          <a:lstStyle/>
          <a:p>
            <a:fld id="{066705F1-9DCF-4E50-B89D-EA6D62F8B042}" type="datetime1">
              <a:rPr lang="en-GB" smtClean="0"/>
              <a:t>30/09/2021</a:t>
            </a:fld>
            <a:endParaRPr lang="en-GB" dirty="0"/>
          </a:p>
        </p:txBody>
      </p:sp>
      <p:sp>
        <p:nvSpPr>
          <p:cNvPr id="6" name="Footer Placeholder 5">
            <a:extLst>
              <a:ext uri="{FF2B5EF4-FFF2-40B4-BE49-F238E27FC236}">
                <a16:creationId xmlns:a16="http://schemas.microsoft.com/office/drawing/2014/main" id="{CD60C12A-C6B4-49B8-A713-F125ADF9C975}"/>
              </a:ext>
            </a:extLst>
          </p:cNvPr>
          <p:cNvSpPr>
            <a:spLocks noGrp="1"/>
          </p:cNvSpPr>
          <p:nvPr>
            <p:ph type="ftr" sz="quarter" idx="11"/>
          </p:nvPr>
        </p:nvSpPr>
        <p:spPr/>
        <p:txBody>
          <a:bodyPr/>
          <a:lstStyle/>
          <a:p>
            <a:r>
              <a:rPr lang="en-GB" dirty="0"/>
              <a:t>LOM Section, CARBS</a:t>
            </a:r>
          </a:p>
        </p:txBody>
      </p:sp>
      <p:sp>
        <p:nvSpPr>
          <p:cNvPr id="7" name="Slide Number Placeholder 6">
            <a:extLst>
              <a:ext uri="{FF2B5EF4-FFF2-40B4-BE49-F238E27FC236}">
                <a16:creationId xmlns:a16="http://schemas.microsoft.com/office/drawing/2014/main" id="{C4FA41A9-BC2D-43F4-BE4F-F2AB75F2ADDB}"/>
              </a:ext>
            </a:extLst>
          </p:cNvPr>
          <p:cNvSpPr>
            <a:spLocks noGrp="1"/>
          </p:cNvSpPr>
          <p:nvPr>
            <p:ph type="sldNum" sz="quarter" idx="12"/>
          </p:nvPr>
        </p:nvSpPr>
        <p:spPr/>
        <p:txBody>
          <a:bodyPr/>
          <a:lstStyle/>
          <a:p>
            <a:fld id="{3970D428-F2FA-48B2-860C-C907EC3BF467}" type="slidenum">
              <a:rPr lang="en-GB" smtClean="0"/>
              <a:t>‹#›</a:t>
            </a:fld>
            <a:endParaRPr lang="en-GB" dirty="0"/>
          </a:p>
        </p:txBody>
      </p:sp>
    </p:spTree>
    <p:extLst>
      <p:ext uri="{BB962C8B-B14F-4D97-AF65-F5344CB8AC3E}">
        <p14:creationId xmlns:p14="http://schemas.microsoft.com/office/powerpoint/2010/main" val="6005004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661BF6F-CAD4-4C5E-876B-2149EEE7D31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3E68067-2DAC-4D6E-A51C-8FA9AF95ECA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A6F34DE-76FD-464F-9F56-170C1E2273C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FDD344-23F5-41CA-90A6-6F35E5BC6DEE}" type="datetime1">
              <a:rPr lang="en-GB" smtClean="0"/>
              <a:t>30/09/2021</a:t>
            </a:fld>
            <a:endParaRPr lang="en-GB" dirty="0"/>
          </a:p>
        </p:txBody>
      </p:sp>
      <p:sp>
        <p:nvSpPr>
          <p:cNvPr id="5" name="Footer Placeholder 4">
            <a:extLst>
              <a:ext uri="{FF2B5EF4-FFF2-40B4-BE49-F238E27FC236}">
                <a16:creationId xmlns:a16="http://schemas.microsoft.com/office/drawing/2014/main" id="{A2BA8F1E-3140-4735-AC36-0E2087C1E7D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GB" dirty="0"/>
              <a:t>LOM Section, CARBS</a:t>
            </a:r>
          </a:p>
        </p:txBody>
      </p:sp>
      <p:sp>
        <p:nvSpPr>
          <p:cNvPr id="6" name="Slide Number Placeholder 5">
            <a:extLst>
              <a:ext uri="{FF2B5EF4-FFF2-40B4-BE49-F238E27FC236}">
                <a16:creationId xmlns:a16="http://schemas.microsoft.com/office/drawing/2014/main" id="{067F75AC-7F4F-4578-B06C-D3B5FB22EFA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70D428-F2FA-48B2-860C-C907EC3BF467}" type="slidenum">
              <a:rPr lang="en-GB" smtClean="0"/>
              <a:t>‹#›</a:t>
            </a:fld>
            <a:endParaRPr lang="en-GB" dirty="0"/>
          </a:p>
        </p:txBody>
      </p:sp>
    </p:spTree>
    <p:extLst>
      <p:ext uri="{BB962C8B-B14F-4D97-AF65-F5344CB8AC3E}">
        <p14:creationId xmlns:p14="http://schemas.microsoft.com/office/powerpoint/2010/main" val="34912336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flynna2@cardiff.ac.uk"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foodfarmhelp.com/"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bbc.co.uk/"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www.bbc.com/news/business-58321728" TargetMode="External"/><Relationship Id="rId7" Type="http://schemas.openxmlformats.org/officeDocument/2006/relationships/hyperlink" Target="https://www.citiesalliance.org/newsroom/events/enhancing-role-multi-stakeholder-collaborations-covid-19-mitigation" TargetMode="External"/><Relationship Id="rId2" Type="http://schemas.openxmlformats.org/officeDocument/2006/relationships/hyperlink" Target="http://www.bbc.co.uk/" TargetMode="External"/><Relationship Id="rId1" Type="http://schemas.openxmlformats.org/officeDocument/2006/relationships/slideLayout" Target="../slideLayouts/slideLayout2.xml"/><Relationship Id="rId6" Type="http://schemas.openxmlformats.org/officeDocument/2006/relationships/hyperlink" Target="https://www.emerald.com/insight/content/doi/10.1108/AAAJ-08-2020-4726/full/html" TargetMode="External"/><Relationship Id="rId5" Type="http://schemas.openxmlformats.org/officeDocument/2006/relationships/hyperlink" Target="https://hbr.org/2020/03/coronavirus-is-a-wake-up-call-for-supply-chain-management" TargetMode="External"/><Relationship Id="rId4" Type="http://schemas.openxmlformats.org/officeDocument/2006/relationships/hyperlink" Target="https://www.business-humanrights.org/en/latest-news/major-us-european-fashion-brands-refused-to-pay-for-16bn-of-goods-during-covid-19-leaving-overseas-suppliers-unable-to-pay-garment-workers/"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www.bmj.com/content/369/bmj.m1676" TargetMode="External"/><Relationship Id="rId2" Type="http://schemas.openxmlformats.org/officeDocument/2006/relationships/hyperlink" Target="https://cleanclothes.org/blog/big-brands-have-mistreated-their-workers-throughout-the-covid-19-crisis" TargetMode="External"/><Relationship Id="rId1" Type="http://schemas.openxmlformats.org/officeDocument/2006/relationships/slideLayout" Target="../slideLayouts/slideLayout2.xml"/><Relationship Id="rId4" Type="http://schemas.openxmlformats.org/officeDocument/2006/relationships/hyperlink" Target="https://www.ft.com/content/f1e02db4-7471-4b15-bec0-b3c3a170d15d"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oem.bmj.com/content/77/9/634.info" TargetMode="External"/><Relationship Id="rId2" Type="http://schemas.openxmlformats.org/officeDocument/2006/relationships/hyperlink" Target="https://www.theguardian.com/global-development/2020/may/01/no-food-water-masks-or-gloves-migrant-farm-workers-in-spain-at-crisis-point" TargetMode="External"/><Relationship Id="rId1" Type="http://schemas.openxmlformats.org/officeDocument/2006/relationships/slideLayout" Target="../slideLayouts/slideLayout2.xml"/><Relationship Id="rId6" Type="http://schemas.openxmlformats.org/officeDocument/2006/relationships/hyperlink" Target="https://www.natlawreview.com/article/eu-mandatory-environmental-and-human-rights-due-diligence-law-what-you-need-to-know" TargetMode="External"/><Relationship Id="rId5" Type="http://schemas.openxmlformats.org/officeDocument/2006/relationships/hyperlink" Target="https://www.mpo-mag.com/contents/view_online-exclusives/2021-08-06/pandemic-has-accelerated-nearshoring-medtech-materials/" TargetMode="External"/><Relationship Id="rId4" Type="http://schemas.openxmlformats.org/officeDocument/2006/relationships/hyperlink" Target="https://corporate.marksandspencer.com/documents/plan-a/m-and-s-response-to-covid19-workers-in-supply-chains"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www.euronews.com/2020/07/12/leicester-lockdown-unveils-the-truth-about-its-fast-fashion-industry" TargetMode="External"/><Relationship Id="rId2" Type="http://schemas.openxmlformats.org/officeDocument/2006/relationships/hyperlink" Target="https://www.nextplc.co.uk/~/media/Files/N/Next-PLC-V2/documents/corporate-responsibility/modern-slavery-transparency-2021.pdf" TargetMode="External"/><Relationship Id="rId1" Type="http://schemas.openxmlformats.org/officeDocument/2006/relationships/slideLayout" Target="../slideLayouts/slideLayout2.xml"/><Relationship Id="rId6" Type="http://schemas.openxmlformats.org/officeDocument/2006/relationships/hyperlink" Target="https://papers.ssrn.com/sol3/papers.cfm?abstract_id=3692319" TargetMode="External"/><Relationship Id="rId5" Type="http://schemas.openxmlformats.org/officeDocument/2006/relationships/hyperlink" Target="https://journals.sagepub.com/doi/full/10.1177/1035304620927107" TargetMode="External"/><Relationship Id="rId4" Type="http://schemas.openxmlformats.org/officeDocument/2006/relationships/hyperlink" Target="https://www.sedex.com/10-priorities-for-sourcing-more-responsibly-during-covid-19-recovery/"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98875E-049F-4F8E-816E-651448555E93}"/>
              </a:ext>
            </a:extLst>
          </p:cNvPr>
          <p:cNvSpPr>
            <a:spLocks noGrp="1"/>
          </p:cNvSpPr>
          <p:nvPr>
            <p:ph type="ctrTitle"/>
          </p:nvPr>
        </p:nvSpPr>
        <p:spPr>
          <a:solidFill>
            <a:schemeClr val="bg1">
              <a:lumMod val="85000"/>
            </a:schemeClr>
          </a:solidFill>
        </p:spPr>
        <p:txBody>
          <a:bodyPr>
            <a:normAutofit fontScale="90000"/>
          </a:bodyPr>
          <a:lstStyle/>
          <a:p>
            <a:r>
              <a:rPr lang="en-US" dirty="0"/>
              <a:t>The Impact of Covid-19 on Ethical Employment in Supply Chains: Opportunities &amp; Threats </a:t>
            </a:r>
            <a:endParaRPr lang="en-GB" dirty="0"/>
          </a:p>
        </p:txBody>
      </p:sp>
      <p:sp>
        <p:nvSpPr>
          <p:cNvPr id="3" name="Subtitle 2">
            <a:extLst>
              <a:ext uri="{FF2B5EF4-FFF2-40B4-BE49-F238E27FC236}">
                <a16:creationId xmlns:a16="http://schemas.microsoft.com/office/drawing/2014/main" id="{EC046054-21A4-4615-8566-6B0F40F44DD7}"/>
              </a:ext>
            </a:extLst>
          </p:cNvPr>
          <p:cNvSpPr>
            <a:spLocks noGrp="1"/>
          </p:cNvSpPr>
          <p:nvPr>
            <p:ph type="subTitle" idx="1"/>
          </p:nvPr>
        </p:nvSpPr>
        <p:spPr>
          <a:xfrm>
            <a:off x="1524000" y="3602037"/>
            <a:ext cx="9144000" cy="2387599"/>
          </a:xfrm>
        </p:spPr>
        <p:txBody>
          <a:bodyPr/>
          <a:lstStyle/>
          <a:p>
            <a:r>
              <a:rPr lang="en-US" dirty="0"/>
              <a:t>Dr Anthony Flynn, Lecturer, Cardiff University Business School </a:t>
            </a:r>
          </a:p>
          <a:p>
            <a:r>
              <a:rPr lang="en-US" dirty="0"/>
              <a:t>E: </a:t>
            </a:r>
            <a:r>
              <a:rPr lang="en-US" dirty="0">
                <a:hlinkClick r:id="rId2"/>
              </a:rPr>
              <a:t>flynna2@cardiff.ac.uk</a:t>
            </a:r>
            <a:endParaRPr lang="en-US" dirty="0"/>
          </a:p>
          <a:p>
            <a:r>
              <a:rPr lang="en-US" dirty="0"/>
              <a:t>Dr Maryam Lotfi, Lecturer, Cardiff University Business School </a:t>
            </a:r>
          </a:p>
          <a:p>
            <a:r>
              <a:rPr lang="en-US" dirty="0"/>
              <a:t>Ms. Vanja Strand, PhD candidate, Cardiff University Business School </a:t>
            </a:r>
          </a:p>
          <a:p>
            <a:endParaRPr lang="en-US" dirty="0"/>
          </a:p>
          <a:p>
            <a:endParaRPr lang="en-GB" dirty="0"/>
          </a:p>
        </p:txBody>
      </p:sp>
      <p:sp>
        <p:nvSpPr>
          <p:cNvPr id="4" name="Date Placeholder 3">
            <a:extLst>
              <a:ext uri="{FF2B5EF4-FFF2-40B4-BE49-F238E27FC236}">
                <a16:creationId xmlns:a16="http://schemas.microsoft.com/office/drawing/2014/main" id="{64493105-F20E-4037-9F79-927C08D0D332}"/>
              </a:ext>
            </a:extLst>
          </p:cNvPr>
          <p:cNvSpPr>
            <a:spLocks noGrp="1"/>
          </p:cNvSpPr>
          <p:nvPr>
            <p:ph type="dt" sz="half" idx="10"/>
          </p:nvPr>
        </p:nvSpPr>
        <p:spPr/>
        <p:txBody>
          <a:bodyPr/>
          <a:lstStyle/>
          <a:p>
            <a:fld id="{1C9C9882-21A1-4C3C-9264-AAAB1A6AC926}" type="datetime1">
              <a:rPr lang="en-GB" smtClean="0"/>
              <a:t>30/09/2021</a:t>
            </a:fld>
            <a:endParaRPr lang="en-GB" dirty="0"/>
          </a:p>
        </p:txBody>
      </p:sp>
      <p:sp>
        <p:nvSpPr>
          <p:cNvPr id="5" name="Footer Placeholder 4">
            <a:extLst>
              <a:ext uri="{FF2B5EF4-FFF2-40B4-BE49-F238E27FC236}">
                <a16:creationId xmlns:a16="http://schemas.microsoft.com/office/drawing/2014/main" id="{4F7995FE-6437-4E66-AEF1-61D0DB38E37C}"/>
              </a:ext>
            </a:extLst>
          </p:cNvPr>
          <p:cNvSpPr>
            <a:spLocks noGrp="1"/>
          </p:cNvSpPr>
          <p:nvPr>
            <p:ph type="ftr" sz="quarter" idx="11"/>
          </p:nvPr>
        </p:nvSpPr>
        <p:spPr/>
        <p:txBody>
          <a:bodyPr/>
          <a:lstStyle/>
          <a:p>
            <a:r>
              <a:rPr lang="en-GB" dirty="0"/>
              <a:t>LOM Section, CARBS</a:t>
            </a:r>
          </a:p>
        </p:txBody>
      </p:sp>
      <p:sp>
        <p:nvSpPr>
          <p:cNvPr id="6" name="Slide Number Placeholder 5">
            <a:extLst>
              <a:ext uri="{FF2B5EF4-FFF2-40B4-BE49-F238E27FC236}">
                <a16:creationId xmlns:a16="http://schemas.microsoft.com/office/drawing/2014/main" id="{A706975F-3276-4EEF-BD36-E2D8897C0DE7}"/>
              </a:ext>
            </a:extLst>
          </p:cNvPr>
          <p:cNvSpPr>
            <a:spLocks noGrp="1"/>
          </p:cNvSpPr>
          <p:nvPr>
            <p:ph type="sldNum" sz="quarter" idx="12"/>
          </p:nvPr>
        </p:nvSpPr>
        <p:spPr/>
        <p:txBody>
          <a:bodyPr/>
          <a:lstStyle/>
          <a:p>
            <a:fld id="{3970D428-F2FA-48B2-860C-C907EC3BF467}" type="slidenum">
              <a:rPr lang="en-GB" smtClean="0"/>
              <a:t>1</a:t>
            </a:fld>
            <a:endParaRPr lang="en-GB" dirty="0"/>
          </a:p>
        </p:txBody>
      </p:sp>
    </p:spTree>
    <p:extLst>
      <p:ext uri="{BB962C8B-B14F-4D97-AF65-F5344CB8AC3E}">
        <p14:creationId xmlns:p14="http://schemas.microsoft.com/office/powerpoint/2010/main" val="39859253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9BBA4E-543A-4BD1-8132-AE44C0AB8465}"/>
              </a:ext>
            </a:extLst>
          </p:cNvPr>
          <p:cNvSpPr>
            <a:spLocks noGrp="1"/>
          </p:cNvSpPr>
          <p:nvPr>
            <p:ph type="title"/>
          </p:nvPr>
        </p:nvSpPr>
        <p:spPr>
          <a:solidFill>
            <a:schemeClr val="accent6">
              <a:lumMod val="20000"/>
              <a:lumOff val="80000"/>
            </a:schemeClr>
          </a:solidFill>
        </p:spPr>
        <p:txBody>
          <a:bodyPr/>
          <a:lstStyle/>
          <a:p>
            <a:pPr algn="ctr"/>
            <a:r>
              <a:rPr lang="en-US" u="sng" dirty="0"/>
              <a:t>Five </a:t>
            </a:r>
            <a:r>
              <a:rPr lang="en-US" b="1" u="sng" dirty="0"/>
              <a:t>opportunities</a:t>
            </a:r>
            <a:r>
              <a:rPr lang="en-US" u="sng" dirty="0"/>
              <a:t> for raising employment standards</a:t>
            </a:r>
            <a:endParaRPr lang="en-GB" u="sng" dirty="0"/>
          </a:p>
        </p:txBody>
      </p:sp>
      <p:sp>
        <p:nvSpPr>
          <p:cNvPr id="3" name="Content Placeholder 2">
            <a:extLst>
              <a:ext uri="{FF2B5EF4-FFF2-40B4-BE49-F238E27FC236}">
                <a16:creationId xmlns:a16="http://schemas.microsoft.com/office/drawing/2014/main" id="{04197724-2C9A-45AB-AE43-391861EAC31D}"/>
              </a:ext>
            </a:extLst>
          </p:cNvPr>
          <p:cNvSpPr>
            <a:spLocks noGrp="1"/>
          </p:cNvSpPr>
          <p:nvPr>
            <p:ph idx="1"/>
          </p:nvPr>
        </p:nvSpPr>
        <p:spPr>
          <a:solidFill>
            <a:schemeClr val="bg1"/>
          </a:solidFill>
        </p:spPr>
        <p:txBody>
          <a:bodyPr/>
          <a:lstStyle/>
          <a:p>
            <a:pPr marL="514350" indent="-514350">
              <a:buFont typeface="+mj-lt"/>
              <a:buAutoNum type="arabicPeriod"/>
            </a:pPr>
            <a:r>
              <a:rPr lang="en-US" dirty="0"/>
              <a:t>Stakeholder collaboration </a:t>
            </a:r>
          </a:p>
          <a:p>
            <a:pPr marL="514350" indent="-514350">
              <a:buFont typeface="+mj-lt"/>
              <a:buAutoNum type="arabicPeriod"/>
            </a:pPr>
            <a:r>
              <a:rPr lang="en-US" dirty="0"/>
              <a:t>Supply chain mapping </a:t>
            </a:r>
          </a:p>
          <a:p>
            <a:pPr marL="514350" indent="-514350">
              <a:buFont typeface="+mj-lt"/>
              <a:buAutoNum type="arabicPeriod"/>
            </a:pPr>
            <a:r>
              <a:rPr lang="en-US" dirty="0"/>
              <a:t>Labour shortages</a:t>
            </a:r>
          </a:p>
          <a:p>
            <a:pPr marL="514350" indent="-514350">
              <a:buFont typeface="+mj-lt"/>
              <a:buAutoNum type="arabicPeriod"/>
            </a:pPr>
            <a:r>
              <a:rPr lang="en-GB" dirty="0"/>
              <a:t>New regulations</a:t>
            </a:r>
          </a:p>
          <a:p>
            <a:pPr marL="514350" indent="-514350">
              <a:buFont typeface="+mj-lt"/>
              <a:buAutoNum type="arabicPeriod"/>
            </a:pPr>
            <a:r>
              <a:rPr lang="en-US" dirty="0"/>
              <a:t>Near-shoring</a:t>
            </a:r>
          </a:p>
        </p:txBody>
      </p:sp>
      <p:sp>
        <p:nvSpPr>
          <p:cNvPr id="4" name="Date Placeholder 3">
            <a:extLst>
              <a:ext uri="{FF2B5EF4-FFF2-40B4-BE49-F238E27FC236}">
                <a16:creationId xmlns:a16="http://schemas.microsoft.com/office/drawing/2014/main" id="{76C89045-EB0D-4EC7-A2F1-865F83E7252E}"/>
              </a:ext>
            </a:extLst>
          </p:cNvPr>
          <p:cNvSpPr>
            <a:spLocks noGrp="1"/>
          </p:cNvSpPr>
          <p:nvPr>
            <p:ph type="dt" sz="half" idx="10"/>
          </p:nvPr>
        </p:nvSpPr>
        <p:spPr/>
        <p:txBody>
          <a:bodyPr/>
          <a:lstStyle/>
          <a:p>
            <a:fld id="{C0BAC2D3-6DBA-4343-B728-8E66E363246D}" type="datetime1">
              <a:rPr lang="en-GB" smtClean="0"/>
              <a:t>30/09/2021</a:t>
            </a:fld>
            <a:endParaRPr lang="en-GB" dirty="0"/>
          </a:p>
        </p:txBody>
      </p:sp>
      <p:sp>
        <p:nvSpPr>
          <p:cNvPr id="5" name="Footer Placeholder 4">
            <a:extLst>
              <a:ext uri="{FF2B5EF4-FFF2-40B4-BE49-F238E27FC236}">
                <a16:creationId xmlns:a16="http://schemas.microsoft.com/office/drawing/2014/main" id="{4E374A68-D6E5-4F13-B931-ABC146E17321}"/>
              </a:ext>
            </a:extLst>
          </p:cNvPr>
          <p:cNvSpPr>
            <a:spLocks noGrp="1"/>
          </p:cNvSpPr>
          <p:nvPr>
            <p:ph type="ftr" sz="quarter" idx="11"/>
          </p:nvPr>
        </p:nvSpPr>
        <p:spPr/>
        <p:txBody>
          <a:bodyPr/>
          <a:lstStyle/>
          <a:p>
            <a:r>
              <a:rPr lang="en-GB" dirty="0"/>
              <a:t>LOM Section, CARBS</a:t>
            </a:r>
          </a:p>
        </p:txBody>
      </p:sp>
      <p:sp>
        <p:nvSpPr>
          <p:cNvPr id="6" name="Slide Number Placeholder 5">
            <a:extLst>
              <a:ext uri="{FF2B5EF4-FFF2-40B4-BE49-F238E27FC236}">
                <a16:creationId xmlns:a16="http://schemas.microsoft.com/office/drawing/2014/main" id="{EBECD65D-D1DC-4F73-B58A-D61436273E41}"/>
              </a:ext>
            </a:extLst>
          </p:cNvPr>
          <p:cNvSpPr>
            <a:spLocks noGrp="1"/>
          </p:cNvSpPr>
          <p:nvPr>
            <p:ph type="sldNum" sz="quarter" idx="12"/>
          </p:nvPr>
        </p:nvSpPr>
        <p:spPr/>
        <p:txBody>
          <a:bodyPr/>
          <a:lstStyle/>
          <a:p>
            <a:fld id="{3970D428-F2FA-48B2-860C-C907EC3BF467}" type="slidenum">
              <a:rPr lang="en-GB" smtClean="0"/>
              <a:t>10</a:t>
            </a:fld>
            <a:endParaRPr lang="en-GB" dirty="0"/>
          </a:p>
        </p:txBody>
      </p:sp>
    </p:spTree>
    <p:extLst>
      <p:ext uri="{BB962C8B-B14F-4D97-AF65-F5344CB8AC3E}">
        <p14:creationId xmlns:p14="http://schemas.microsoft.com/office/powerpoint/2010/main" val="22123023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5BCE31-C75C-4676-A237-4C2C624C3D15}"/>
              </a:ext>
            </a:extLst>
          </p:cNvPr>
          <p:cNvSpPr>
            <a:spLocks noGrp="1"/>
          </p:cNvSpPr>
          <p:nvPr>
            <p:ph type="title"/>
          </p:nvPr>
        </p:nvSpPr>
        <p:spPr/>
        <p:txBody>
          <a:bodyPr/>
          <a:lstStyle/>
          <a:p>
            <a:r>
              <a:rPr lang="en-US" dirty="0"/>
              <a:t>1. Stakeholder collaboration</a:t>
            </a:r>
            <a:endParaRPr lang="en-GB" dirty="0"/>
          </a:p>
        </p:txBody>
      </p:sp>
      <p:sp>
        <p:nvSpPr>
          <p:cNvPr id="3" name="Content Placeholder 2">
            <a:extLst>
              <a:ext uri="{FF2B5EF4-FFF2-40B4-BE49-F238E27FC236}">
                <a16:creationId xmlns:a16="http://schemas.microsoft.com/office/drawing/2014/main" id="{DB8887D9-DFDC-4D31-A205-2B4FC2B392EB}"/>
              </a:ext>
            </a:extLst>
          </p:cNvPr>
          <p:cNvSpPr>
            <a:spLocks noGrp="1"/>
          </p:cNvSpPr>
          <p:nvPr>
            <p:ph idx="1"/>
          </p:nvPr>
        </p:nvSpPr>
        <p:spPr/>
        <p:txBody>
          <a:bodyPr>
            <a:normAutofit fontScale="92500" lnSpcReduction="10000"/>
          </a:bodyPr>
          <a:lstStyle/>
          <a:p>
            <a:pPr marL="0" indent="0">
              <a:buNone/>
            </a:pPr>
            <a:r>
              <a:rPr lang="en-US" dirty="0">
                <a:highlight>
                  <a:srgbClr val="FFFF00"/>
                </a:highlight>
              </a:rPr>
              <a:t>Covid-19 has acted as a catalyst for collaboration between industry stakeholders on economic, social and employment matters </a:t>
            </a:r>
          </a:p>
          <a:p>
            <a:pPr>
              <a:buFont typeface="Wingdings" panose="05000000000000000000" pitchFamily="2" charset="2"/>
              <a:buChar char="§"/>
            </a:pPr>
            <a:r>
              <a:rPr lang="en-US" dirty="0"/>
              <a:t>EXAMPLE Food Farm Help is a multi-stakeholder initiative established to help firms in the food industry manage operations during Covid-19 </a:t>
            </a:r>
            <a:r>
              <a:rPr lang="en-US" sz="1900" dirty="0">
                <a:solidFill>
                  <a:srgbClr val="FF0000"/>
                </a:solidFill>
              </a:rPr>
              <a:t>(</a:t>
            </a:r>
            <a:r>
              <a:rPr lang="en-US" sz="1900" dirty="0">
                <a:solidFill>
                  <a:srgbClr val="FF0000"/>
                </a:solidFill>
                <a:hlinkClick r:id="rId2"/>
              </a:rPr>
              <a:t>www.foodfarmhelp.com</a:t>
            </a:r>
            <a:r>
              <a:rPr lang="en-US" sz="1900" dirty="0">
                <a:solidFill>
                  <a:srgbClr val="FF0000"/>
                </a:solidFill>
              </a:rPr>
              <a:t>)</a:t>
            </a:r>
          </a:p>
          <a:p>
            <a:pPr>
              <a:buFont typeface="Wingdings" panose="05000000000000000000" pitchFamily="2" charset="2"/>
              <a:buChar char="§"/>
            </a:pPr>
            <a:r>
              <a:rPr lang="en-US" dirty="0"/>
              <a:t>Stakeholder collaborations</a:t>
            </a:r>
          </a:p>
          <a:p>
            <a:pPr lvl="1">
              <a:buFont typeface="Wingdings" panose="05000000000000000000" pitchFamily="2" charset="2"/>
              <a:buChar char="§"/>
            </a:pPr>
            <a:r>
              <a:rPr lang="en-US" dirty="0"/>
              <a:t>Increased frequency of interactions between government and industry actors in sectors like food production e.g., DEFRA and food producer associations   </a:t>
            </a:r>
          </a:p>
          <a:p>
            <a:pPr lvl="1">
              <a:buFont typeface="Wingdings" panose="05000000000000000000" pitchFamily="2" charset="2"/>
              <a:buChar char="§"/>
            </a:pPr>
            <a:r>
              <a:rPr lang="en-US" dirty="0"/>
              <a:t>New multi-stakeholder collaborations established e.g., Food Farm Help, Platform of Cities of the Global South </a:t>
            </a:r>
            <a:r>
              <a:rPr lang="en-US" sz="1900" dirty="0">
                <a:solidFill>
                  <a:srgbClr val="FF0000"/>
                </a:solidFill>
              </a:rPr>
              <a:t>(Cities Alliance, 2021) </a:t>
            </a:r>
          </a:p>
          <a:p>
            <a:pPr lvl="1">
              <a:buFont typeface="Wingdings" panose="05000000000000000000" pitchFamily="2" charset="2"/>
              <a:buChar char="§"/>
            </a:pPr>
            <a:r>
              <a:rPr lang="en-US" dirty="0"/>
              <a:t>Buying firms started to work closely with key suppliers and support them during the pandemic e.g., M&amp;S enabled smaller food suppliers to access immediate payment </a:t>
            </a:r>
            <a:r>
              <a:rPr lang="en-US" sz="1900" dirty="0">
                <a:solidFill>
                  <a:srgbClr val="FF0000"/>
                </a:solidFill>
              </a:rPr>
              <a:t>(M&amp;S, 2020)</a:t>
            </a:r>
          </a:p>
        </p:txBody>
      </p:sp>
      <p:sp>
        <p:nvSpPr>
          <p:cNvPr id="4" name="Date Placeholder 3">
            <a:extLst>
              <a:ext uri="{FF2B5EF4-FFF2-40B4-BE49-F238E27FC236}">
                <a16:creationId xmlns:a16="http://schemas.microsoft.com/office/drawing/2014/main" id="{140B1929-5A9A-4CBD-B9C4-EFCCFEA8F1BA}"/>
              </a:ext>
            </a:extLst>
          </p:cNvPr>
          <p:cNvSpPr>
            <a:spLocks noGrp="1"/>
          </p:cNvSpPr>
          <p:nvPr>
            <p:ph type="dt" sz="half" idx="10"/>
          </p:nvPr>
        </p:nvSpPr>
        <p:spPr/>
        <p:txBody>
          <a:bodyPr/>
          <a:lstStyle/>
          <a:p>
            <a:fld id="{ABE2C763-287F-4BF7-BFD2-64DA6E14EA9F}" type="datetime1">
              <a:rPr lang="en-GB" smtClean="0"/>
              <a:t>30/09/2021</a:t>
            </a:fld>
            <a:endParaRPr lang="en-GB" dirty="0"/>
          </a:p>
        </p:txBody>
      </p:sp>
      <p:sp>
        <p:nvSpPr>
          <p:cNvPr id="5" name="Footer Placeholder 4">
            <a:extLst>
              <a:ext uri="{FF2B5EF4-FFF2-40B4-BE49-F238E27FC236}">
                <a16:creationId xmlns:a16="http://schemas.microsoft.com/office/drawing/2014/main" id="{115A9A3A-1377-4DBA-B997-C3F7C04E4A5C}"/>
              </a:ext>
            </a:extLst>
          </p:cNvPr>
          <p:cNvSpPr>
            <a:spLocks noGrp="1"/>
          </p:cNvSpPr>
          <p:nvPr>
            <p:ph type="ftr" sz="quarter" idx="11"/>
          </p:nvPr>
        </p:nvSpPr>
        <p:spPr/>
        <p:txBody>
          <a:bodyPr/>
          <a:lstStyle/>
          <a:p>
            <a:r>
              <a:rPr lang="en-GB" dirty="0"/>
              <a:t>LOM Section, CARBS</a:t>
            </a:r>
          </a:p>
        </p:txBody>
      </p:sp>
      <p:sp>
        <p:nvSpPr>
          <p:cNvPr id="6" name="Slide Number Placeholder 5">
            <a:extLst>
              <a:ext uri="{FF2B5EF4-FFF2-40B4-BE49-F238E27FC236}">
                <a16:creationId xmlns:a16="http://schemas.microsoft.com/office/drawing/2014/main" id="{EEDF5433-AB27-4DD4-BC61-74B703D0957C}"/>
              </a:ext>
            </a:extLst>
          </p:cNvPr>
          <p:cNvSpPr>
            <a:spLocks noGrp="1"/>
          </p:cNvSpPr>
          <p:nvPr>
            <p:ph type="sldNum" sz="quarter" idx="12"/>
          </p:nvPr>
        </p:nvSpPr>
        <p:spPr/>
        <p:txBody>
          <a:bodyPr/>
          <a:lstStyle/>
          <a:p>
            <a:fld id="{3970D428-F2FA-48B2-860C-C907EC3BF467}" type="slidenum">
              <a:rPr lang="en-GB" smtClean="0"/>
              <a:t>11</a:t>
            </a:fld>
            <a:endParaRPr lang="en-GB" dirty="0"/>
          </a:p>
        </p:txBody>
      </p:sp>
    </p:spTree>
    <p:extLst>
      <p:ext uri="{BB962C8B-B14F-4D97-AF65-F5344CB8AC3E}">
        <p14:creationId xmlns:p14="http://schemas.microsoft.com/office/powerpoint/2010/main" val="19433660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39BDD2-BA8F-44CF-AEFE-FAD60C4D8504}"/>
              </a:ext>
            </a:extLst>
          </p:cNvPr>
          <p:cNvSpPr>
            <a:spLocks noGrp="1"/>
          </p:cNvSpPr>
          <p:nvPr>
            <p:ph type="title"/>
          </p:nvPr>
        </p:nvSpPr>
        <p:spPr/>
        <p:txBody>
          <a:bodyPr/>
          <a:lstStyle/>
          <a:p>
            <a:r>
              <a:rPr lang="en-US" dirty="0"/>
              <a:t>2. Supply chain mapping</a:t>
            </a:r>
            <a:endParaRPr lang="en-GB" dirty="0"/>
          </a:p>
        </p:txBody>
      </p:sp>
      <p:sp>
        <p:nvSpPr>
          <p:cNvPr id="3" name="Content Placeholder 2">
            <a:extLst>
              <a:ext uri="{FF2B5EF4-FFF2-40B4-BE49-F238E27FC236}">
                <a16:creationId xmlns:a16="http://schemas.microsoft.com/office/drawing/2014/main" id="{5E2F2730-A843-4836-9959-BA49241FFAC4}"/>
              </a:ext>
            </a:extLst>
          </p:cNvPr>
          <p:cNvSpPr>
            <a:spLocks noGrp="1"/>
          </p:cNvSpPr>
          <p:nvPr>
            <p:ph idx="1"/>
          </p:nvPr>
        </p:nvSpPr>
        <p:spPr/>
        <p:txBody>
          <a:bodyPr>
            <a:normAutofit fontScale="92500" lnSpcReduction="20000"/>
          </a:bodyPr>
          <a:lstStyle/>
          <a:p>
            <a:pPr marL="0" indent="0">
              <a:buNone/>
            </a:pPr>
            <a:r>
              <a:rPr lang="en-US" dirty="0">
                <a:highlight>
                  <a:srgbClr val="FFFF00"/>
                </a:highlight>
              </a:rPr>
              <a:t>Covid-19 emphasized the importance of firms mapping their supply chains, knowing their suppliers at all tiers and promoting transparency </a:t>
            </a:r>
          </a:p>
          <a:p>
            <a:pPr>
              <a:buFont typeface="Wingdings" panose="05000000000000000000" pitchFamily="2" charset="2"/>
              <a:buChar char="§"/>
            </a:pPr>
            <a:r>
              <a:rPr lang="en-US" dirty="0"/>
              <a:t>EXAMPLE Majority of US firms were unsure if their suppliers were impacted by lockdown restrictions in Wuhan, China in first wave of pandemic </a:t>
            </a:r>
            <a:r>
              <a:rPr lang="en-US" sz="1900" dirty="0">
                <a:solidFill>
                  <a:srgbClr val="FF0000"/>
                </a:solidFill>
              </a:rPr>
              <a:t>(Choi et al. 2020) </a:t>
            </a:r>
          </a:p>
          <a:p>
            <a:pPr>
              <a:buFont typeface="Wingdings" panose="05000000000000000000" pitchFamily="2" charset="2"/>
              <a:buChar char="§"/>
            </a:pPr>
            <a:r>
              <a:rPr lang="en-US" dirty="0"/>
              <a:t>Supply chain mapping</a:t>
            </a:r>
          </a:p>
          <a:p>
            <a:pPr lvl="1">
              <a:buFont typeface="Wingdings" panose="05000000000000000000" pitchFamily="2" charset="2"/>
              <a:buChar char="§"/>
            </a:pPr>
            <a:r>
              <a:rPr lang="en-US" dirty="0"/>
              <a:t>Supply chain mapping is central to risk management. Many firms were exposed by supplier closures and interruptions to the logistics network </a:t>
            </a:r>
          </a:p>
          <a:p>
            <a:pPr lvl="1">
              <a:buFont typeface="Wingdings" panose="05000000000000000000" pitchFamily="2" charset="2"/>
              <a:buChar char="§"/>
            </a:pPr>
            <a:r>
              <a:rPr lang="en-US" dirty="0"/>
              <a:t>Firms with mapped supply chains were prepared to deal with pandemic disruptions. They had advanced knowledge of what suppliers, products, components and services were at risk of disruption. This gave them a first mover advantage in search for supply alternatives </a:t>
            </a:r>
            <a:r>
              <a:rPr lang="en-US" sz="1900" dirty="0">
                <a:solidFill>
                  <a:srgbClr val="FF0000"/>
                </a:solidFill>
              </a:rPr>
              <a:t>(Choi et al. 2020) </a:t>
            </a:r>
          </a:p>
          <a:p>
            <a:pPr lvl="1">
              <a:buFont typeface="Wingdings" panose="05000000000000000000" pitchFamily="2" charset="2"/>
              <a:buChar char="§"/>
            </a:pPr>
            <a:r>
              <a:rPr lang="en-US" dirty="0"/>
              <a:t>Lockdown has given firms the time and incentive to map their supply chains and re-assess their supply risks</a:t>
            </a:r>
            <a:r>
              <a:rPr lang="en-US" sz="1900" dirty="0"/>
              <a:t> </a:t>
            </a:r>
            <a:r>
              <a:rPr lang="en-US" sz="1900" dirty="0">
                <a:solidFill>
                  <a:srgbClr val="FF0000"/>
                </a:solidFill>
              </a:rPr>
              <a:t>(Christ and Burritt 2021)</a:t>
            </a:r>
          </a:p>
          <a:p>
            <a:pPr lvl="1">
              <a:buFont typeface="Wingdings" panose="05000000000000000000" pitchFamily="2" charset="2"/>
              <a:buChar char="§"/>
            </a:pPr>
            <a:endParaRPr lang="en-US" dirty="0">
              <a:solidFill>
                <a:srgbClr val="FF0000"/>
              </a:solidFill>
            </a:endParaRPr>
          </a:p>
        </p:txBody>
      </p:sp>
      <p:sp>
        <p:nvSpPr>
          <p:cNvPr id="4" name="Date Placeholder 3">
            <a:extLst>
              <a:ext uri="{FF2B5EF4-FFF2-40B4-BE49-F238E27FC236}">
                <a16:creationId xmlns:a16="http://schemas.microsoft.com/office/drawing/2014/main" id="{61EF83AA-546F-47F2-94CE-70FA87168B72}"/>
              </a:ext>
            </a:extLst>
          </p:cNvPr>
          <p:cNvSpPr>
            <a:spLocks noGrp="1"/>
          </p:cNvSpPr>
          <p:nvPr>
            <p:ph type="dt" sz="half" idx="10"/>
          </p:nvPr>
        </p:nvSpPr>
        <p:spPr/>
        <p:txBody>
          <a:bodyPr/>
          <a:lstStyle/>
          <a:p>
            <a:fld id="{BA316CF4-7FA1-407E-9C9A-6D9F35FFBCF7}" type="datetime1">
              <a:rPr lang="en-GB" smtClean="0"/>
              <a:t>30/09/2021</a:t>
            </a:fld>
            <a:endParaRPr lang="en-GB" dirty="0"/>
          </a:p>
        </p:txBody>
      </p:sp>
      <p:sp>
        <p:nvSpPr>
          <p:cNvPr id="5" name="Footer Placeholder 4">
            <a:extLst>
              <a:ext uri="{FF2B5EF4-FFF2-40B4-BE49-F238E27FC236}">
                <a16:creationId xmlns:a16="http://schemas.microsoft.com/office/drawing/2014/main" id="{F8B1C0F7-FB30-4F83-BFF1-A8C5113146BF}"/>
              </a:ext>
            </a:extLst>
          </p:cNvPr>
          <p:cNvSpPr>
            <a:spLocks noGrp="1"/>
          </p:cNvSpPr>
          <p:nvPr>
            <p:ph type="ftr" sz="quarter" idx="11"/>
          </p:nvPr>
        </p:nvSpPr>
        <p:spPr/>
        <p:txBody>
          <a:bodyPr/>
          <a:lstStyle/>
          <a:p>
            <a:r>
              <a:rPr lang="en-GB" dirty="0"/>
              <a:t>LOM Section, CARBS</a:t>
            </a:r>
          </a:p>
        </p:txBody>
      </p:sp>
      <p:sp>
        <p:nvSpPr>
          <p:cNvPr id="6" name="Slide Number Placeholder 5">
            <a:extLst>
              <a:ext uri="{FF2B5EF4-FFF2-40B4-BE49-F238E27FC236}">
                <a16:creationId xmlns:a16="http://schemas.microsoft.com/office/drawing/2014/main" id="{9B6E4A76-813D-46C3-909E-4C5B5DD52D00}"/>
              </a:ext>
            </a:extLst>
          </p:cNvPr>
          <p:cNvSpPr>
            <a:spLocks noGrp="1"/>
          </p:cNvSpPr>
          <p:nvPr>
            <p:ph type="sldNum" sz="quarter" idx="12"/>
          </p:nvPr>
        </p:nvSpPr>
        <p:spPr/>
        <p:txBody>
          <a:bodyPr/>
          <a:lstStyle/>
          <a:p>
            <a:fld id="{3970D428-F2FA-48B2-860C-C907EC3BF467}" type="slidenum">
              <a:rPr lang="en-GB" smtClean="0"/>
              <a:t>12</a:t>
            </a:fld>
            <a:endParaRPr lang="en-GB" dirty="0"/>
          </a:p>
        </p:txBody>
      </p:sp>
    </p:spTree>
    <p:extLst>
      <p:ext uri="{BB962C8B-B14F-4D97-AF65-F5344CB8AC3E}">
        <p14:creationId xmlns:p14="http://schemas.microsoft.com/office/powerpoint/2010/main" val="16535775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3D8AAC-6EDE-49D5-A346-ED9097A81306}"/>
              </a:ext>
            </a:extLst>
          </p:cNvPr>
          <p:cNvSpPr>
            <a:spLocks noGrp="1"/>
          </p:cNvSpPr>
          <p:nvPr>
            <p:ph type="title"/>
          </p:nvPr>
        </p:nvSpPr>
        <p:spPr/>
        <p:txBody>
          <a:bodyPr/>
          <a:lstStyle/>
          <a:p>
            <a:r>
              <a:rPr lang="en-US" dirty="0"/>
              <a:t>3. Labour shortages  </a:t>
            </a:r>
            <a:endParaRPr lang="en-GB" dirty="0"/>
          </a:p>
        </p:txBody>
      </p:sp>
      <p:sp>
        <p:nvSpPr>
          <p:cNvPr id="3" name="Content Placeholder 2">
            <a:extLst>
              <a:ext uri="{FF2B5EF4-FFF2-40B4-BE49-F238E27FC236}">
                <a16:creationId xmlns:a16="http://schemas.microsoft.com/office/drawing/2014/main" id="{A0504809-8766-46E5-836B-B3978D8140CD}"/>
              </a:ext>
            </a:extLst>
          </p:cNvPr>
          <p:cNvSpPr>
            <a:spLocks noGrp="1"/>
          </p:cNvSpPr>
          <p:nvPr>
            <p:ph idx="1"/>
          </p:nvPr>
        </p:nvSpPr>
        <p:spPr/>
        <p:txBody>
          <a:bodyPr>
            <a:normAutofit fontScale="92500" lnSpcReduction="10000"/>
          </a:bodyPr>
          <a:lstStyle/>
          <a:p>
            <a:pPr marL="0" indent="0">
              <a:buNone/>
            </a:pPr>
            <a:r>
              <a:rPr lang="en-US" b="0" i="0" dirty="0">
                <a:solidFill>
                  <a:srgbClr val="000000"/>
                </a:solidFill>
                <a:effectLst/>
                <a:highlight>
                  <a:srgbClr val="FFFF00"/>
                </a:highlight>
                <a:latin typeface="Calibri" panose="020F0502020204030204" pitchFamily="34" charset="0"/>
              </a:rPr>
              <a:t>Labour shortages resulting from Covid-19 (and Brexit) has increased worker bargaining power</a:t>
            </a:r>
          </a:p>
          <a:p>
            <a:pPr>
              <a:buFont typeface="Wingdings" panose="05000000000000000000" pitchFamily="2" charset="2"/>
              <a:buChar char="§"/>
            </a:pPr>
            <a:r>
              <a:rPr lang="en-US" dirty="0">
                <a:solidFill>
                  <a:srgbClr val="000000"/>
                </a:solidFill>
                <a:latin typeface="Calibri" panose="020F0502020204030204" pitchFamily="34" charset="0"/>
              </a:rPr>
              <a:t>EXAMPLE Fewer seasonal workers were able to enter the UK and work on farms in the first wave of the pandemic, leading to a shortage of experienced fruit pickers </a:t>
            </a:r>
          </a:p>
          <a:p>
            <a:pPr>
              <a:buFont typeface="Wingdings" panose="05000000000000000000" pitchFamily="2" charset="2"/>
              <a:buChar char="§"/>
            </a:pPr>
            <a:r>
              <a:rPr lang="en-US" dirty="0">
                <a:solidFill>
                  <a:srgbClr val="000000"/>
                </a:solidFill>
                <a:latin typeface="Calibri" panose="020F0502020204030204" pitchFamily="34" charset="0"/>
              </a:rPr>
              <a:t>Labour shortages</a:t>
            </a:r>
          </a:p>
          <a:p>
            <a:pPr lvl="1">
              <a:buFont typeface="Wingdings" panose="05000000000000000000" pitchFamily="2" charset="2"/>
              <a:buChar char="§"/>
            </a:pPr>
            <a:r>
              <a:rPr lang="en-US" dirty="0">
                <a:solidFill>
                  <a:srgbClr val="000000"/>
                </a:solidFill>
                <a:latin typeface="Calibri" panose="020F0502020204030204" pitchFamily="34" charset="0"/>
              </a:rPr>
              <a:t>In a tight labour market, employers improve their terms and conditions to attract new employees and/or retain existing employees e.g., Amazon Fulfilment Centres in the UK are offering a £1000 signing on bonus for new recruits </a:t>
            </a:r>
            <a:r>
              <a:rPr lang="en-US" sz="1900" dirty="0">
                <a:solidFill>
                  <a:srgbClr val="FF0000"/>
                </a:solidFill>
                <a:latin typeface="Calibri" panose="020F0502020204030204" pitchFamily="34" charset="0"/>
              </a:rPr>
              <a:t>(</a:t>
            </a:r>
            <a:r>
              <a:rPr lang="en-US" sz="1900" dirty="0">
                <a:solidFill>
                  <a:srgbClr val="FF0000"/>
                </a:solidFill>
                <a:latin typeface="Calibri" panose="020F0502020204030204" pitchFamily="34" charset="0"/>
                <a:hlinkClick r:id="rId2">
                  <a:extLst>
                    <a:ext uri="{A12FA001-AC4F-418D-AE19-62706E023703}">
                      <ahyp:hlinkClr xmlns:ahyp="http://schemas.microsoft.com/office/drawing/2018/hyperlinkcolor" val="tx"/>
                    </a:ext>
                  </a:extLst>
                </a:hlinkClick>
              </a:rPr>
              <a:t>www.bbc.co.uk</a:t>
            </a:r>
            <a:r>
              <a:rPr lang="en-US" sz="1900" dirty="0">
                <a:solidFill>
                  <a:srgbClr val="FF0000"/>
                </a:solidFill>
                <a:latin typeface="Calibri" panose="020F0502020204030204" pitchFamily="34" charset="0"/>
              </a:rPr>
              <a:t>, 2021)</a:t>
            </a:r>
          </a:p>
          <a:p>
            <a:pPr lvl="1">
              <a:buFont typeface="Wingdings" panose="05000000000000000000" pitchFamily="2" charset="2"/>
              <a:buChar char="§"/>
            </a:pPr>
            <a:r>
              <a:rPr lang="en-US" dirty="0">
                <a:solidFill>
                  <a:srgbClr val="000000"/>
                </a:solidFill>
                <a:latin typeface="Calibri" panose="020F0502020204030204" pitchFamily="34" charset="0"/>
              </a:rPr>
              <a:t>Appreciation of the criticality of many ‘unskilled’ worker roles to supply chains and the wider economy e.g., home care workers, logistics personnel, farm workers, etc. </a:t>
            </a:r>
          </a:p>
          <a:p>
            <a:pPr lvl="1">
              <a:buFont typeface="Wingdings" panose="05000000000000000000" pitchFamily="2" charset="2"/>
              <a:buChar char="§"/>
            </a:pPr>
            <a:r>
              <a:rPr lang="en-US" dirty="0">
                <a:solidFill>
                  <a:srgbClr val="000000"/>
                </a:solidFill>
                <a:latin typeface="Calibri" panose="020F0502020204030204" pitchFamily="34" charset="0"/>
              </a:rPr>
              <a:t>Incentives for employers to invest in their workforce through training and development  </a:t>
            </a:r>
            <a:r>
              <a:rPr lang="en-US" sz="1400" b="0" i="0" dirty="0">
                <a:solidFill>
                  <a:srgbClr val="000000"/>
                </a:solidFill>
                <a:effectLst/>
                <a:latin typeface="Calibri" panose="020F0502020204030204" pitchFamily="34" charset="0"/>
              </a:rPr>
              <a:t> </a:t>
            </a:r>
          </a:p>
          <a:p>
            <a:pPr lvl="1">
              <a:buFont typeface="Wingdings" panose="05000000000000000000" pitchFamily="2" charset="2"/>
              <a:buChar char="§"/>
            </a:pPr>
            <a:endParaRPr lang="en-GB" dirty="0"/>
          </a:p>
        </p:txBody>
      </p:sp>
      <p:sp>
        <p:nvSpPr>
          <p:cNvPr id="4" name="Date Placeholder 3">
            <a:extLst>
              <a:ext uri="{FF2B5EF4-FFF2-40B4-BE49-F238E27FC236}">
                <a16:creationId xmlns:a16="http://schemas.microsoft.com/office/drawing/2014/main" id="{A05DCEEF-DB63-4E5D-968D-C4367C806937}"/>
              </a:ext>
            </a:extLst>
          </p:cNvPr>
          <p:cNvSpPr>
            <a:spLocks noGrp="1"/>
          </p:cNvSpPr>
          <p:nvPr>
            <p:ph type="dt" sz="half" idx="10"/>
          </p:nvPr>
        </p:nvSpPr>
        <p:spPr/>
        <p:txBody>
          <a:bodyPr/>
          <a:lstStyle/>
          <a:p>
            <a:fld id="{DA0D1DBB-425C-45DF-93C0-2CCE43CF1132}" type="datetime1">
              <a:rPr lang="en-GB" smtClean="0"/>
              <a:t>30/09/2021</a:t>
            </a:fld>
            <a:endParaRPr lang="en-GB" dirty="0"/>
          </a:p>
        </p:txBody>
      </p:sp>
      <p:sp>
        <p:nvSpPr>
          <p:cNvPr id="5" name="Footer Placeholder 4">
            <a:extLst>
              <a:ext uri="{FF2B5EF4-FFF2-40B4-BE49-F238E27FC236}">
                <a16:creationId xmlns:a16="http://schemas.microsoft.com/office/drawing/2014/main" id="{4F7D42EC-1E8C-49CA-AFA7-3D9300C54351}"/>
              </a:ext>
            </a:extLst>
          </p:cNvPr>
          <p:cNvSpPr>
            <a:spLocks noGrp="1"/>
          </p:cNvSpPr>
          <p:nvPr>
            <p:ph type="ftr" sz="quarter" idx="11"/>
          </p:nvPr>
        </p:nvSpPr>
        <p:spPr/>
        <p:txBody>
          <a:bodyPr/>
          <a:lstStyle/>
          <a:p>
            <a:r>
              <a:rPr lang="en-GB" dirty="0"/>
              <a:t>LOM Section, CARBS</a:t>
            </a:r>
          </a:p>
        </p:txBody>
      </p:sp>
      <p:sp>
        <p:nvSpPr>
          <p:cNvPr id="6" name="Slide Number Placeholder 5">
            <a:extLst>
              <a:ext uri="{FF2B5EF4-FFF2-40B4-BE49-F238E27FC236}">
                <a16:creationId xmlns:a16="http://schemas.microsoft.com/office/drawing/2014/main" id="{C7CB6103-3FBF-47B8-9515-95C94331CDE1}"/>
              </a:ext>
            </a:extLst>
          </p:cNvPr>
          <p:cNvSpPr>
            <a:spLocks noGrp="1"/>
          </p:cNvSpPr>
          <p:nvPr>
            <p:ph type="sldNum" sz="quarter" idx="12"/>
          </p:nvPr>
        </p:nvSpPr>
        <p:spPr/>
        <p:txBody>
          <a:bodyPr/>
          <a:lstStyle/>
          <a:p>
            <a:fld id="{3970D428-F2FA-48B2-860C-C907EC3BF467}" type="slidenum">
              <a:rPr lang="en-GB" smtClean="0"/>
              <a:t>13</a:t>
            </a:fld>
            <a:endParaRPr lang="en-GB" dirty="0"/>
          </a:p>
        </p:txBody>
      </p:sp>
    </p:spTree>
    <p:extLst>
      <p:ext uri="{BB962C8B-B14F-4D97-AF65-F5344CB8AC3E}">
        <p14:creationId xmlns:p14="http://schemas.microsoft.com/office/powerpoint/2010/main" val="20565418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7D40C-E88F-4806-A0DA-BDBE9DD16E49}"/>
              </a:ext>
            </a:extLst>
          </p:cNvPr>
          <p:cNvSpPr>
            <a:spLocks noGrp="1"/>
          </p:cNvSpPr>
          <p:nvPr>
            <p:ph type="title"/>
          </p:nvPr>
        </p:nvSpPr>
        <p:spPr/>
        <p:txBody>
          <a:bodyPr/>
          <a:lstStyle/>
          <a:p>
            <a:r>
              <a:rPr lang="en-US" dirty="0"/>
              <a:t>4. New regulations</a:t>
            </a:r>
            <a:endParaRPr lang="en-GB" dirty="0"/>
          </a:p>
        </p:txBody>
      </p:sp>
      <p:sp>
        <p:nvSpPr>
          <p:cNvPr id="3" name="Content Placeholder 2">
            <a:extLst>
              <a:ext uri="{FF2B5EF4-FFF2-40B4-BE49-F238E27FC236}">
                <a16:creationId xmlns:a16="http://schemas.microsoft.com/office/drawing/2014/main" id="{23DFA5B2-2685-4023-999E-7D1E60B89551}"/>
              </a:ext>
            </a:extLst>
          </p:cNvPr>
          <p:cNvSpPr>
            <a:spLocks noGrp="1"/>
          </p:cNvSpPr>
          <p:nvPr>
            <p:ph idx="1"/>
          </p:nvPr>
        </p:nvSpPr>
        <p:spPr/>
        <p:txBody>
          <a:bodyPr>
            <a:normAutofit lnSpcReduction="10000"/>
          </a:bodyPr>
          <a:lstStyle/>
          <a:p>
            <a:pPr marL="0" indent="0">
              <a:buNone/>
            </a:pPr>
            <a:r>
              <a:rPr lang="en-US" dirty="0">
                <a:highlight>
                  <a:srgbClr val="FFFF00"/>
                </a:highlight>
              </a:rPr>
              <a:t>Covid-19 exposed inequalities across society and drew attention to areas where employment conditions could be improved </a:t>
            </a:r>
          </a:p>
          <a:p>
            <a:pPr>
              <a:buFont typeface="Wingdings" panose="05000000000000000000" pitchFamily="2" charset="2"/>
              <a:buChar char="§"/>
            </a:pPr>
            <a:r>
              <a:rPr lang="en-US" dirty="0"/>
              <a:t>EXAMPLE No legal right to paid sick leave in meat processing plants led to some infected workers showing up for work during pandemic  </a:t>
            </a:r>
          </a:p>
          <a:p>
            <a:pPr>
              <a:buFont typeface="Wingdings" panose="05000000000000000000" pitchFamily="2" charset="2"/>
              <a:buChar char="§"/>
            </a:pPr>
            <a:r>
              <a:rPr lang="en-US" dirty="0"/>
              <a:t>Regulations</a:t>
            </a:r>
          </a:p>
          <a:p>
            <a:pPr lvl="1">
              <a:buFont typeface="Wingdings" panose="05000000000000000000" pitchFamily="2" charset="2"/>
              <a:buChar char="§"/>
            </a:pPr>
            <a:r>
              <a:rPr lang="en-US" dirty="0"/>
              <a:t>Attempts to improve employment and health &amp; safety standards in low-paid sectors e.g., a new Code of Practice for Meat Sector in Ireland</a:t>
            </a:r>
          </a:p>
          <a:p>
            <a:pPr lvl="1">
              <a:buFont typeface="Wingdings" panose="05000000000000000000" pitchFamily="2" charset="2"/>
              <a:buChar char="§"/>
            </a:pPr>
            <a:r>
              <a:rPr lang="en-US" dirty="0"/>
              <a:t>EU plans to introduce requirement on firms to carry out due diligence on suppliers’ human rights and environmental protection standards </a:t>
            </a:r>
            <a:r>
              <a:rPr lang="en-US" sz="1800" dirty="0">
                <a:solidFill>
                  <a:srgbClr val="FF0000"/>
                </a:solidFill>
              </a:rPr>
              <a:t>(National Law Review, 2021)</a:t>
            </a:r>
          </a:p>
          <a:p>
            <a:pPr lvl="1">
              <a:buFont typeface="Wingdings" panose="05000000000000000000" pitchFamily="2" charset="2"/>
              <a:buChar char="§"/>
            </a:pPr>
            <a:r>
              <a:rPr lang="en-US" dirty="0"/>
              <a:t>UK government updating and strengthening UK Modern Slavery Act as it relates to corporate responsibility for ethical supply chain management</a:t>
            </a:r>
            <a:endParaRPr lang="en-GB" dirty="0"/>
          </a:p>
        </p:txBody>
      </p:sp>
      <p:sp>
        <p:nvSpPr>
          <p:cNvPr id="4" name="Date Placeholder 3">
            <a:extLst>
              <a:ext uri="{FF2B5EF4-FFF2-40B4-BE49-F238E27FC236}">
                <a16:creationId xmlns:a16="http://schemas.microsoft.com/office/drawing/2014/main" id="{CD1CAD14-B241-410A-BAFC-EF40CB97EC75}"/>
              </a:ext>
            </a:extLst>
          </p:cNvPr>
          <p:cNvSpPr>
            <a:spLocks noGrp="1"/>
          </p:cNvSpPr>
          <p:nvPr>
            <p:ph type="dt" sz="half" idx="10"/>
          </p:nvPr>
        </p:nvSpPr>
        <p:spPr/>
        <p:txBody>
          <a:bodyPr/>
          <a:lstStyle/>
          <a:p>
            <a:fld id="{A893D35C-71EF-431A-AA9B-CA6B1D0E5CE9}" type="datetime1">
              <a:rPr lang="en-GB" smtClean="0"/>
              <a:t>30/09/2021</a:t>
            </a:fld>
            <a:endParaRPr lang="en-GB" dirty="0"/>
          </a:p>
        </p:txBody>
      </p:sp>
      <p:sp>
        <p:nvSpPr>
          <p:cNvPr id="5" name="Footer Placeholder 4">
            <a:extLst>
              <a:ext uri="{FF2B5EF4-FFF2-40B4-BE49-F238E27FC236}">
                <a16:creationId xmlns:a16="http://schemas.microsoft.com/office/drawing/2014/main" id="{A44F26BC-0D61-4A94-B9C0-9C96AB4F630C}"/>
              </a:ext>
            </a:extLst>
          </p:cNvPr>
          <p:cNvSpPr>
            <a:spLocks noGrp="1"/>
          </p:cNvSpPr>
          <p:nvPr>
            <p:ph type="ftr" sz="quarter" idx="11"/>
          </p:nvPr>
        </p:nvSpPr>
        <p:spPr/>
        <p:txBody>
          <a:bodyPr/>
          <a:lstStyle/>
          <a:p>
            <a:r>
              <a:rPr lang="en-GB" dirty="0"/>
              <a:t>LOM Section, CARBS</a:t>
            </a:r>
          </a:p>
        </p:txBody>
      </p:sp>
      <p:sp>
        <p:nvSpPr>
          <p:cNvPr id="6" name="Slide Number Placeholder 5">
            <a:extLst>
              <a:ext uri="{FF2B5EF4-FFF2-40B4-BE49-F238E27FC236}">
                <a16:creationId xmlns:a16="http://schemas.microsoft.com/office/drawing/2014/main" id="{DA7558C3-778A-4166-A791-229132527C04}"/>
              </a:ext>
            </a:extLst>
          </p:cNvPr>
          <p:cNvSpPr>
            <a:spLocks noGrp="1"/>
          </p:cNvSpPr>
          <p:nvPr>
            <p:ph type="sldNum" sz="quarter" idx="12"/>
          </p:nvPr>
        </p:nvSpPr>
        <p:spPr/>
        <p:txBody>
          <a:bodyPr/>
          <a:lstStyle/>
          <a:p>
            <a:fld id="{3970D428-F2FA-48B2-860C-C907EC3BF467}" type="slidenum">
              <a:rPr lang="en-GB" smtClean="0"/>
              <a:t>14</a:t>
            </a:fld>
            <a:endParaRPr lang="en-GB" dirty="0"/>
          </a:p>
        </p:txBody>
      </p:sp>
    </p:spTree>
    <p:extLst>
      <p:ext uri="{BB962C8B-B14F-4D97-AF65-F5344CB8AC3E}">
        <p14:creationId xmlns:p14="http://schemas.microsoft.com/office/powerpoint/2010/main" val="13888362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B146C0-37B1-4F7A-B04F-1956CAB24C1C}"/>
              </a:ext>
            </a:extLst>
          </p:cNvPr>
          <p:cNvSpPr>
            <a:spLocks noGrp="1"/>
          </p:cNvSpPr>
          <p:nvPr>
            <p:ph type="title"/>
          </p:nvPr>
        </p:nvSpPr>
        <p:spPr/>
        <p:txBody>
          <a:bodyPr/>
          <a:lstStyle/>
          <a:p>
            <a:r>
              <a:rPr lang="en-US" dirty="0"/>
              <a:t>5. Near-shoring</a:t>
            </a:r>
            <a:endParaRPr lang="en-GB" dirty="0"/>
          </a:p>
        </p:txBody>
      </p:sp>
      <p:sp>
        <p:nvSpPr>
          <p:cNvPr id="3" name="Content Placeholder 2">
            <a:extLst>
              <a:ext uri="{FF2B5EF4-FFF2-40B4-BE49-F238E27FC236}">
                <a16:creationId xmlns:a16="http://schemas.microsoft.com/office/drawing/2014/main" id="{D684CFD2-66D4-4DEB-9537-6C2DE22864C6}"/>
              </a:ext>
            </a:extLst>
          </p:cNvPr>
          <p:cNvSpPr>
            <a:spLocks noGrp="1"/>
          </p:cNvSpPr>
          <p:nvPr>
            <p:ph idx="1"/>
          </p:nvPr>
        </p:nvSpPr>
        <p:spPr/>
        <p:txBody>
          <a:bodyPr>
            <a:normAutofit fontScale="92500" lnSpcReduction="10000"/>
          </a:bodyPr>
          <a:lstStyle/>
          <a:p>
            <a:pPr marL="0" indent="0">
              <a:buNone/>
            </a:pPr>
            <a:r>
              <a:rPr lang="en-US" dirty="0">
                <a:highlight>
                  <a:srgbClr val="FFFF00"/>
                </a:highlight>
              </a:rPr>
              <a:t>Covid-19 is causing firms to re-assess their supply chain configuration and explore domestic or regional sources of supply</a:t>
            </a:r>
          </a:p>
          <a:p>
            <a:pPr>
              <a:buFont typeface="Wingdings" panose="05000000000000000000" pitchFamily="2" charset="2"/>
              <a:buChar char="§"/>
            </a:pPr>
            <a:r>
              <a:rPr lang="en-US" dirty="0"/>
              <a:t>EXAMPLE US medical technology firms are sourcing materials close to home post-Covid to avoid supply chain disruption and to take advantage of a ‘collaborative feedback loop’ </a:t>
            </a:r>
            <a:r>
              <a:rPr lang="en-US" sz="1900" dirty="0">
                <a:solidFill>
                  <a:srgbClr val="FF0000"/>
                </a:solidFill>
              </a:rPr>
              <a:t>(Medical Product Outsourcing, 2021) </a:t>
            </a:r>
          </a:p>
          <a:p>
            <a:pPr>
              <a:buFont typeface="Wingdings" panose="05000000000000000000" pitchFamily="2" charset="2"/>
              <a:buChar char="§"/>
            </a:pPr>
            <a:r>
              <a:rPr lang="en-US" dirty="0"/>
              <a:t>Near-shoring</a:t>
            </a:r>
          </a:p>
          <a:p>
            <a:pPr lvl="1">
              <a:buFont typeface="Wingdings" panose="05000000000000000000" pitchFamily="2" charset="2"/>
              <a:buChar char="§"/>
            </a:pPr>
            <a:r>
              <a:rPr lang="en-US" dirty="0"/>
              <a:t>Shift production away from countries with poor employment rights standards to countries where employment rights are enshrined in law and where risks of modern slavery are lower </a:t>
            </a:r>
          </a:p>
          <a:p>
            <a:pPr lvl="1">
              <a:buFont typeface="Wingdings" panose="05000000000000000000" pitchFamily="2" charset="2"/>
              <a:buChar char="§"/>
            </a:pPr>
            <a:r>
              <a:rPr lang="en-US" dirty="0"/>
              <a:t>Greater oversight and control over supply chains situated near the home market</a:t>
            </a:r>
          </a:p>
          <a:p>
            <a:pPr lvl="1">
              <a:buFont typeface="Wingdings" panose="05000000000000000000" pitchFamily="2" charset="2"/>
              <a:buChar char="§"/>
            </a:pPr>
            <a:r>
              <a:rPr lang="en-US" dirty="0"/>
              <a:t>Emphasis on increasing productivity of workers in supply chains near the ‘home’ market and not relying on low-cost labour </a:t>
            </a:r>
            <a:r>
              <a:rPr lang="en-US" sz="1900" dirty="0">
                <a:solidFill>
                  <a:srgbClr val="FF0000"/>
                </a:solidFill>
              </a:rPr>
              <a:t>(Van Barneveld et al. 2020) </a:t>
            </a:r>
            <a:endParaRPr lang="en-US" sz="1900" dirty="0"/>
          </a:p>
        </p:txBody>
      </p:sp>
      <p:sp>
        <p:nvSpPr>
          <p:cNvPr id="4" name="Date Placeholder 3">
            <a:extLst>
              <a:ext uri="{FF2B5EF4-FFF2-40B4-BE49-F238E27FC236}">
                <a16:creationId xmlns:a16="http://schemas.microsoft.com/office/drawing/2014/main" id="{92D113C6-7565-4278-BEA2-2AE01464B709}"/>
              </a:ext>
            </a:extLst>
          </p:cNvPr>
          <p:cNvSpPr>
            <a:spLocks noGrp="1"/>
          </p:cNvSpPr>
          <p:nvPr>
            <p:ph type="dt" sz="half" idx="10"/>
          </p:nvPr>
        </p:nvSpPr>
        <p:spPr/>
        <p:txBody>
          <a:bodyPr/>
          <a:lstStyle/>
          <a:p>
            <a:fld id="{20DD842C-6F2E-40C6-9115-917193E8A62D}" type="datetime1">
              <a:rPr lang="en-GB" smtClean="0"/>
              <a:t>30/09/2021</a:t>
            </a:fld>
            <a:endParaRPr lang="en-GB" dirty="0"/>
          </a:p>
        </p:txBody>
      </p:sp>
      <p:sp>
        <p:nvSpPr>
          <p:cNvPr id="5" name="Footer Placeholder 4">
            <a:extLst>
              <a:ext uri="{FF2B5EF4-FFF2-40B4-BE49-F238E27FC236}">
                <a16:creationId xmlns:a16="http://schemas.microsoft.com/office/drawing/2014/main" id="{DB50C446-5AF1-43E9-B982-6E9C7073A1F8}"/>
              </a:ext>
            </a:extLst>
          </p:cNvPr>
          <p:cNvSpPr>
            <a:spLocks noGrp="1"/>
          </p:cNvSpPr>
          <p:nvPr>
            <p:ph type="ftr" sz="quarter" idx="11"/>
          </p:nvPr>
        </p:nvSpPr>
        <p:spPr/>
        <p:txBody>
          <a:bodyPr/>
          <a:lstStyle/>
          <a:p>
            <a:r>
              <a:rPr lang="en-GB" dirty="0"/>
              <a:t>LOM Section, CARBS</a:t>
            </a:r>
          </a:p>
        </p:txBody>
      </p:sp>
      <p:sp>
        <p:nvSpPr>
          <p:cNvPr id="6" name="Slide Number Placeholder 5">
            <a:extLst>
              <a:ext uri="{FF2B5EF4-FFF2-40B4-BE49-F238E27FC236}">
                <a16:creationId xmlns:a16="http://schemas.microsoft.com/office/drawing/2014/main" id="{868D3DAB-FDC8-43C0-88E0-CA7B67E3544B}"/>
              </a:ext>
            </a:extLst>
          </p:cNvPr>
          <p:cNvSpPr>
            <a:spLocks noGrp="1"/>
          </p:cNvSpPr>
          <p:nvPr>
            <p:ph type="sldNum" sz="quarter" idx="12"/>
          </p:nvPr>
        </p:nvSpPr>
        <p:spPr/>
        <p:txBody>
          <a:bodyPr/>
          <a:lstStyle/>
          <a:p>
            <a:fld id="{3970D428-F2FA-48B2-860C-C907EC3BF467}" type="slidenum">
              <a:rPr lang="en-GB" smtClean="0"/>
              <a:t>15</a:t>
            </a:fld>
            <a:endParaRPr lang="en-GB" dirty="0"/>
          </a:p>
        </p:txBody>
      </p:sp>
    </p:spTree>
    <p:extLst>
      <p:ext uri="{BB962C8B-B14F-4D97-AF65-F5344CB8AC3E}">
        <p14:creationId xmlns:p14="http://schemas.microsoft.com/office/powerpoint/2010/main" val="26267835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49B859-8181-41D6-B15C-FD1FC547DC7C}"/>
              </a:ext>
            </a:extLst>
          </p:cNvPr>
          <p:cNvSpPr>
            <a:spLocks noGrp="1"/>
          </p:cNvSpPr>
          <p:nvPr>
            <p:ph type="title"/>
          </p:nvPr>
        </p:nvSpPr>
        <p:spPr>
          <a:solidFill>
            <a:schemeClr val="accent2">
              <a:lumMod val="20000"/>
              <a:lumOff val="80000"/>
            </a:schemeClr>
          </a:solidFill>
        </p:spPr>
        <p:txBody>
          <a:bodyPr/>
          <a:lstStyle/>
          <a:p>
            <a:pPr algn="ctr"/>
            <a:r>
              <a:rPr lang="en-US" u="sng" dirty="0"/>
              <a:t>Five </a:t>
            </a:r>
            <a:r>
              <a:rPr lang="en-US" b="1" u="sng" dirty="0"/>
              <a:t>recommendations</a:t>
            </a:r>
            <a:r>
              <a:rPr lang="en-US" u="sng" dirty="0"/>
              <a:t> for firms post-Covid</a:t>
            </a:r>
            <a:endParaRPr lang="en-GB" u="sng" dirty="0"/>
          </a:p>
        </p:txBody>
      </p:sp>
      <p:sp>
        <p:nvSpPr>
          <p:cNvPr id="3" name="Content Placeholder 2">
            <a:extLst>
              <a:ext uri="{FF2B5EF4-FFF2-40B4-BE49-F238E27FC236}">
                <a16:creationId xmlns:a16="http://schemas.microsoft.com/office/drawing/2014/main" id="{F6215DE8-845F-489A-8E3E-AA71C44CB10D}"/>
              </a:ext>
            </a:extLst>
          </p:cNvPr>
          <p:cNvSpPr>
            <a:spLocks noGrp="1"/>
          </p:cNvSpPr>
          <p:nvPr>
            <p:ph idx="1"/>
          </p:nvPr>
        </p:nvSpPr>
        <p:spPr/>
        <p:txBody>
          <a:bodyPr/>
          <a:lstStyle/>
          <a:p>
            <a:pPr marL="514350" indent="-514350">
              <a:buFont typeface="+mj-lt"/>
              <a:buAutoNum type="arabicPeriod"/>
            </a:pPr>
            <a:r>
              <a:rPr lang="en-US" dirty="0"/>
              <a:t>Scenario planning</a:t>
            </a:r>
          </a:p>
          <a:p>
            <a:pPr marL="514350" indent="-514350">
              <a:buFont typeface="+mj-lt"/>
              <a:buAutoNum type="arabicPeriod"/>
            </a:pPr>
            <a:r>
              <a:rPr lang="en-US" dirty="0"/>
              <a:t>Technology usage</a:t>
            </a:r>
          </a:p>
          <a:p>
            <a:pPr marL="514350" indent="-514350">
              <a:buFont typeface="+mj-lt"/>
              <a:buAutoNum type="arabicPeriod"/>
            </a:pPr>
            <a:r>
              <a:rPr lang="en-US" dirty="0"/>
              <a:t>Supply chain awareness</a:t>
            </a:r>
          </a:p>
          <a:p>
            <a:pPr marL="514350" indent="-514350">
              <a:buFont typeface="+mj-lt"/>
              <a:buAutoNum type="arabicPeriod"/>
            </a:pPr>
            <a:r>
              <a:rPr lang="en-US" dirty="0"/>
              <a:t>Stakeholder engagement</a:t>
            </a:r>
          </a:p>
          <a:p>
            <a:pPr marL="514350" indent="-514350">
              <a:buFont typeface="+mj-lt"/>
              <a:buAutoNum type="arabicPeriod"/>
            </a:pPr>
            <a:r>
              <a:rPr lang="en-GB" dirty="0"/>
              <a:t>Re-thinking business models</a:t>
            </a:r>
            <a:endParaRPr lang="en-US" dirty="0"/>
          </a:p>
          <a:p>
            <a:pPr marL="514350" indent="-514350">
              <a:buFont typeface="+mj-lt"/>
              <a:buAutoNum type="arabicPeriod"/>
            </a:pPr>
            <a:endParaRPr lang="en-GB" dirty="0"/>
          </a:p>
        </p:txBody>
      </p:sp>
      <p:sp>
        <p:nvSpPr>
          <p:cNvPr id="4" name="Date Placeholder 3">
            <a:extLst>
              <a:ext uri="{FF2B5EF4-FFF2-40B4-BE49-F238E27FC236}">
                <a16:creationId xmlns:a16="http://schemas.microsoft.com/office/drawing/2014/main" id="{47444623-367C-4D14-95B1-7F181C051592}"/>
              </a:ext>
            </a:extLst>
          </p:cNvPr>
          <p:cNvSpPr>
            <a:spLocks noGrp="1"/>
          </p:cNvSpPr>
          <p:nvPr>
            <p:ph type="dt" sz="half" idx="10"/>
          </p:nvPr>
        </p:nvSpPr>
        <p:spPr/>
        <p:txBody>
          <a:bodyPr/>
          <a:lstStyle/>
          <a:p>
            <a:fld id="{E9A0C070-B032-4F65-B2A5-ED86CEC9A440}" type="datetime1">
              <a:rPr lang="en-GB" smtClean="0"/>
              <a:t>30/09/2021</a:t>
            </a:fld>
            <a:endParaRPr lang="en-GB" dirty="0"/>
          </a:p>
        </p:txBody>
      </p:sp>
      <p:sp>
        <p:nvSpPr>
          <p:cNvPr id="5" name="Footer Placeholder 4">
            <a:extLst>
              <a:ext uri="{FF2B5EF4-FFF2-40B4-BE49-F238E27FC236}">
                <a16:creationId xmlns:a16="http://schemas.microsoft.com/office/drawing/2014/main" id="{BDD37885-B8CC-49CE-8C40-48846F180685}"/>
              </a:ext>
            </a:extLst>
          </p:cNvPr>
          <p:cNvSpPr>
            <a:spLocks noGrp="1"/>
          </p:cNvSpPr>
          <p:nvPr>
            <p:ph type="ftr" sz="quarter" idx="11"/>
          </p:nvPr>
        </p:nvSpPr>
        <p:spPr/>
        <p:txBody>
          <a:bodyPr/>
          <a:lstStyle/>
          <a:p>
            <a:r>
              <a:rPr lang="en-GB" dirty="0"/>
              <a:t>LOM Section, CARBS</a:t>
            </a:r>
          </a:p>
        </p:txBody>
      </p:sp>
      <p:sp>
        <p:nvSpPr>
          <p:cNvPr id="6" name="Slide Number Placeholder 5">
            <a:extLst>
              <a:ext uri="{FF2B5EF4-FFF2-40B4-BE49-F238E27FC236}">
                <a16:creationId xmlns:a16="http://schemas.microsoft.com/office/drawing/2014/main" id="{0EDC8C28-E8C1-42F4-990E-16BFF9CF274E}"/>
              </a:ext>
            </a:extLst>
          </p:cNvPr>
          <p:cNvSpPr>
            <a:spLocks noGrp="1"/>
          </p:cNvSpPr>
          <p:nvPr>
            <p:ph type="sldNum" sz="quarter" idx="12"/>
          </p:nvPr>
        </p:nvSpPr>
        <p:spPr/>
        <p:txBody>
          <a:bodyPr/>
          <a:lstStyle/>
          <a:p>
            <a:fld id="{3970D428-F2FA-48B2-860C-C907EC3BF467}" type="slidenum">
              <a:rPr lang="en-GB" smtClean="0"/>
              <a:t>16</a:t>
            </a:fld>
            <a:endParaRPr lang="en-GB" dirty="0"/>
          </a:p>
        </p:txBody>
      </p:sp>
    </p:spTree>
    <p:extLst>
      <p:ext uri="{BB962C8B-B14F-4D97-AF65-F5344CB8AC3E}">
        <p14:creationId xmlns:p14="http://schemas.microsoft.com/office/powerpoint/2010/main" val="8065697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80B48-9A05-4B21-9FB8-C7CAE508F848}"/>
              </a:ext>
            </a:extLst>
          </p:cNvPr>
          <p:cNvSpPr>
            <a:spLocks noGrp="1"/>
          </p:cNvSpPr>
          <p:nvPr>
            <p:ph type="title"/>
          </p:nvPr>
        </p:nvSpPr>
        <p:spPr/>
        <p:txBody>
          <a:bodyPr/>
          <a:lstStyle/>
          <a:p>
            <a:r>
              <a:rPr lang="en-US" dirty="0"/>
              <a:t>1. Scenario planning</a:t>
            </a:r>
            <a:endParaRPr lang="en-GB" dirty="0"/>
          </a:p>
        </p:txBody>
      </p:sp>
      <p:sp>
        <p:nvSpPr>
          <p:cNvPr id="3" name="Content Placeholder 2">
            <a:extLst>
              <a:ext uri="{FF2B5EF4-FFF2-40B4-BE49-F238E27FC236}">
                <a16:creationId xmlns:a16="http://schemas.microsoft.com/office/drawing/2014/main" id="{2DE7BBB3-BB42-4192-AA4D-3344760CB174}"/>
              </a:ext>
            </a:extLst>
          </p:cNvPr>
          <p:cNvSpPr>
            <a:spLocks noGrp="1"/>
          </p:cNvSpPr>
          <p:nvPr>
            <p:ph idx="1"/>
          </p:nvPr>
        </p:nvSpPr>
        <p:spPr/>
        <p:txBody>
          <a:bodyPr>
            <a:normAutofit/>
          </a:bodyPr>
          <a:lstStyle/>
          <a:p>
            <a:pPr marL="0" indent="0" algn="just">
              <a:buNone/>
            </a:pPr>
            <a:r>
              <a:rPr lang="en-US" dirty="0">
                <a:highlight>
                  <a:srgbClr val="00FF00"/>
                </a:highlight>
              </a:rPr>
              <a:t>Firms should devise a contingency plan for managing supply chain disruptions without compromising employment standards (‘war gaming’) </a:t>
            </a:r>
          </a:p>
          <a:p>
            <a:pPr lvl="1">
              <a:buFont typeface="Wingdings" panose="05000000000000000000" pitchFamily="2" charset="2"/>
              <a:buChar char="§"/>
            </a:pPr>
            <a:r>
              <a:rPr lang="en-US" dirty="0"/>
              <a:t>Revisit force majeures in supply chain contracts for dealing with suppliers in the event of demand collapses e.g., payment for cancelled orders</a:t>
            </a:r>
          </a:p>
          <a:p>
            <a:pPr lvl="1">
              <a:buFont typeface="Wingdings" panose="05000000000000000000" pitchFamily="2" charset="2"/>
              <a:buChar char="§"/>
            </a:pPr>
            <a:r>
              <a:rPr lang="en-US" dirty="0"/>
              <a:t>Revisit force majeures in supply chain contracts for dealing with suppliers in the event of demand surges e.g., flexible lead times</a:t>
            </a:r>
          </a:p>
          <a:p>
            <a:pPr lvl="1">
              <a:buFont typeface="Wingdings" panose="05000000000000000000" pitchFamily="2" charset="2"/>
              <a:buChar char="§"/>
            </a:pPr>
            <a:r>
              <a:rPr lang="en-US" dirty="0"/>
              <a:t>Stress test ability to identify and onboard suppliers at short notice when demand surges</a:t>
            </a:r>
          </a:p>
          <a:p>
            <a:pPr lvl="1">
              <a:buFont typeface="Wingdings" panose="05000000000000000000" pitchFamily="2" charset="2"/>
              <a:buChar char="§"/>
            </a:pPr>
            <a:r>
              <a:rPr lang="en-US" dirty="0"/>
              <a:t>Identify options for near shoring some of the supply chain and assess impacts on economic, social and environmental performance  </a:t>
            </a:r>
          </a:p>
          <a:p>
            <a:pPr>
              <a:buFont typeface="Wingdings" panose="05000000000000000000" pitchFamily="2" charset="2"/>
              <a:buChar char="§"/>
            </a:pPr>
            <a:endParaRPr lang="en-GB" dirty="0"/>
          </a:p>
        </p:txBody>
      </p:sp>
      <p:sp>
        <p:nvSpPr>
          <p:cNvPr id="4" name="Date Placeholder 3">
            <a:extLst>
              <a:ext uri="{FF2B5EF4-FFF2-40B4-BE49-F238E27FC236}">
                <a16:creationId xmlns:a16="http://schemas.microsoft.com/office/drawing/2014/main" id="{64F166FE-0E04-4C16-B0D8-859C038AA54C}"/>
              </a:ext>
            </a:extLst>
          </p:cNvPr>
          <p:cNvSpPr>
            <a:spLocks noGrp="1"/>
          </p:cNvSpPr>
          <p:nvPr>
            <p:ph type="dt" sz="half" idx="10"/>
          </p:nvPr>
        </p:nvSpPr>
        <p:spPr/>
        <p:txBody>
          <a:bodyPr/>
          <a:lstStyle/>
          <a:p>
            <a:fld id="{E9A0C070-B032-4F65-B2A5-ED86CEC9A440}" type="datetime1">
              <a:rPr lang="en-GB" smtClean="0"/>
              <a:t>30/09/2021</a:t>
            </a:fld>
            <a:endParaRPr lang="en-GB" dirty="0"/>
          </a:p>
        </p:txBody>
      </p:sp>
      <p:sp>
        <p:nvSpPr>
          <p:cNvPr id="5" name="Footer Placeholder 4">
            <a:extLst>
              <a:ext uri="{FF2B5EF4-FFF2-40B4-BE49-F238E27FC236}">
                <a16:creationId xmlns:a16="http://schemas.microsoft.com/office/drawing/2014/main" id="{7A8F314C-6E61-4E39-A6EF-D5474FDAB5EF}"/>
              </a:ext>
            </a:extLst>
          </p:cNvPr>
          <p:cNvSpPr>
            <a:spLocks noGrp="1"/>
          </p:cNvSpPr>
          <p:nvPr>
            <p:ph type="ftr" sz="quarter" idx="11"/>
          </p:nvPr>
        </p:nvSpPr>
        <p:spPr/>
        <p:txBody>
          <a:bodyPr/>
          <a:lstStyle/>
          <a:p>
            <a:r>
              <a:rPr lang="en-GB" dirty="0"/>
              <a:t>LOM Section, CARBS</a:t>
            </a:r>
          </a:p>
        </p:txBody>
      </p:sp>
      <p:sp>
        <p:nvSpPr>
          <p:cNvPr id="6" name="Slide Number Placeholder 5">
            <a:extLst>
              <a:ext uri="{FF2B5EF4-FFF2-40B4-BE49-F238E27FC236}">
                <a16:creationId xmlns:a16="http://schemas.microsoft.com/office/drawing/2014/main" id="{2E96315D-3E2F-4326-B052-5B8F67FB2FA7}"/>
              </a:ext>
            </a:extLst>
          </p:cNvPr>
          <p:cNvSpPr>
            <a:spLocks noGrp="1"/>
          </p:cNvSpPr>
          <p:nvPr>
            <p:ph type="sldNum" sz="quarter" idx="12"/>
          </p:nvPr>
        </p:nvSpPr>
        <p:spPr/>
        <p:txBody>
          <a:bodyPr/>
          <a:lstStyle/>
          <a:p>
            <a:fld id="{3970D428-F2FA-48B2-860C-C907EC3BF467}" type="slidenum">
              <a:rPr lang="en-GB" smtClean="0"/>
              <a:t>17</a:t>
            </a:fld>
            <a:endParaRPr lang="en-GB" dirty="0"/>
          </a:p>
        </p:txBody>
      </p:sp>
    </p:spTree>
    <p:extLst>
      <p:ext uri="{BB962C8B-B14F-4D97-AF65-F5344CB8AC3E}">
        <p14:creationId xmlns:p14="http://schemas.microsoft.com/office/powerpoint/2010/main" val="34680791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34B206-CF6A-45EF-98CB-7ACDE29FF183}"/>
              </a:ext>
            </a:extLst>
          </p:cNvPr>
          <p:cNvSpPr>
            <a:spLocks noGrp="1"/>
          </p:cNvSpPr>
          <p:nvPr>
            <p:ph type="title"/>
          </p:nvPr>
        </p:nvSpPr>
        <p:spPr/>
        <p:txBody>
          <a:bodyPr/>
          <a:lstStyle/>
          <a:p>
            <a:r>
              <a:rPr lang="en-US" dirty="0"/>
              <a:t>2. Technology usage</a:t>
            </a:r>
            <a:endParaRPr lang="en-GB" dirty="0"/>
          </a:p>
        </p:txBody>
      </p:sp>
      <p:sp>
        <p:nvSpPr>
          <p:cNvPr id="3" name="Content Placeholder 2">
            <a:extLst>
              <a:ext uri="{FF2B5EF4-FFF2-40B4-BE49-F238E27FC236}">
                <a16:creationId xmlns:a16="http://schemas.microsoft.com/office/drawing/2014/main" id="{84893AFA-BC8C-4DB4-89B5-14581C322C0B}"/>
              </a:ext>
            </a:extLst>
          </p:cNvPr>
          <p:cNvSpPr>
            <a:spLocks noGrp="1"/>
          </p:cNvSpPr>
          <p:nvPr>
            <p:ph idx="1"/>
          </p:nvPr>
        </p:nvSpPr>
        <p:spPr/>
        <p:txBody>
          <a:bodyPr/>
          <a:lstStyle/>
          <a:p>
            <a:pPr marL="0" indent="0" algn="just">
              <a:buNone/>
            </a:pPr>
            <a:r>
              <a:rPr lang="en-US" dirty="0">
                <a:highlight>
                  <a:srgbClr val="00FF00"/>
                </a:highlight>
              </a:rPr>
              <a:t>Firms should consider how technology can assist them in maintaining ethical employment standards</a:t>
            </a:r>
          </a:p>
          <a:p>
            <a:pPr lvl="1">
              <a:buFont typeface="Wingdings" panose="05000000000000000000" pitchFamily="2" charset="2"/>
              <a:buChar char="§"/>
            </a:pPr>
            <a:r>
              <a:rPr lang="en-US" dirty="0"/>
              <a:t>Video conferencing tools can supplement physical inspection of supplier premises e.g., virtual follow-ups after undertaking onsite ethical audit  </a:t>
            </a:r>
          </a:p>
          <a:p>
            <a:pPr lvl="1">
              <a:buFont typeface="Wingdings" panose="05000000000000000000" pitchFamily="2" charset="2"/>
              <a:buChar char="§"/>
            </a:pPr>
            <a:r>
              <a:rPr lang="en-US" dirty="0"/>
              <a:t>Video conferencing tools can be used to frequently and easily engage with suppliers and ensure channels of communication remain open</a:t>
            </a:r>
          </a:p>
          <a:p>
            <a:pPr lvl="1">
              <a:buFont typeface="Wingdings" panose="05000000000000000000" pitchFamily="2" charset="2"/>
              <a:buChar char="§"/>
            </a:pPr>
            <a:r>
              <a:rPr lang="en-US" dirty="0"/>
              <a:t>Online and text tools can be used by workers to flag labour rights issues </a:t>
            </a:r>
          </a:p>
          <a:p>
            <a:pPr lvl="1">
              <a:buFont typeface="Wingdings" panose="05000000000000000000" pitchFamily="2" charset="2"/>
              <a:buChar char="§"/>
            </a:pPr>
            <a:r>
              <a:rPr lang="en-US" dirty="0"/>
              <a:t>Digitalization of business can create new value-adding roles in the supply chain, although training and investment in workers will be required as part of this digital transition</a:t>
            </a:r>
          </a:p>
          <a:p>
            <a:pPr lvl="1">
              <a:buFont typeface="Wingdings" panose="05000000000000000000" pitchFamily="2" charset="2"/>
              <a:buChar char="§"/>
            </a:pPr>
            <a:endParaRPr lang="en-US" dirty="0"/>
          </a:p>
          <a:p>
            <a:pPr marL="0" indent="0">
              <a:buNone/>
            </a:pPr>
            <a:endParaRPr lang="en-GB" dirty="0"/>
          </a:p>
        </p:txBody>
      </p:sp>
      <p:sp>
        <p:nvSpPr>
          <p:cNvPr id="4" name="Date Placeholder 3">
            <a:extLst>
              <a:ext uri="{FF2B5EF4-FFF2-40B4-BE49-F238E27FC236}">
                <a16:creationId xmlns:a16="http://schemas.microsoft.com/office/drawing/2014/main" id="{8D5E4F27-DEC9-4BCF-B3F1-7E29B40E5E2D}"/>
              </a:ext>
            </a:extLst>
          </p:cNvPr>
          <p:cNvSpPr>
            <a:spLocks noGrp="1"/>
          </p:cNvSpPr>
          <p:nvPr>
            <p:ph type="dt" sz="half" idx="10"/>
          </p:nvPr>
        </p:nvSpPr>
        <p:spPr/>
        <p:txBody>
          <a:bodyPr/>
          <a:lstStyle/>
          <a:p>
            <a:fld id="{E9A0C070-B032-4F65-B2A5-ED86CEC9A440}" type="datetime1">
              <a:rPr lang="en-GB" smtClean="0"/>
              <a:t>30/09/2021</a:t>
            </a:fld>
            <a:endParaRPr lang="en-GB" dirty="0"/>
          </a:p>
        </p:txBody>
      </p:sp>
      <p:sp>
        <p:nvSpPr>
          <p:cNvPr id="5" name="Footer Placeholder 4">
            <a:extLst>
              <a:ext uri="{FF2B5EF4-FFF2-40B4-BE49-F238E27FC236}">
                <a16:creationId xmlns:a16="http://schemas.microsoft.com/office/drawing/2014/main" id="{F62BA521-5DB5-490E-8D05-1A4AB4CAB301}"/>
              </a:ext>
            </a:extLst>
          </p:cNvPr>
          <p:cNvSpPr>
            <a:spLocks noGrp="1"/>
          </p:cNvSpPr>
          <p:nvPr>
            <p:ph type="ftr" sz="quarter" idx="11"/>
          </p:nvPr>
        </p:nvSpPr>
        <p:spPr/>
        <p:txBody>
          <a:bodyPr/>
          <a:lstStyle/>
          <a:p>
            <a:r>
              <a:rPr lang="en-GB" dirty="0"/>
              <a:t>LOM Section, CARBS</a:t>
            </a:r>
          </a:p>
        </p:txBody>
      </p:sp>
      <p:sp>
        <p:nvSpPr>
          <p:cNvPr id="6" name="Slide Number Placeholder 5">
            <a:extLst>
              <a:ext uri="{FF2B5EF4-FFF2-40B4-BE49-F238E27FC236}">
                <a16:creationId xmlns:a16="http://schemas.microsoft.com/office/drawing/2014/main" id="{8F4F23EE-0FAA-4826-BA14-62A1BC27401D}"/>
              </a:ext>
            </a:extLst>
          </p:cNvPr>
          <p:cNvSpPr>
            <a:spLocks noGrp="1"/>
          </p:cNvSpPr>
          <p:nvPr>
            <p:ph type="sldNum" sz="quarter" idx="12"/>
          </p:nvPr>
        </p:nvSpPr>
        <p:spPr/>
        <p:txBody>
          <a:bodyPr/>
          <a:lstStyle/>
          <a:p>
            <a:fld id="{3970D428-F2FA-48B2-860C-C907EC3BF467}" type="slidenum">
              <a:rPr lang="en-GB" smtClean="0"/>
              <a:t>18</a:t>
            </a:fld>
            <a:endParaRPr lang="en-GB" dirty="0"/>
          </a:p>
        </p:txBody>
      </p:sp>
    </p:spTree>
    <p:extLst>
      <p:ext uri="{BB962C8B-B14F-4D97-AF65-F5344CB8AC3E}">
        <p14:creationId xmlns:p14="http://schemas.microsoft.com/office/powerpoint/2010/main" val="10399875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908B5-DE80-4119-B54F-96C9A2DBB2F2}"/>
              </a:ext>
            </a:extLst>
          </p:cNvPr>
          <p:cNvSpPr>
            <a:spLocks noGrp="1"/>
          </p:cNvSpPr>
          <p:nvPr>
            <p:ph type="title"/>
          </p:nvPr>
        </p:nvSpPr>
        <p:spPr/>
        <p:txBody>
          <a:bodyPr/>
          <a:lstStyle/>
          <a:p>
            <a:r>
              <a:rPr lang="en-US" dirty="0"/>
              <a:t>3. Supply chain awareness</a:t>
            </a:r>
            <a:endParaRPr lang="en-GB" dirty="0"/>
          </a:p>
        </p:txBody>
      </p:sp>
      <p:sp>
        <p:nvSpPr>
          <p:cNvPr id="3" name="Content Placeholder 2">
            <a:extLst>
              <a:ext uri="{FF2B5EF4-FFF2-40B4-BE49-F238E27FC236}">
                <a16:creationId xmlns:a16="http://schemas.microsoft.com/office/drawing/2014/main" id="{F3AD1C8C-0D2E-4A38-8B18-604C5171B3C4}"/>
              </a:ext>
            </a:extLst>
          </p:cNvPr>
          <p:cNvSpPr>
            <a:spLocks noGrp="1"/>
          </p:cNvSpPr>
          <p:nvPr>
            <p:ph idx="1"/>
          </p:nvPr>
        </p:nvSpPr>
        <p:spPr/>
        <p:txBody>
          <a:bodyPr/>
          <a:lstStyle/>
          <a:p>
            <a:pPr marL="0" indent="0" algn="just">
              <a:buNone/>
            </a:pPr>
            <a:r>
              <a:rPr lang="en-US" dirty="0">
                <a:highlight>
                  <a:srgbClr val="00FF00"/>
                </a:highlight>
              </a:rPr>
              <a:t>Firms should develop better awareness of their supply chains as part of safeguarding employment standards</a:t>
            </a:r>
          </a:p>
          <a:p>
            <a:pPr lvl="1">
              <a:buFont typeface="Wingdings" panose="05000000000000000000" pitchFamily="2" charset="2"/>
              <a:buChar char="§"/>
            </a:pPr>
            <a:r>
              <a:rPr lang="en-US" dirty="0"/>
              <a:t>Invest resources to develop supply chain awareness </a:t>
            </a:r>
          </a:p>
          <a:p>
            <a:pPr lvl="1">
              <a:buFont typeface="Wingdings" panose="05000000000000000000" pitchFamily="2" charset="2"/>
              <a:buChar char="§"/>
            </a:pPr>
            <a:r>
              <a:rPr lang="en-US" dirty="0"/>
              <a:t>Map supply chains in terms of sector, product and geographic risks for labour rights abuses and modern slavery </a:t>
            </a:r>
          </a:p>
          <a:p>
            <a:pPr lvl="1">
              <a:buFont typeface="Wingdings" panose="05000000000000000000" pitchFamily="2" charset="2"/>
              <a:buChar char="§"/>
            </a:pPr>
            <a:r>
              <a:rPr lang="en-US" dirty="0"/>
              <a:t>Profile workers in the supply chain and identifying groups at risk of exploitation e.g., migrant workers have been worst affected by Covid-19; women in the workforce have been disproportionately impacted by Covid-19</a:t>
            </a:r>
          </a:p>
          <a:p>
            <a:pPr lvl="1">
              <a:buFont typeface="Wingdings" panose="05000000000000000000" pitchFamily="2" charset="2"/>
              <a:buChar char="§"/>
            </a:pPr>
            <a:r>
              <a:rPr lang="en-US" dirty="0"/>
              <a:t>Disclose information on suppliers below Tier 1 in the interests of transparent supply chain management </a:t>
            </a:r>
          </a:p>
          <a:p>
            <a:pPr lvl="1">
              <a:buFont typeface="Wingdings" panose="05000000000000000000" pitchFamily="2" charset="2"/>
              <a:buChar char="§"/>
            </a:pPr>
            <a:endParaRPr lang="en-GB" dirty="0"/>
          </a:p>
        </p:txBody>
      </p:sp>
      <p:sp>
        <p:nvSpPr>
          <p:cNvPr id="4" name="Date Placeholder 3">
            <a:extLst>
              <a:ext uri="{FF2B5EF4-FFF2-40B4-BE49-F238E27FC236}">
                <a16:creationId xmlns:a16="http://schemas.microsoft.com/office/drawing/2014/main" id="{F2F31749-C5A3-42D3-9CDC-FEB0FA05DF62}"/>
              </a:ext>
            </a:extLst>
          </p:cNvPr>
          <p:cNvSpPr>
            <a:spLocks noGrp="1"/>
          </p:cNvSpPr>
          <p:nvPr>
            <p:ph type="dt" sz="half" idx="10"/>
          </p:nvPr>
        </p:nvSpPr>
        <p:spPr/>
        <p:txBody>
          <a:bodyPr/>
          <a:lstStyle/>
          <a:p>
            <a:fld id="{E9A0C070-B032-4F65-B2A5-ED86CEC9A440}" type="datetime1">
              <a:rPr lang="en-GB" smtClean="0"/>
              <a:t>30/09/2021</a:t>
            </a:fld>
            <a:endParaRPr lang="en-GB" dirty="0"/>
          </a:p>
        </p:txBody>
      </p:sp>
      <p:sp>
        <p:nvSpPr>
          <p:cNvPr id="5" name="Footer Placeholder 4">
            <a:extLst>
              <a:ext uri="{FF2B5EF4-FFF2-40B4-BE49-F238E27FC236}">
                <a16:creationId xmlns:a16="http://schemas.microsoft.com/office/drawing/2014/main" id="{2A31A3E8-A287-4876-903E-21D6620B39EF}"/>
              </a:ext>
            </a:extLst>
          </p:cNvPr>
          <p:cNvSpPr>
            <a:spLocks noGrp="1"/>
          </p:cNvSpPr>
          <p:nvPr>
            <p:ph type="ftr" sz="quarter" idx="11"/>
          </p:nvPr>
        </p:nvSpPr>
        <p:spPr/>
        <p:txBody>
          <a:bodyPr/>
          <a:lstStyle/>
          <a:p>
            <a:r>
              <a:rPr lang="en-GB" dirty="0"/>
              <a:t>LOM Section, CARBS</a:t>
            </a:r>
          </a:p>
        </p:txBody>
      </p:sp>
      <p:sp>
        <p:nvSpPr>
          <p:cNvPr id="6" name="Slide Number Placeholder 5">
            <a:extLst>
              <a:ext uri="{FF2B5EF4-FFF2-40B4-BE49-F238E27FC236}">
                <a16:creationId xmlns:a16="http://schemas.microsoft.com/office/drawing/2014/main" id="{E8A3CB18-8F01-48D9-A012-92955928E0E1}"/>
              </a:ext>
            </a:extLst>
          </p:cNvPr>
          <p:cNvSpPr>
            <a:spLocks noGrp="1"/>
          </p:cNvSpPr>
          <p:nvPr>
            <p:ph type="sldNum" sz="quarter" idx="12"/>
          </p:nvPr>
        </p:nvSpPr>
        <p:spPr/>
        <p:txBody>
          <a:bodyPr/>
          <a:lstStyle/>
          <a:p>
            <a:fld id="{3970D428-F2FA-48B2-860C-C907EC3BF467}" type="slidenum">
              <a:rPr lang="en-GB" smtClean="0"/>
              <a:t>19</a:t>
            </a:fld>
            <a:endParaRPr lang="en-GB" dirty="0"/>
          </a:p>
        </p:txBody>
      </p:sp>
    </p:spTree>
    <p:extLst>
      <p:ext uri="{BB962C8B-B14F-4D97-AF65-F5344CB8AC3E}">
        <p14:creationId xmlns:p14="http://schemas.microsoft.com/office/powerpoint/2010/main" val="9972396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8F40ED-57B2-47D5-A459-A8B542404DA5}"/>
              </a:ext>
            </a:extLst>
          </p:cNvPr>
          <p:cNvSpPr>
            <a:spLocks noGrp="1"/>
          </p:cNvSpPr>
          <p:nvPr>
            <p:ph type="title"/>
          </p:nvPr>
        </p:nvSpPr>
        <p:spPr/>
        <p:txBody>
          <a:bodyPr/>
          <a:lstStyle/>
          <a:p>
            <a:r>
              <a:rPr lang="en-US" b="1" dirty="0"/>
              <a:t>Introduction</a:t>
            </a:r>
            <a:endParaRPr lang="en-GB" b="1" dirty="0"/>
          </a:p>
        </p:txBody>
      </p:sp>
      <p:sp>
        <p:nvSpPr>
          <p:cNvPr id="3" name="Content Placeholder 2">
            <a:extLst>
              <a:ext uri="{FF2B5EF4-FFF2-40B4-BE49-F238E27FC236}">
                <a16:creationId xmlns:a16="http://schemas.microsoft.com/office/drawing/2014/main" id="{B68A5370-9EA3-4904-8106-C1FA8F57E6B7}"/>
              </a:ext>
            </a:extLst>
          </p:cNvPr>
          <p:cNvSpPr>
            <a:spLocks noGrp="1"/>
          </p:cNvSpPr>
          <p:nvPr>
            <p:ph idx="1"/>
          </p:nvPr>
        </p:nvSpPr>
        <p:spPr/>
        <p:txBody>
          <a:bodyPr>
            <a:normAutofit lnSpcReduction="10000"/>
          </a:bodyPr>
          <a:lstStyle/>
          <a:p>
            <a:pPr>
              <a:buFont typeface="Wingdings" panose="05000000000000000000" pitchFamily="2" charset="2"/>
              <a:buChar char="§"/>
            </a:pPr>
            <a:r>
              <a:rPr lang="en-US" dirty="0"/>
              <a:t>Maintaining employment standards in supply chains forms part of ethics and sustainability in business</a:t>
            </a:r>
          </a:p>
          <a:p>
            <a:pPr>
              <a:buFont typeface="Wingdings" panose="05000000000000000000" pitchFamily="2" charset="2"/>
              <a:buChar char="§"/>
            </a:pPr>
            <a:r>
              <a:rPr lang="en-US" dirty="0"/>
              <a:t>The Covid-19 pandemic has caused, and continues to cause, major disruption to supply chains and their workforces</a:t>
            </a:r>
          </a:p>
          <a:p>
            <a:pPr>
              <a:buFont typeface="Wingdings" panose="05000000000000000000" pitchFamily="2" charset="2"/>
              <a:buChar char="§"/>
            </a:pPr>
            <a:r>
              <a:rPr lang="en-US" dirty="0"/>
              <a:t>Covid-related disruption presents both opportunities and threats to employment standards in supply chains</a:t>
            </a:r>
          </a:p>
          <a:p>
            <a:pPr>
              <a:buFont typeface="Wingdings" panose="05000000000000000000" pitchFamily="2" charset="2"/>
              <a:buChar char="§"/>
            </a:pPr>
            <a:r>
              <a:rPr lang="en-US" dirty="0"/>
              <a:t>This presentation provides an overview of five opportunities and threats resulting from Covid-19 </a:t>
            </a:r>
          </a:p>
          <a:p>
            <a:pPr>
              <a:buFont typeface="Wingdings" panose="05000000000000000000" pitchFamily="2" charset="2"/>
              <a:buChar char="§"/>
            </a:pPr>
            <a:r>
              <a:rPr lang="en-US" dirty="0"/>
              <a:t>It also suggests what business can expect from future climatic, financial, technological and geo-political disruptive events </a:t>
            </a:r>
          </a:p>
        </p:txBody>
      </p:sp>
      <p:sp>
        <p:nvSpPr>
          <p:cNvPr id="4" name="Date Placeholder 3">
            <a:extLst>
              <a:ext uri="{FF2B5EF4-FFF2-40B4-BE49-F238E27FC236}">
                <a16:creationId xmlns:a16="http://schemas.microsoft.com/office/drawing/2014/main" id="{719DBA91-B660-4159-88F0-82E9F2DB3F6F}"/>
              </a:ext>
            </a:extLst>
          </p:cNvPr>
          <p:cNvSpPr>
            <a:spLocks noGrp="1"/>
          </p:cNvSpPr>
          <p:nvPr>
            <p:ph type="dt" sz="half" idx="10"/>
          </p:nvPr>
        </p:nvSpPr>
        <p:spPr/>
        <p:txBody>
          <a:bodyPr/>
          <a:lstStyle/>
          <a:p>
            <a:fld id="{5DD88AD1-C0C8-4C08-9037-DE25979F6686}" type="datetime1">
              <a:rPr lang="en-GB" smtClean="0"/>
              <a:t>30/09/2021</a:t>
            </a:fld>
            <a:endParaRPr lang="en-GB" dirty="0"/>
          </a:p>
        </p:txBody>
      </p:sp>
      <p:sp>
        <p:nvSpPr>
          <p:cNvPr id="5" name="Footer Placeholder 4">
            <a:extLst>
              <a:ext uri="{FF2B5EF4-FFF2-40B4-BE49-F238E27FC236}">
                <a16:creationId xmlns:a16="http://schemas.microsoft.com/office/drawing/2014/main" id="{F6E684A5-284E-414F-A62E-C2467F518681}"/>
              </a:ext>
            </a:extLst>
          </p:cNvPr>
          <p:cNvSpPr>
            <a:spLocks noGrp="1"/>
          </p:cNvSpPr>
          <p:nvPr>
            <p:ph type="ftr" sz="quarter" idx="11"/>
          </p:nvPr>
        </p:nvSpPr>
        <p:spPr/>
        <p:txBody>
          <a:bodyPr/>
          <a:lstStyle/>
          <a:p>
            <a:r>
              <a:rPr lang="en-GB" dirty="0"/>
              <a:t>LOM Section, CARBS</a:t>
            </a:r>
          </a:p>
        </p:txBody>
      </p:sp>
      <p:sp>
        <p:nvSpPr>
          <p:cNvPr id="6" name="Slide Number Placeholder 5">
            <a:extLst>
              <a:ext uri="{FF2B5EF4-FFF2-40B4-BE49-F238E27FC236}">
                <a16:creationId xmlns:a16="http://schemas.microsoft.com/office/drawing/2014/main" id="{EEACEB37-1E19-4528-ADEA-1DC34BF8DF2F}"/>
              </a:ext>
            </a:extLst>
          </p:cNvPr>
          <p:cNvSpPr>
            <a:spLocks noGrp="1"/>
          </p:cNvSpPr>
          <p:nvPr>
            <p:ph type="sldNum" sz="quarter" idx="12"/>
          </p:nvPr>
        </p:nvSpPr>
        <p:spPr/>
        <p:txBody>
          <a:bodyPr/>
          <a:lstStyle/>
          <a:p>
            <a:fld id="{3970D428-F2FA-48B2-860C-C907EC3BF467}" type="slidenum">
              <a:rPr lang="en-GB" smtClean="0"/>
              <a:t>2</a:t>
            </a:fld>
            <a:endParaRPr lang="en-GB" dirty="0"/>
          </a:p>
        </p:txBody>
      </p:sp>
    </p:spTree>
    <p:extLst>
      <p:ext uri="{BB962C8B-B14F-4D97-AF65-F5344CB8AC3E}">
        <p14:creationId xmlns:p14="http://schemas.microsoft.com/office/powerpoint/2010/main" val="24250114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8266FE-C74C-45E9-975B-4EFA9592B8AB}"/>
              </a:ext>
            </a:extLst>
          </p:cNvPr>
          <p:cNvSpPr>
            <a:spLocks noGrp="1"/>
          </p:cNvSpPr>
          <p:nvPr>
            <p:ph type="title"/>
          </p:nvPr>
        </p:nvSpPr>
        <p:spPr/>
        <p:txBody>
          <a:bodyPr/>
          <a:lstStyle/>
          <a:p>
            <a:r>
              <a:rPr lang="en-US" dirty="0"/>
              <a:t>4. Stakeholder engagement </a:t>
            </a:r>
            <a:endParaRPr lang="en-GB" dirty="0"/>
          </a:p>
        </p:txBody>
      </p:sp>
      <p:sp>
        <p:nvSpPr>
          <p:cNvPr id="3" name="Content Placeholder 2">
            <a:extLst>
              <a:ext uri="{FF2B5EF4-FFF2-40B4-BE49-F238E27FC236}">
                <a16:creationId xmlns:a16="http://schemas.microsoft.com/office/drawing/2014/main" id="{36962299-CD62-4B9C-AE62-13474F850E5B}"/>
              </a:ext>
            </a:extLst>
          </p:cNvPr>
          <p:cNvSpPr>
            <a:spLocks noGrp="1"/>
          </p:cNvSpPr>
          <p:nvPr>
            <p:ph idx="1"/>
          </p:nvPr>
        </p:nvSpPr>
        <p:spPr/>
        <p:txBody>
          <a:bodyPr/>
          <a:lstStyle/>
          <a:p>
            <a:pPr marL="0" indent="0" algn="just">
              <a:buNone/>
            </a:pPr>
            <a:r>
              <a:rPr lang="en-GB" dirty="0">
                <a:highlight>
                  <a:srgbClr val="00FF00"/>
                </a:highlight>
              </a:rPr>
              <a:t>Firms should engage with government, industry and civic society stakeholders to drive improvements in employment standards</a:t>
            </a:r>
          </a:p>
          <a:p>
            <a:pPr lvl="1">
              <a:buFont typeface="Wingdings" panose="05000000000000000000" pitchFamily="2" charset="2"/>
              <a:buChar char="§"/>
            </a:pPr>
            <a:r>
              <a:rPr lang="en-GB" dirty="0"/>
              <a:t>Recognise that combating problems like modern slavery in supply chains requires co-operation between multiple stakeholders</a:t>
            </a:r>
          </a:p>
          <a:p>
            <a:pPr lvl="1">
              <a:buFont typeface="Wingdings" panose="05000000000000000000" pitchFamily="2" charset="2"/>
              <a:buChar char="§"/>
            </a:pPr>
            <a:r>
              <a:rPr lang="en-GB" dirty="0"/>
              <a:t>Help regulators and professional bodies to develop responsible purchasing practices and means of policing suppliers and supply chains</a:t>
            </a:r>
          </a:p>
          <a:p>
            <a:pPr lvl="1">
              <a:buFont typeface="Wingdings" panose="05000000000000000000" pitchFamily="2" charset="2"/>
              <a:buChar char="§"/>
            </a:pPr>
            <a:r>
              <a:rPr lang="en-GB" dirty="0"/>
              <a:t>Co-operate with industry peers over commodity certification, supplier auditing and the creation of industry codes of conduct    </a:t>
            </a:r>
          </a:p>
          <a:p>
            <a:pPr lvl="1">
              <a:buFont typeface="Wingdings" panose="05000000000000000000" pitchFamily="2" charset="2"/>
              <a:buChar char="§"/>
            </a:pPr>
            <a:r>
              <a:rPr lang="en-GB" dirty="0"/>
              <a:t>Avail of the expertise and experience of consultants, auditors and trainers in the ethical supply chain management field</a:t>
            </a:r>
          </a:p>
          <a:p>
            <a:pPr lvl="1">
              <a:buFont typeface="Wingdings" panose="05000000000000000000" pitchFamily="2" charset="2"/>
              <a:buChar char="§"/>
            </a:pPr>
            <a:endParaRPr lang="en-GB" dirty="0"/>
          </a:p>
          <a:p>
            <a:pPr lvl="1">
              <a:buFont typeface="Wingdings" panose="05000000000000000000" pitchFamily="2" charset="2"/>
              <a:buChar char="§"/>
            </a:pPr>
            <a:endParaRPr lang="en-GB" dirty="0"/>
          </a:p>
        </p:txBody>
      </p:sp>
      <p:sp>
        <p:nvSpPr>
          <p:cNvPr id="4" name="Date Placeholder 3">
            <a:extLst>
              <a:ext uri="{FF2B5EF4-FFF2-40B4-BE49-F238E27FC236}">
                <a16:creationId xmlns:a16="http://schemas.microsoft.com/office/drawing/2014/main" id="{2CEF55AE-35D7-4643-87B0-7C8673D5DB96}"/>
              </a:ext>
            </a:extLst>
          </p:cNvPr>
          <p:cNvSpPr>
            <a:spLocks noGrp="1"/>
          </p:cNvSpPr>
          <p:nvPr>
            <p:ph type="dt" sz="half" idx="10"/>
          </p:nvPr>
        </p:nvSpPr>
        <p:spPr/>
        <p:txBody>
          <a:bodyPr/>
          <a:lstStyle/>
          <a:p>
            <a:fld id="{E9A0C070-B032-4F65-B2A5-ED86CEC9A440}" type="datetime1">
              <a:rPr lang="en-GB" smtClean="0"/>
              <a:t>30/09/2021</a:t>
            </a:fld>
            <a:endParaRPr lang="en-GB" dirty="0"/>
          </a:p>
        </p:txBody>
      </p:sp>
      <p:sp>
        <p:nvSpPr>
          <p:cNvPr id="5" name="Footer Placeholder 4">
            <a:extLst>
              <a:ext uri="{FF2B5EF4-FFF2-40B4-BE49-F238E27FC236}">
                <a16:creationId xmlns:a16="http://schemas.microsoft.com/office/drawing/2014/main" id="{624D8303-D310-4203-97CF-EA9E7AE352F4}"/>
              </a:ext>
            </a:extLst>
          </p:cNvPr>
          <p:cNvSpPr>
            <a:spLocks noGrp="1"/>
          </p:cNvSpPr>
          <p:nvPr>
            <p:ph type="ftr" sz="quarter" idx="11"/>
          </p:nvPr>
        </p:nvSpPr>
        <p:spPr/>
        <p:txBody>
          <a:bodyPr/>
          <a:lstStyle/>
          <a:p>
            <a:r>
              <a:rPr lang="en-GB" dirty="0"/>
              <a:t>LOM Section, CARBS</a:t>
            </a:r>
          </a:p>
        </p:txBody>
      </p:sp>
      <p:sp>
        <p:nvSpPr>
          <p:cNvPr id="6" name="Slide Number Placeholder 5">
            <a:extLst>
              <a:ext uri="{FF2B5EF4-FFF2-40B4-BE49-F238E27FC236}">
                <a16:creationId xmlns:a16="http://schemas.microsoft.com/office/drawing/2014/main" id="{52BBC71C-E611-48EB-9F5C-05F4A56D1900}"/>
              </a:ext>
            </a:extLst>
          </p:cNvPr>
          <p:cNvSpPr>
            <a:spLocks noGrp="1"/>
          </p:cNvSpPr>
          <p:nvPr>
            <p:ph type="sldNum" sz="quarter" idx="12"/>
          </p:nvPr>
        </p:nvSpPr>
        <p:spPr/>
        <p:txBody>
          <a:bodyPr/>
          <a:lstStyle/>
          <a:p>
            <a:fld id="{3970D428-F2FA-48B2-860C-C907EC3BF467}" type="slidenum">
              <a:rPr lang="en-GB" smtClean="0"/>
              <a:t>20</a:t>
            </a:fld>
            <a:endParaRPr lang="en-GB" dirty="0"/>
          </a:p>
        </p:txBody>
      </p:sp>
    </p:spTree>
    <p:extLst>
      <p:ext uri="{BB962C8B-B14F-4D97-AF65-F5344CB8AC3E}">
        <p14:creationId xmlns:p14="http://schemas.microsoft.com/office/powerpoint/2010/main" val="21723391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FEBC26-4956-4A48-8FA0-E636BFB88FE8}"/>
              </a:ext>
            </a:extLst>
          </p:cNvPr>
          <p:cNvSpPr>
            <a:spLocks noGrp="1"/>
          </p:cNvSpPr>
          <p:nvPr>
            <p:ph type="title"/>
          </p:nvPr>
        </p:nvSpPr>
        <p:spPr/>
        <p:txBody>
          <a:bodyPr/>
          <a:lstStyle/>
          <a:p>
            <a:r>
              <a:rPr lang="en-US" dirty="0"/>
              <a:t>5. Re-thinking business models </a:t>
            </a:r>
            <a:endParaRPr lang="en-GB" dirty="0"/>
          </a:p>
        </p:txBody>
      </p:sp>
      <p:sp>
        <p:nvSpPr>
          <p:cNvPr id="3" name="Content Placeholder 2">
            <a:extLst>
              <a:ext uri="{FF2B5EF4-FFF2-40B4-BE49-F238E27FC236}">
                <a16:creationId xmlns:a16="http://schemas.microsoft.com/office/drawing/2014/main" id="{C9B0A899-513E-4D78-9195-8E5557B2A5F0}"/>
              </a:ext>
            </a:extLst>
          </p:cNvPr>
          <p:cNvSpPr>
            <a:spLocks noGrp="1"/>
          </p:cNvSpPr>
          <p:nvPr>
            <p:ph idx="1"/>
          </p:nvPr>
        </p:nvSpPr>
        <p:spPr/>
        <p:txBody>
          <a:bodyPr>
            <a:normAutofit/>
          </a:bodyPr>
          <a:lstStyle/>
          <a:p>
            <a:pPr marL="0" indent="0" algn="just">
              <a:buNone/>
            </a:pPr>
            <a:r>
              <a:rPr lang="en-GB" dirty="0">
                <a:highlight>
                  <a:srgbClr val="00FF00"/>
                </a:highlight>
              </a:rPr>
              <a:t>Firms should re-think current business models that are based on cost minimisation at the expense of labour standards in supply chains </a:t>
            </a:r>
            <a:r>
              <a:rPr lang="en-GB" sz="1800" dirty="0">
                <a:solidFill>
                  <a:srgbClr val="FF0000"/>
                </a:solidFill>
              </a:rPr>
              <a:t>(Banerjee, 2020; Crane et al. 2021) </a:t>
            </a:r>
          </a:p>
          <a:p>
            <a:pPr lvl="1">
              <a:buFont typeface="Wingdings" panose="05000000000000000000" pitchFamily="2" charset="2"/>
              <a:buChar char="§"/>
            </a:pPr>
            <a:r>
              <a:rPr lang="en-GB" dirty="0"/>
              <a:t>Pay suppliers fair rates to make it less likely that employment standards will be compromised</a:t>
            </a:r>
          </a:p>
          <a:p>
            <a:pPr lvl="1">
              <a:buFont typeface="Wingdings" panose="05000000000000000000" pitchFamily="2" charset="2"/>
              <a:buChar char="§"/>
            </a:pPr>
            <a:r>
              <a:rPr lang="en-GB" dirty="0"/>
              <a:t>Move away from hiring models that minimise pay and protections for self-contractors and over-rely on migrant labour  </a:t>
            </a:r>
          </a:p>
          <a:p>
            <a:pPr lvl="1">
              <a:buFont typeface="Wingdings" panose="05000000000000000000" pitchFamily="2" charset="2"/>
              <a:buChar char="§"/>
            </a:pPr>
            <a:r>
              <a:rPr lang="en-GB" dirty="0"/>
              <a:t>Source materials and products with ethical and environmental certification e.g., Fairtrade coffee, Forestry Stewardship Council (FSC) cardboard</a:t>
            </a:r>
          </a:p>
          <a:p>
            <a:pPr lvl="1">
              <a:buFont typeface="Wingdings" panose="05000000000000000000" pitchFamily="2" charset="2"/>
              <a:buChar char="§"/>
            </a:pPr>
            <a:r>
              <a:rPr lang="en-GB" dirty="0"/>
              <a:t>Educate consumers on the human costs of ‘fast fashion’ and other cheap, disposable products  </a:t>
            </a:r>
            <a:endParaRPr lang="en-GB" dirty="0">
              <a:highlight>
                <a:srgbClr val="00FF00"/>
              </a:highlight>
            </a:endParaRPr>
          </a:p>
          <a:p>
            <a:endParaRPr lang="en-GB" dirty="0">
              <a:highlight>
                <a:srgbClr val="00FF00"/>
              </a:highlight>
            </a:endParaRPr>
          </a:p>
          <a:p>
            <a:endParaRPr lang="en-GB" dirty="0"/>
          </a:p>
        </p:txBody>
      </p:sp>
      <p:sp>
        <p:nvSpPr>
          <p:cNvPr id="4" name="Date Placeholder 3">
            <a:extLst>
              <a:ext uri="{FF2B5EF4-FFF2-40B4-BE49-F238E27FC236}">
                <a16:creationId xmlns:a16="http://schemas.microsoft.com/office/drawing/2014/main" id="{01DB2BCF-61CE-495D-859F-60BF140A6FD4}"/>
              </a:ext>
            </a:extLst>
          </p:cNvPr>
          <p:cNvSpPr>
            <a:spLocks noGrp="1"/>
          </p:cNvSpPr>
          <p:nvPr>
            <p:ph type="dt" sz="half" idx="10"/>
          </p:nvPr>
        </p:nvSpPr>
        <p:spPr/>
        <p:txBody>
          <a:bodyPr/>
          <a:lstStyle/>
          <a:p>
            <a:fld id="{E9A0C070-B032-4F65-B2A5-ED86CEC9A440}" type="datetime1">
              <a:rPr lang="en-GB" smtClean="0"/>
              <a:t>30/09/2021</a:t>
            </a:fld>
            <a:endParaRPr lang="en-GB" dirty="0"/>
          </a:p>
        </p:txBody>
      </p:sp>
      <p:sp>
        <p:nvSpPr>
          <p:cNvPr id="5" name="Footer Placeholder 4">
            <a:extLst>
              <a:ext uri="{FF2B5EF4-FFF2-40B4-BE49-F238E27FC236}">
                <a16:creationId xmlns:a16="http://schemas.microsoft.com/office/drawing/2014/main" id="{76168C44-A968-41EE-AEBF-F96E6D2C15C8}"/>
              </a:ext>
            </a:extLst>
          </p:cNvPr>
          <p:cNvSpPr>
            <a:spLocks noGrp="1"/>
          </p:cNvSpPr>
          <p:nvPr>
            <p:ph type="ftr" sz="quarter" idx="11"/>
          </p:nvPr>
        </p:nvSpPr>
        <p:spPr/>
        <p:txBody>
          <a:bodyPr/>
          <a:lstStyle/>
          <a:p>
            <a:r>
              <a:rPr lang="en-GB" dirty="0"/>
              <a:t>LOM Section, CARBS</a:t>
            </a:r>
          </a:p>
        </p:txBody>
      </p:sp>
      <p:sp>
        <p:nvSpPr>
          <p:cNvPr id="6" name="Slide Number Placeholder 5">
            <a:extLst>
              <a:ext uri="{FF2B5EF4-FFF2-40B4-BE49-F238E27FC236}">
                <a16:creationId xmlns:a16="http://schemas.microsoft.com/office/drawing/2014/main" id="{DC648E9E-7E62-4543-A7C2-55E96CF26564}"/>
              </a:ext>
            </a:extLst>
          </p:cNvPr>
          <p:cNvSpPr>
            <a:spLocks noGrp="1"/>
          </p:cNvSpPr>
          <p:nvPr>
            <p:ph type="sldNum" sz="quarter" idx="12"/>
          </p:nvPr>
        </p:nvSpPr>
        <p:spPr/>
        <p:txBody>
          <a:bodyPr/>
          <a:lstStyle/>
          <a:p>
            <a:fld id="{3970D428-F2FA-48B2-860C-C907EC3BF467}" type="slidenum">
              <a:rPr lang="en-GB" smtClean="0"/>
              <a:t>21</a:t>
            </a:fld>
            <a:endParaRPr lang="en-GB" dirty="0"/>
          </a:p>
        </p:txBody>
      </p:sp>
    </p:spTree>
    <p:extLst>
      <p:ext uri="{BB962C8B-B14F-4D97-AF65-F5344CB8AC3E}">
        <p14:creationId xmlns:p14="http://schemas.microsoft.com/office/powerpoint/2010/main" val="16733692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6DA10-6266-4F03-AA76-6A27E45608A9}"/>
              </a:ext>
            </a:extLst>
          </p:cNvPr>
          <p:cNvSpPr>
            <a:spLocks noGrp="1"/>
          </p:cNvSpPr>
          <p:nvPr>
            <p:ph type="title"/>
          </p:nvPr>
        </p:nvSpPr>
        <p:spPr/>
        <p:txBody>
          <a:bodyPr/>
          <a:lstStyle/>
          <a:p>
            <a:r>
              <a:rPr lang="en-US" dirty="0"/>
              <a:t>References 1/4</a:t>
            </a:r>
            <a:endParaRPr lang="en-GB" dirty="0"/>
          </a:p>
        </p:txBody>
      </p:sp>
      <p:sp>
        <p:nvSpPr>
          <p:cNvPr id="3" name="Content Placeholder 2">
            <a:extLst>
              <a:ext uri="{FF2B5EF4-FFF2-40B4-BE49-F238E27FC236}">
                <a16:creationId xmlns:a16="http://schemas.microsoft.com/office/drawing/2014/main" id="{50C0439E-2B92-4D38-A6B5-B00E091361A8}"/>
              </a:ext>
            </a:extLst>
          </p:cNvPr>
          <p:cNvSpPr>
            <a:spLocks noGrp="1"/>
          </p:cNvSpPr>
          <p:nvPr>
            <p:ph idx="1"/>
          </p:nvPr>
        </p:nvSpPr>
        <p:spPr/>
        <p:txBody>
          <a:bodyPr>
            <a:normAutofit lnSpcReduction="10000"/>
          </a:bodyPr>
          <a:lstStyle/>
          <a:p>
            <a:pPr>
              <a:buFont typeface="Wingdings" panose="05000000000000000000" pitchFamily="2" charset="2"/>
              <a:buChar char="§"/>
            </a:pPr>
            <a:r>
              <a:rPr lang="en-US" sz="1800" dirty="0">
                <a:effectLst/>
                <a:latin typeface="Calibri" panose="020F0502020204030204" pitchFamily="34" charset="0"/>
                <a:ea typeface="Calibri" panose="020F0502020204030204" pitchFamily="34" charset="0"/>
              </a:rPr>
              <a:t>Banerjee, B (2020). Modern Slavery Is an Enabling Condition of Global Neoliberal Capitalism: Commentary on Modern Slavery in Business. Business &amp; Society. 60</a:t>
            </a:r>
            <a:r>
              <a:rPr lang="en-US" sz="1800" b="1" dirty="0">
                <a:effectLst/>
                <a:latin typeface="Calibri" panose="020F0502020204030204" pitchFamily="34" charset="0"/>
                <a:ea typeface="Calibri" panose="020F0502020204030204" pitchFamily="34" charset="0"/>
              </a:rPr>
              <a:t>,</a:t>
            </a:r>
            <a:r>
              <a:rPr lang="en-US" sz="1800" dirty="0">
                <a:effectLst/>
                <a:latin typeface="Calibri" panose="020F0502020204030204" pitchFamily="34" charset="0"/>
                <a:ea typeface="Calibri" panose="020F0502020204030204" pitchFamily="34" charset="0"/>
              </a:rPr>
              <a:t> 415-419.</a:t>
            </a:r>
          </a:p>
          <a:p>
            <a:pPr>
              <a:buFont typeface="Wingdings" panose="05000000000000000000" pitchFamily="2" charset="2"/>
              <a:buChar char="§"/>
            </a:pPr>
            <a:r>
              <a:rPr lang="en-US" sz="1800" dirty="0">
                <a:hlinkClick r:id="rId2"/>
              </a:rPr>
              <a:t>www.bbc.co.uk</a:t>
            </a:r>
            <a:r>
              <a:rPr lang="en-US" sz="1800" dirty="0"/>
              <a:t> (2021). Amazon offers £1000 joining bonus for new UK staff. Available at </a:t>
            </a:r>
            <a:r>
              <a:rPr lang="en-US" sz="1800" dirty="0">
                <a:hlinkClick r:id="rId3"/>
              </a:rPr>
              <a:t>https://www.bbc.com/news/business-58321728</a:t>
            </a:r>
            <a:endParaRPr lang="en-US" sz="1800" dirty="0"/>
          </a:p>
          <a:p>
            <a:pPr>
              <a:buFont typeface="Wingdings" panose="05000000000000000000" pitchFamily="2" charset="2"/>
              <a:buChar char="§"/>
            </a:pPr>
            <a:r>
              <a:rPr lang="en-US" sz="1800" dirty="0"/>
              <a:t>Business &amp; Human Rights Resource Centre (2020). Major fashion brands refused to pay for $16 bn in goods during Covid-19, leaving overseas suppliers unable to pay garment workers. Available at </a:t>
            </a:r>
            <a:r>
              <a:rPr lang="en-US" sz="1800" dirty="0">
                <a:hlinkClick r:id="rId4"/>
              </a:rPr>
              <a:t>https://www.business-humanrights.org/en/latest-news/major-us-european-fashion-brands-refused-to-pay-for-16bn-of-goods-during-covid-19-leaving-overseas-suppliers-unable-to-pay-garment-workers/</a:t>
            </a:r>
            <a:endParaRPr lang="en-US" sz="1800" dirty="0"/>
          </a:p>
          <a:p>
            <a:pPr>
              <a:buFont typeface="Wingdings" panose="05000000000000000000" pitchFamily="2" charset="2"/>
              <a:buChar char="§"/>
            </a:pPr>
            <a:r>
              <a:rPr lang="en-US" sz="1800" dirty="0"/>
              <a:t>Choi, T (2020). Corona virus is a wake-up call for supply chain management. Harvard Business Review. Available at </a:t>
            </a:r>
            <a:r>
              <a:rPr lang="en-US" sz="1800" dirty="0">
                <a:hlinkClick r:id="rId5"/>
              </a:rPr>
              <a:t>https://hbr.org/2020/03/coronavirus-is-a-wake-up-call-for-supply-chain-management</a:t>
            </a:r>
            <a:endParaRPr lang="en-US" sz="1800" dirty="0"/>
          </a:p>
          <a:p>
            <a:pPr>
              <a:buFont typeface="Wingdings" panose="05000000000000000000" pitchFamily="2" charset="2"/>
              <a:buChar char="§"/>
            </a:pPr>
            <a:r>
              <a:rPr lang="en-US" sz="1800" dirty="0"/>
              <a:t>Christ, K. Burritt, R (2021). Accounting for modern slavery risk in the time of Covid-19: challenges and opportunities. Accounting, Auditing &amp; Accountability Journal. 34,6. Available at </a:t>
            </a:r>
            <a:r>
              <a:rPr lang="en-US" sz="1800" dirty="0">
                <a:hlinkClick r:id="rId6"/>
              </a:rPr>
              <a:t>https://www.emerald.com/insight/content/doi/10.1108/AAAJ-08-2020-4726/full/html</a:t>
            </a:r>
            <a:endParaRPr lang="en-US" sz="1800" dirty="0"/>
          </a:p>
          <a:p>
            <a:pPr>
              <a:buFont typeface="Wingdings" panose="05000000000000000000" pitchFamily="2" charset="2"/>
              <a:buChar char="§"/>
            </a:pPr>
            <a:r>
              <a:rPr lang="en-US" sz="1800" dirty="0"/>
              <a:t>Cities Alliance (2021). Available at </a:t>
            </a:r>
            <a:r>
              <a:rPr lang="en-US" sz="1800" dirty="0">
                <a:hlinkClick r:id="rId7"/>
              </a:rPr>
              <a:t>https://www.citiesalliance.org/newsroom/events/enhancing-role-multi-stakeholder-collaborations-covid-19-mitigation</a:t>
            </a:r>
            <a:r>
              <a:rPr lang="en-US" sz="1800" dirty="0"/>
              <a:t> </a:t>
            </a:r>
            <a:endParaRPr lang="en-GB" dirty="0"/>
          </a:p>
        </p:txBody>
      </p:sp>
      <p:sp>
        <p:nvSpPr>
          <p:cNvPr id="4" name="Date Placeholder 3">
            <a:extLst>
              <a:ext uri="{FF2B5EF4-FFF2-40B4-BE49-F238E27FC236}">
                <a16:creationId xmlns:a16="http://schemas.microsoft.com/office/drawing/2014/main" id="{83BB67CA-CA9F-4CCE-95D5-120067CC12F2}"/>
              </a:ext>
            </a:extLst>
          </p:cNvPr>
          <p:cNvSpPr>
            <a:spLocks noGrp="1"/>
          </p:cNvSpPr>
          <p:nvPr>
            <p:ph type="dt" sz="half" idx="10"/>
          </p:nvPr>
        </p:nvSpPr>
        <p:spPr/>
        <p:txBody>
          <a:bodyPr/>
          <a:lstStyle/>
          <a:p>
            <a:fld id="{863C668D-B513-4ADD-B3BC-0423492181FA}" type="datetime1">
              <a:rPr lang="en-GB" smtClean="0"/>
              <a:t>30/09/2021</a:t>
            </a:fld>
            <a:endParaRPr lang="en-GB" dirty="0"/>
          </a:p>
        </p:txBody>
      </p:sp>
      <p:sp>
        <p:nvSpPr>
          <p:cNvPr id="5" name="Footer Placeholder 4">
            <a:extLst>
              <a:ext uri="{FF2B5EF4-FFF2-40B4-BE49-F238E27FC236}">
                <a16:creationId xmlns:a16="http://schemas.microsoft.com/office/drawing/2014/main" id="{56311264-53A5-49F2-A889-ECD55EEB0EFF}"/>
              </a:ext>
            </a:extLst>
          </p:cNvPr>
          <p:cNvSpPr>
            <a:spLocks noGrp="1"/>
          </p:cNvSpPr>
          <p:nvPr>
            <p:ph type="ftr" sz="quarter" idx="11"/>
          </p:nvPr>
        </p:nvSpPr>
        <p:spPr/>
        <p:txBody>
          <a:bodyPr/>
          <a:lstStyle/>
          <a:p>
            <a:r>
              <a:rPr lang="en-GB" dirty="0"/>
              <a:t>LOM Section, CARBS</a:t>
            </a:r>
          </a:p>
        </p:txBody>
      </p:sp>
      <p:sp>
        <p:nvSpPr>
          <p:cNvPr id="6" name="Slide Number Placeholder 5">
            <a:extLst>
              <a:ext uri="{FF2B5EF4-FFF2-40B4-BE49-F238E27FC236}">
                <a16:creationId xmlns:a16="http://schemas.microsoft.com/office/drawing/2014/main" id="{B42DC754-F074-426F-AE29-38539C8D8E52}"/>
              </a:ext>
            </a:extLst>
          </p:cNvPr>
          <p:cNvSpPr>
            <a:spLocks noGrp="1"/>
          </p:cNvSpPr>
          <p:nvPr>
            <p:ph type="sldNum" sz="quarter" idx="12"/>
          </p:nvPr>
        </p:nvSpPr>
        <p:spPr/>
        <p:txBody>
          <a:bodyPr/>
          <a:lstStyle/>
          <a:p>
            <a:fld id="{3970D428-F2FA-48B2-860C-C907EC3BF467}" type="slidenum">
              <a:rPr lang="en-GB" smtClean="0"/>
              <a:t>22</a:t>
            </a:fld>
            <a:endParaRPr lang="en-GB" dirty="0"/>
          </a:p>
        </p:txBody>
      </p:sp>
    </p:spTree>
    <p:extLst>
      <p:ext uri="{BB962C8B-B14F-4D97-AF65-F5344CB8AC3E}">
        <p14:creationId xmlns:p14="http://schemas.microsoft.com/office/powerpoint/2010/main" val="13259415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3C4D6-3864-4B88-A564-654C362FE709}"/>
              </a:ext>
            </a:extLst>
          </p:cNvPr>
          <p:cNvSpPr>
            <a:spLocks noGrp="1"/>
          </p:cNvSpPr>
          <p:nvPr>
            <p:ph type="title"/>
          </p:nvPr>
        </p:nvSpPr>
        <p:spPr/>
        <p:txBody>
          <a:bodyPr/>
          <a:lstStyle/>
          <a:p>
            <a:r>
              <a:rPr lang="en-US" dirty="0"/>
              <a:t>References 2/4</a:t>
            </a:r>
            <a:endParaRPr lang="en-GB" dirty="0"/>
          </a:p>
        </p:txBody>
      </p:sp>
      <p:sp>
        <p:nvSpPr>
          <p:cNvPr id="3" name="Content Placeholder 2">
            <a:extLst>
              <a:ext uri="{FF2B5EF4-FFF2-40B4-BE49-F238E27FC236}">
                <a16:creationId xmlns:a16="http://schemas.microsoft.com/office/drawing/2014/main" id="{A5C56D65-3E18-4EB8-8A97-C629462EEF7B}"/>
              </a:ext>
            </a:extLst>
          </p:cNvPr>
          <p:cNvSpPr>
            <a:spLocks noGrp="1"/>
          </p:cNvSpPr>
          <p:nvPr>
            <p:ph idx="1"/>
          </p:nvPr>
        </p:nvSpPr>
        <p:spPr/>
        <p:txBody>
          <a:bodyPr>
            <a:normAutofit/>
          </a:bodyPr>
          <a:lstStyle/>
          <a:p>
            <a:pPr>
              <a:buFont typeface="Wingdings" panose="05000000000000000000" pitchFamily="2" charset="2"/>
              <a:buChar char="§"/>
            </a:pPr>
            <a:r>
              <a:rPr lang="en-US" sz="1800" dirty="0"/>
              <a:t>Clean Clothes Campaign (2020). Big brands have mistreated their workers throughout the Covid crisis. Available at </a:t>
            </a:r>
            <a:r>
              <a:rPr lang="en-US" sz="1800" dirty="0">
                <a:hlinkClick r:id="rId2"/>
              </a:rPr>
              <a:t>https://cleanclothes.org/blog/big-brands-have-mistreated-their-workers-throughout-the-covid-19-crisis</a:t>
            </a:r>
            <a:endParaRPr lang="en-US" sz="1800" dirty="0"/>
          </a:p>
          <a:p>
            <a:pPr>
              <a:buFont typeface="Wingdings" panose="05000000000000000000" pitchFamily="2" charset="2"/>
              <a:buChar char="§"/>
            </a:pPr>
            <a:r>
              <a:rPr lang="en-US" sz="1800" dirty="0"/>
              <a:t>Cole, R and Shirgholami, Z (2021). The outlook for modern slavery in the apparel sector in a post-lockdown economy. Supply Chain Management: An International Journal. </a:t>
            </a:r>
          </a:p>
          <a:p>
            <a:pPr>
              <a:buFont typeface="Wingdings" panose="05000000000000000000" pitchFamily="2" charset="2"/>
              <a:buChar char="§"/>
            </a:pPr>
            <a:r>
              <a:rPr lang="en-GB" sz="1800" dirty="0">
                <a:latin typeface="Calibri" panose="020F0502020204030204" pitchFamily="34" charset="0"/>
              </a:rPr>
              <a:t>Crane, A., LeBaron, G., Phung, K., Behbahani, L. and Allain, J (2021). Confronting the business models of modern slavery. Journal of Management Inquiry. In press.  </a:t>
            </a:r>
            <a:endParaRPr lang="en-US" sz="1800" dirty="0"/>
          </a:p>
          <a:p>
            <a:pPr>
              <a:buFont typeface="Wingdings" panose="05000000000000000000" pitchFamily="2" charset="2"/>
              <a:buChar char="§"/>
            </a:pPr>
            <a:r>
              <a:rPr lang="en-GB" sz="1800" dirty="0"/>
              <a:t>Davies, R. (2020). Boohoo co-founder Jalal Kamani linked to Leicester garment factory. The Guardian.</a:t>
            </a:r>
          </a:p>
          <a:p>
            <a:pPr>
              <a:buFont typeface="Wingdings" panose="05000000000000000000" pitchFamily="2" charset="2"/>
              <a:buChar char="§"/>
            </a:pPr>
            <a:r>
              <a:rPr lang="en-US" sz="1800" dirty="0"/>
              <a:t>Feinmann, F (2020). The scandal of modern slavery in the trade of masks and gloves. British Medical Journal, 369, Available at </a:t>
            </a:r>
            <a:r>
              <a:rPr lang="en-US" sz="1800" dirty="0">
                <a:hlinkClick r:id="rId3"/>
              </a:rPr>
              <a:t>https://www.bmj.com/content/369/bmj.m1676</a:t>
            </a:r>
            <a:endParaRPr lang="en-US" sz="1800" dirty="0"/>
          </a:p>
          <a:p>
            <a:pPr>
              <a:buFont typeface="Wingdings" panose="05000000000000000000" pitchFamily="2" charset="2"/>
              <a:buChar char="§"/>
            </a:pPr>
            <a:r>
              <a:rPr lang="en-US" sz="1800" dirty="0"/>
              <a:t>Financial Times (2021). Boohoo audits highlight Covid concerns at factories. Available at </a:t>
            </a:r>
            <a:r>
              <a:rPr lang="en-US" sz="1800" dirty="0">
                <a:hlinkClick r:id="rId4"/>
              </a:rPr>
              <a:t>https://www.ft.com/content/f1e02db4-7471-4b15-bec0-b3c3a170d15d</a:t>
            </a:r>
            <a:endParaRPr lang="en-US" sz="1800" dirty="0"/>
          </a:p>
          <a:p>
            <a:pPr marL="0" indent="0" algn="l">
              <a:buNone/>
            </a:pPr>
            <a:r>
              <a:rPr lang="en-US" sz="1800" dirty="0"/>
              <a:t>  </a:t>
            </a:r>
          </a:p>
          <a:p>
            <a:endParaRPr lang="en-US" sz="1800" dirty="0"/>
          </a:p>
          <a:p>
            <a:endParaRPr lang="en-US" sz="1800" dirty="0"/>
          </a:p>
          <a:p>
            <a:endParaRPr lang="en-US" sz="1800" dirty="0"/>
          </a:p>
          <a:p>
            <a:endParaRPr lang="en-GB" dirty="0"/>
          </a:p>
        </p:txBody>
      </p:sp>
      <p:sp>
        <p:nvSpPr>
          <p:cNvPr id="4" name="Date Placeholder 3">
            <a:extLst>
              <a:ext uri="{FF2B5EF4-FFF2-40B4-BE49-F238E27FC236}">
                <a16:creationId xmlns:a16="http://schemas.microsoft.com/office/drawing/2014/main" id="{50878C66-1B39-4599-B97F-EA9BD263D685}"/>
              </a:ext>
            </a:extLst>
          </p:cNvPr>
          <p:cNvSpPr>
            <a:spLocks noGrp="1"/>
          </p:cNvSpPr>
          <p:nvPr>
            <p:ph type="dt" sz="half" idx="10"/>
          </p:nvPr>
        </p:nvSpPr>
        <p:spPr/>
        <p:txBody>
          <a:bodyPr/>
          <a:lstStyle/>
          <a:p>
            <a:fld id="{BBAB80DD-B910-4666-9DE6-E0669E00670C}" type="datetime1">
              <a:rPr lang="en-GB" smtClean="0"/>
              <a:t>30/09/2021</a:t>
            </a:fld>
            <a:endParaRPr lang="en-GB" dirty="0"/>
          </a:p>
        </p:txBody>
      </p:sp>
      <p:sp>
        <p:nvSpPr>
          <p:cNvPr id="5" name="Footer Placeholder 4">
            <a:extLst>
              <a:ext uri="{FF2B5EF4-FFF2-40B4-BE49-F238E27FC236}">
                <a16:creationId xmlns:a16="http://schemas.microsoft.com/office/drawing/2014/main" id="{D3C284C3-3561-43DC-A30F-A7D08ED2EB79}"/>
              </a:ext>
            </a:extLst>
          </p:cNvPr>
          <p:cNvSpPr>
            <a:spLocks noGrp="1"/>
          </p:cNvSpPr>
          <p:nvPr>
            <p:ph type="ftr" sz="quarter" idx="11"/>
          </p:nvPr>
        </p:nvSpPr>
        <p:spPr/>
        <p:txBody>
          <a:bodyPr/>
          <a:lstStyle/>
          <a:p>
            <a:r>
              <a:rPr lang="en-GB" dirty="0"/>
              <a:t>LOM Section, CARBS</a:t>
            </a:r>
          </a:p>
        </p:txBody>
      </p:sp>
      <p:sp>
        <p:nvSpPr>
          <p:cNvPr id="6" name="Slide Number Placeholder 5">
            <a:extLst>
              <a:ext uri="{FF2B5EF4-FFF2-40B4-BE49-F238E27FC236}">
                <a16:creationId xmlns:a16="http://schemas.microsoft.com/office/drawing/2014/main" id="{E234ED88-5ECC-4A2E-822F-24265DECF5E0}"/>
              </a:ext>
            </a:extLst>
          </p:cNvPr>
          <p:cNvSpPr>
            <a:spLocks noGrp="1"/>
          </p:cNvSpPr>
          <p:nvPr>
            <p:ph type="sldNum" sz="quarter" idx="12"/>
          </p:nvPr>
        </p:nvSpPr>
        <p:spPr/>
        <p:txBody>
          <a:bodyPr/>
          <a:lstStyle/>
          <a:p>
            <a:fld id="{3970D428-F2FA-48B2-860C-C907EC3BF467}" type="slidenum">
              <a:rPr lang="en-GB" smtClean="0"/>
              <a:t>23</a:t>
            </a:fld>
            <a:endParaRPr lang="en-GB" dirty="0"/>
          </a:p>
        </p:txBody>
      </p:sp>
    </p:spTree>
    <p:extLst>
      <p:ext uri="{BB962C8B-B14F-4D97-AF65-F5344CB8AC3E}">
        <p14:creationId xmlns:p14="http://schemas.microsoft.com/office/powerpoint/2010/main" val="41761548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320C6-DAFA-4ABD-8A7B-AA1C1FB82C17}"/>
              </a:ext>
            </a:extLst>
          </p:cNvPr>
          <p:cNvSpPr>
            <a:spLocks noGrp="1"/>
          </p:cNvSpPr>
          <p:nvPr>
            <p:ph type="title"/>
          </p:nvPr>
        </p:nvSpPr>
        <p:spPr/>
        <p:txBody>
          <a:bodyPr/>
          <a:lstStyle/>
          <a:p>
            <a:r>
              <a:rPr lang="en-US" dirty="0"/>
              <a:t>References 3/4</a:t>
            </a:r>
            <a:endParaRPr lang="en-GB" dirty="0"/>
          </a:p>
        </p:txBody>
      </p:sp>
      <p:sp>
        <p:nvSpPr>
          <p:cNvPr id="3" name="Content Placeholder 2">
            <a:extLst>
              <a:ext uri="{FF2B5EF4-FFF2-40B4-BE49-F238E27FC236}">
                <a16:creationId xmlns:a16="http://schemas.microsoft.com/office/drawing/2014/main" id="{C3F4C535-3329-470A-925D-591CEE89AEB0}"/>
              </a:ext>
            </a:extLst>
          </p:cNvPr>
          <p:cNvSpPr>
            <a:spLocks noGrp="1"/>
          </p:cNvSpPr>
          <p:nvPr>
            <p:ph idx="1"/>
          </p:nvPr>
        </p:nvSpPr>
        <p:spPr/>
        <p:txBody>
          <a:bodyPr>
            <a:normAutofit/>
          </a:bodyPr>
          <a:lstStyle/>
          <a:p>
            <a:pPr>
              <a:buFont typeface="Wingdings" panose="05000000000000000000" pitchFamily="2" charset="2"/>
              <a:buChar char="§"/>
            </a:pPr>
            <a:r>
              <a:rPr lang="en-GB" sz="1800" dirty="0"/>
              <a:t>Grant, H. (2020), No food, water, masks or gloves’: migrant farm workers in Spain at crisis point, The Guardian. Available at </a:t>
            </a:r>
            <a:r>
              <a:rPr lang="en-GB" sz="1800" dirty="0">
                <a:effectLst/>
                <a:latin typeface="Times New Roman" panose="02020603050405020304" pitchFamily="18" charset="0"/>
                <a:ea typeface="Calibri" panose="020F0502020204030204" pitchFamily="34" charset="0"/>
                <a:cs typeface="Times New Roman" panose="02020603050405020304" pitchFamily="18" charset="0"/>
                <a:hlinkClick r:id="rId2"/>
              </a:rPr>
              <a:t>https://www.theguardian.com/global-development/2020/may/01/no-food-water-masks-or-gloves-migrant-farm-workers-in-spain-at-crisis-point</a:t>
            </a:r>
            <a:endParaRPr lang="en-GB" sz="1800" dirty="0">
              <a:effectLst/>
              <a:latin typeface="Times New Roman" panose="02020603050405020304" pitchFamily="18" charset="0"/>
              <a:ea typeface="Calibri" panose="020F0502020204030204" pitchFamily="34" charset="0"/>
              <a:cs typeface="Times New Roman" panose="02020603050405020304" pitchFamily="18" charset="0"/>
            </a:endParaRPr>
          </a:p>
          <a:p>
            <a:pPr>
              <a:buFont typeface="Wingdings" panose="05000000000000000000" pitchFamily="2" charset="2"/>
              <a:buChar char="§"/>
            </a:pPr>
            <a:r>
              <a:rPr lang="en-US" sz="1800" dirty="0"/>
              <a:t>Koh, D (2020). Migrant workers and Covid-19. Occupational &amp; Environmental Medicine, 77, 634-36. Available at </a:t>
            </a:r>
            <a:r>
              <a:rPr lang="en-US" sz="1800" dirty="0">
                <a:hlinkClick r:id="rId3"/>
              </a:rPr>
              <a:t>https://oem.bmj.com/content/77/9/634.info</a:t>
            </a:r>
            <a:endParaRPr lang="en-US" sz="1800" dirty="0"/>
          </a:p>
          <a:p>
            <a:pPr>
              <a:buFont typeface="Wingdings" panose="05000000000000000000" pitchFamily="2" charset="2"/>
              <a:buChar char="§"/>
            </a:pPr>
            <a:r>
              <a:rPr lang="en-US" sz="1800" dirty="0"/>
              <a:t>M&amp;S (2020). M&amp;S response to Covid-19: workers in supply chains. Available at </a:t>
            </a:r>
            <a:r>
              <a:rPr lang="en-US" sz="1800" dirty="0">
                <a:hlinkClick r:id="rId4"/>
              </a:rPr>
              <a:t>https://corporate.marksandspencer.com/documents/plan-a/m-and-s-response-to-covid19-workers-in-supply-chains</a:t>
            </a:r>
            <a:endParaRPr lang="en-US" sz="1800" dirty="0"/>
          </a:p>
          <a:p>
            <a:pPr>
              <a:buFont typeface="Wingdings" panose="05000000000000000000" pitchFamily="2" charset="2"/>
              <a:buChar char="§"/>
            </a:pPr>
            <a:r>
              <a:rPr lang="en-US" sz="1800" dirty="0"/>
              <a:t>Medical Product Outsourcing (2021). Pandemic has accelerated nearshoring medtech materials. Available at    </a:t>
            </a:r>
            <a:r>
              <a:rPr lang="en-US" sz="1800" dirty="0">
                <a:hlinkClick r:id="rId5"/>
              </a:rPr>
              <a:t>https://www.mpo-mag.com/contents/view_online-exclusives/2021-08-06/pandemic-has-accelerated-nearshoring-medtech-materials/</a:t>
            </a:r>
            <a:endParaRPr lang="en-US" sz="1800" dirty="0"/>
          </a:p>
          <a:p>
            <a:pPr>
              <a:buFont typeface="Wingdings" panose="05000000000000000000" pitchFamily="2" charset="2"/>
              <a:buChar char="§"/>
            </a:pPr>
            <a:r>
              <a:rPr lang="en-US" sz="1800" dirty="0"/>
              <a:t>National Law Review (2021). EU mandatory environmental and human rights due diligence law – what you need to know. Available at </a:t>
            </a:r>
            <a:r>
              <a:rPr lang="en-US" sz="1800" dirty="0">
                <a:hlinkClick r:id="rId6"/>
              </a:rPr>
              <a:t>https://www.natlawreview.com/article/eu-mandatory-environmental-and-human-rights-due-diligence-law-what-you-need-to-know</a:t>
            </a:r>
            <a:endParaRPr lang="en-US" sz="1800" dirty="0"/>
          </a:p>
          <a:p>
            <a:pPr>
              <a:buFont typeface="Wingdings" panose="05000000000000000000" pitchFamily="2" charset="2"/>
              <a:buChar char="§"/>
            </a:pPr>
            <a:endParaRPr lang="en-US" sz="1800" dirty="0"/>
          </a:p>
          <a:p>
            <a:endParaRPr lang="en-US" sz="1800" dirty="0"/>
          </a:p>
          <a:p>
            <a:endParaRPr lang="en-US" sz="1800" dirty="0"/>
          </a:p>
          <a:p>
            <a:endParaRPr lang="en-GB" dirty="0"/>
          </a:p>
        </p:txBody>
      </p:sp>
      <p:sp>
        <p:nvSpPr>
          <p:cNvPr id="4" name="Date Placeholder 3">
            <a:extLst>
              <a:ext uri="{FF2B5EF4-FFF2-40B4-BE49-F238E27FC236}">
                <a16:creationId xmlns:a16="http://schemas.microsoft.com/office/drawing/2014/main" id="{45760DD7-F35A-443B-A306-FFF8E66F72F5}"/>
              </a:ext>
            </a:extLst>
          </p:cNvPr>
          <p:cNvSpPr>
            <a:spLocks noGrp="1"/>
          </p:cNvSpPr>
          <p:nvPr>
            <p:ph type="dt" sz="half" idx="10"/>
          </p:nvPr>
        </p:nvSpPr>
        <p:spPr/>
        <p:txBody>
          <a:bodyPr/>
          <a:lstStyle/>
          <a:p>
            <a:fld id="{639D880D-B1E4-4808-8064-C571D3D8C2ED}" type="datetime1">
              <a:rPr lang="en-GB" smtClean="0"/>
              <a:t>30/09/2021</a:t>
            </a:fld>
            <a:endParaRPr lang="en-GB" dirty="0"/>
          </a:p>
        </p:txBody>
      </p:sp>
      <p:sp>
        <p:nvSpPr>
          <p:cNvPr id="5" name="Footer Placeholder 4">
            <a:extLst>
              <a:ext uri="{FF2B5EF4-FFF2-40B4-BE49-F238E27FC236}">
                <a16:creationId xmlns:a16="http://schemas.microsoft.com/office/drawing/2014/main" id="{01D59C1C-A692-45AE-B14D-2AE73129FBA1}"/>
              </a:ext>
            </a:extLst>
          </p:cNvPr>
          <p:cNvSpPr>
            <a:spLocks noGrp="1"/>
          </p:cNvSpPr>
          <p:nvPr>
            <p:ph type="ftr" sz="quarter" idx="11"/>
          </p:nvPr>
        </p:nvSpPr>
        <p:spPr/>
        <p:txBody>
          <a:bodyPr/>
          <a:lstStyle/>
          <a:p>
            <a:r>
              <a:rPr lang="en-GB" dirty="0"/>
              <a:t>LOM Section, CARBS</a:t>
            </a:r>
          </a:p>
        </p:txBody>
      </p:sp>
      <p:sp>
        <p:nvSpPr>
          <p:cNvPr id="6" name="Slide Number Placeholder 5">
            <a:extLst>
              <a:ext uri="{FF2B5EF4-FFF2-40B4-BE49-F238E27FC236}">
                <a16:creationId xmlns:a16="http://schemas.microsoft.com/office/drawing/2014/main" id="{0CE0DE75-3789-47B0-81F3-E2AC186263FC}"/>
              </a:ext>
            </a:extLst>
          </p:cNvPr>
          <p:cNvSpPr>
            <a:spLocks noGrp="1"/>
          </p:cNvSpPr>
          <p:nvPr>
            <p:ph type="sldNum" sz="quarter" idx="12"/>
          </p:nvPr>
        </p:nvSpPr>
        <p:spPr/>
        <p:txBody>
          <a:bodyPr/>
          <a:lstStyle/>
          <a:p>
            <a:fld id="{3970D428-F2FA-48B2-860C-C907EC3BF467}" type="slidenum">
              <a:rPr lang="en-GB" smtClean="0"/>
              <a:t>24</a:t>
            </a:fld>
            <a:endParaRPr lang="en-GB" dirty="0"/>
          </a:p>
        </p:txBody>
      </p:sp>
    </p:spTree>
    <p:extLst>
      <p:ext uri="{BB962C8B-B14F-4D97-AF65-F5344CB8AC3E}">
        <p14:creationId xmlns:p14="http://schemas.microsoft.com/office/powerpoint/2010/main" val="4704922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070F3B-AC40-45AB-8231-E9DCD7DBAA48}"/>
              </a:ext>
            </a:extLst>
          </p:cNvPr>
          <p:cNvSpPr>
            <a:spLocks noGrp="1"/>
          </p:cNvSpPr>
          <p:nvPr>
            <p:ph type="title"/>
          </p:nvPr>
        </p:nvSpPr>
        <p:spPr/>
        <p:txBody>
          <a:bodyPr/>
          <a:lstStyle/>
          <a:p>
            <a:r>
              <a:rPr lang="en-US" dirty="0"/>
              <a:t>References 4/4</a:t>
            </a:r>
            <a:endParaRPr lang="en-GB" dirty="0"/>
          </a:p>
        </p:txBody>
      </p:sp>
      <p:sp>
        <p:nvSpPr>
          <p:cNvPr id="3" name="Content Placeholder 2">
            <a:extLst>
              <a:ext uri="{FF2B5EF4-FFF2-40B4-BE49-F238E27FC236}">
                <a16:creationId xmlns:a16="http://schemas.microsoft.com/office/drawing/2014/main" id="{4BDAA4A7-550F-4C84-9A8E-E105FCDACF06}"/>
              </a:ext>
            </a:extLst>
          </p:cNvPr>
          <p:cNvSpPr>
            <a:spLocks noGrp="1"/>
          </p:cNvSpPr>
          <p:nvPr>
            <p:ph idx="1"/>
          </p:nvPr>
        </p:nvSpPr>
        <p:spPr/>
        <p:txBody>
          <a:bodyPr>
            <a:normAutofit/>
          </a:bodyPr>
          <a:lstStyle/>
          <a:p>
            <a:pPr>
              <a:buFont typeface="Wingdings" panose="05000000000000000000" pitchFamily="2" charset="2"/>
              <a:buChar char="§"/>
            </a:pPr>
            <a:r>
              <a:rPr lang="en-US" sz="1800" dirty="0"/>
              <a:t>Next Plc (2021). Modern slavery transparency statement 2021. Available at </a:t>
            </a:r>
            <a:r>
              <a:rPr lang="en-US" sz="1800" dirty="0">
                <a:hlinkClick r:id="rId2"/>
              </a:rPr>
              <a:t>https://www.nextplc.co.uk/~/media/Files/N/Next-PLC-V2/documents/corporate-responsibility/modern-slavery-transparency-2021.pdf</a:t>
            </a:r>
            <a:r>
              <a:rPr lang="en-US" sz="1800" dirty="0"/>
              <a:t> </a:t>
            </a:r>
          </a:p>
          <a:p>
            <a:pPr>
              <a:buFont typeface="Wingdings" panose="05000000000000000000" pitchFamily="2" charset="2"/>
              <a:buChar char="§"/>
            </a:pPr>
            <a:r>
              <a:rPr lang="en-GB" sz="1800" dirty="0"/>
              <a:t>Sanders, L. (2020). Leicester lockdown unveils the truth about its fast fashion industry Euronews. Available at </a:t>
            </a:r>
            <a:r>
              <a:rPr lang="en-GB" sz="1800" dirty="0">
                <a:hlinkClick r:id="rId3"/>
              </a:rPr>
              <a:t>https://www.euronews.com/2020/07/12/leicester-lockdown-unveils-the-truth-about-its-fast-fashion-industry</a:t>
            </a:r>
            <a:endParaRPr lang="en-GB" sz="1800" dirty="0"/>
          </a:p>
          <a:p>
            <a:pPr algn="l">
              <a:buFont typeface="Wingdings" panose="05000000000000000000" pitchFamily="2" charset="2"/>
              <a:buChar char="§"/>
            </a:pPr>
            <a:r>
              <a:rPr lang="en-US" sz="1800" dirty="0"/>
              <a:t>Sedex (2021). Ten priorities for sourcing more responsibly during Covid-19 lockdown. Available at </a:t>
            </a:r>
            <a:r>
              <a:rPr lang="en-US" sz="1800" dirty="0">
                <a:hlinkClick r:id="rId4"/>
              </a:rPr>
              <a:t>https://www.sedex.com/10-priorities-for-sourcing-more-responsibly-during-covid-19-recovery/</a:t>
            </a:r>
            <a:endParaRPr lang="en-US" sz="1800" dirty="0"/>
          </a:p>
          <a:p>
            <a:pPr>
              <a:buFont typeface="Wingdings" panose="05000000000000000000" pitchFamily="2" charset="2"/>
              <a:buChar char="§"/>
            </a:pPr>
            <a:r>
              <a:rPr lang="en-US" sz="1800" dirty="0"/>
              <a:t>Van Barneveld, K. Quinlan, M. Kriesler, P. et al. (2020). The Covid-19 pandemic: lessons on building more equal and sustainable societies. The Economic &amp; Labour Relations Review. 31, 2, 133-57. Available at </a:t>
            </a:r>
            <a:r>
              <a:rPr lang="en-US" sz="1800" dirty="0">
                <a:hlinkClick r:id="rId5"/>
              </a:rPr>
              <a:t>https://journals.sagepub.com/doi/full/10.1177/1035304620927107</a:t>
            </a:r>
            <a:endParaRPr lang="en-US" sz="1800" dirty="0"/>
          </a:p>
          <a:p>
            <a:pPr>
              <a:buFont typeface="Wingdings" panose="05000000000000000000" pitchFamily="2" charset="2"/>
              <a:buChar char="§"/>
            </a:pPr>
            <a:r>
              <a:rPr lang="en-US" sz="1800" dirty="0"/>
              <a:t>Voss, H (2020). Implications of the COVID-19 Pandemic for Human Rights and Modern Slavery Vulnerabilities in Global Value Chains. Transnational Corporations Journal. 27, 2. Available at </a:t>
            </a:r>
            <a:r>
              <a:rPr lang="en-US" sz="1800" dirty="0">
                <a:hlinkClick r:id="rId6"/>
              </a:rPr>
              <a:t>https://papers.ssrn.com/sol3/papers.cfm?abstract_id=3692319</a:t>
            </a:r>
            <a:endParaRPr lang="en-US" sz="1800" dirty="0"/>
          </a:p>
          <a:p>
            <a:pPr>
              <a:buFont typeface="Wingdings" panose="05000000000000000000" pitchFamily="2" charset="2"/>
              <a:buChar char="§"/>
            </a:pPr>
            <a:endParaRPr lang="en-GB" sz="1800" dirty="0">
              <a:latin typeface="Times New Roman" panose="02020603050405020304" pitchFamily="18" charset="0"/>
              <a:cs typeface="Times New Roman" panose="02020603050405020304" pitchFamily="18" charset="0"/>
            </a:endParaRPr>
          </a:p>
          <a:p>
            <a:pPr>
              <a:buFont typeface="Wingdings" panose="05000000000000000000" pitchFamily="2" charset="2"/>
              <a:buChar char="§"/>
            </a:pPr>
            <a:endParaRPr lang="en-GB" sz="1800" dirty="0">
              <a:effectLst/>
              <a:latin typeface="Times New Roman" panose="02020603050405020304" pitchFamily="18" charset="0"/>
              <a:ea typeface="Calibri" panose="020F0502020204030204" pitchFamily="34" charset="0"/>
              <a:cs typeface="Times New Roman" panose="02020603050405020304" pitchFamily="18" charset="0"/>
            </a:endParaRPr>
          </a:p>
          <a:p>
            <a:pPr>
              <a:buFont typeface="Wingdings" panose="05000000000000000000" pitchFamily="2" charset="2"/>
              <a:buChar char="§"/>
            </a:pPr>
            <a:endParaRPr lang="en-GB" sz="1800" dirty="0">
              <a:effectLst/>
              <a:latin typeface="Times New Roman" panose="02020603050405020304" pitchFamily="18" charset="0"/>
              <a:ea typeface="Calibri" panose="020F0502020204030204" pitchFamily="34" charset="0"/>
              <a:cs typeface="Times New Roman" panose="02020603050405020304" pitchFamily="18" charset="0"/>
            </a:endParaRPr>
          </a:p>
          <a:p>
            <a:pPr>
              <a:buFont typeface="Wingdings" panose="05000000000000000000" pitchFamily="2" charset="2"/>
              <a:buChar char="§"/>
            </a:pPr>
            <a:endParaRPr lang="en-US" sz="1800" dirty="0"/>
          </a:p>
          <a:p>
            <a:endParaRPr lang="en-GB" dirty="0"/>
          </a:p>
        </p:txBody>
      </p:sp>
      <p:sp>
        <p:nvSpPr>
          <p:cNvPr id="4" name="Date Placeholder 3">
            <a:extLst>
              <a:ext uri="{FF2B5EF4-FFF2-40B4-BE49-F238E27FC236}">
                <a16:creationId xmlns:a16="http://schemas.microsoft.com/office/drawing/2014/main" id="{536AC3B2-AB1C-4DDA-8369-A4758A7AC3B5}"/>
              </a:ext>
            </a:extLst>
          </p:cNvPr>
          <p:cNvSpPr>
            <a:spLocks noGrp="1"/>
          </p:cNvSpPr>
          <p:nvPr>
            <p:ph type="dt" sz="half" idx="10"/>
          </p:nvPr>
        </p:nvSpPr>
        <p:spPr/>
        <p:txBody>
          <a:bodyPr/>
          <a:lstStyle/>
          <a:p>
            <a:fld id="{E9A0C070-B032-4F65-B2A5-ED86CEC9A440}" type="datetime1">
              <a:rPr lang="en-GB" smtClean="0"/>
              <a:t>30/09/2021</a:t>
            </a:fld>
            <a:endParaRPr lang="en-GB" dirty="0"/>
          </a:p>
        </p:txBody>
      </p:sp>
      <p:sp>
        <p:nvSpPr>
          <p:cNvPr id="5" name="Footer Placeholder 4">
            <a:extLst>
              <a:ext uri="{FF2B5EF4-FFF2-40B4-BE49-F238E27FC236}">
                <a16:creationId xmlns:a16="http://schemas.microsoft.com/office/drawing/2014/main" id="{40CAE44B-5B8E-44DA-A8F1-F00EDF006077}"/>
              </a:ext>
            </a:extLst>
          </p:cNvPr>
          <p:cNvSpPr>
            <a:spLocks noGrp="1"/>
          </p:cNvSpPr>
          <p:nvPr>
            <p:ph type="ftr" sz="quarter" idx="11"/>
          </p:nvPr>
        </p:nvSpPr>
        <p:spPr/>
        <p:txBody>
          <a:bodyPr/>
          <a:lstStyle/>
          <a:p>
            <a:r>
              <a:rPr lang="en-GB" dirty="0"/>
              <a:t>LOM Section, CARBS</a:t>
            </a:r>
          </a:p>
        </p:txBody>
      </p:sp>
      <p:sp>
        <p:nvSpPr>
          <p:cNvPr id="6" name="Slide Number Placeholder 5">
            <a:extLst>
              <a:ext uri="{FF2B5EF4-FFF2-40B4-BE49-F238E27FC236}">
                <a16:creationId xmlns:a16="http://schemas.microsoft.com/office/drawing/2014/main" id="{65B073A1-CE07-4ACB-9479-63CC290934DA}"/>
              </a:ext>
            </a:extLst>
          </p:cNvPr>
          <p:cNvSpPr>
            <a:spLocks noGrp="1"/>
          </p:cNvSpPr>
          <p:nvPr>
            <p:ph type="sldNum" sz="quarter" idx="12"/>
          </p:nvPr>
        </p:nvSpPr>
        <p:spPr/>
        <p:txBody>
          <a:bodyPr/>
          <a:lstStyle/>
          <a:p>
            <a:fld id="{3970D428-F2FA-48B2-860C-C907EC3BF467}" type="slidenum">
              <a:rPr lang="en-GB" smtClean="0"/>
              <a:t>25</a:t>
            </a:fld>
            <a:endParaRPr lang="en-GB" dirty="0"/>
          </a:p>
        </p:txBody>
      </p:sp>
    </p:spTree>
    <p:extLst>
      <p:ext uri="{BB962C8B-B14F-4D97-AF65-F5344CB8AC3E}">
        <p14:creationId xmlns:p14="http://schemas.microsoft.com/office/powerpoint/2010/main" val="1604331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F93D7C-C58C-4E9D-929A-1405DB7E3E3D}"/>
              </a:ext>
            </a:extLst>
          </p:cNvPr>
          <p:cNvSpPr>
            <a:spLocks noGrp="1"/>
          </p:cNvSpPr>
          <p:nvPr>
            <p:ph type="title"/>
          </p:nvPr>
        </p:nvSpPr>
        <p:spPr/>
        <p:txBody>
          <a:bodyPr/>
          <a:lstStyle/>
          <a:p>
            <a:r>
              <a:rPr lang="en-US" b="1" dirty="0"/>
              <a:t>Method</a:t>
            </a:r>
            <a:endParaRPr lang="en-GB" b="1" dirty="0"/>
          </a:p>
        </p:txBody>
      </p:sp>
      <p:sp>
        <p:nvSpPr>
          <p:cNvPr id="3" name="Content Placeholder 2">
            <a:extLst>
              <a:ext uri="{FF2B5EF4-FFF2-40B4-BE49-F238E27FC236}">
                <a16:creationId xmlns:a16="http://schemas.microsoft.com/office/drawing/2014/main" id="{AD6F4F07-F59E-4127-ADFC-102ECCD4C6C0}"/>
              </a:ext>
            </a:extLst>
          </p:cNvPr>
          <p:cNvSpPr>
            <a:spLocks noGrp="1"/>
          </p:cNvSpPr>
          <p:nvPr>
            <p:ph idx="1"/>
          </p:nvPr>
        </p:nvSpPr>
        <p:spPr/>
        <p:txBody>
          <a:bodyPr/>
          <a:lstStyle/>
          <a:p>
            <a:pPr marL="0" indent="0">
              <a:buNone/>
            </a:pPr>
            <a:r>
              <a:rPr lang="en-US" dirty="0"/>
              <a:t>Twin-track approach to investigating the effect of Covid-19 on ethical employment in supply chains</a:t>
            </a:r>
          </a:p>
          <a:p>
            <a:pPr marL="0" indent="0">
              <a:buNone/>
            </a:pPr>
            <a:endParaRPr lang="en-US" dirty="0"/>
          </a:p>
          <a:p>
            <a:pPr marL="514350" indent="-514350">
              <a:buFont typeface="+mj-lt"/>
              <a:buAutoNum type="arabicPeriod"/>
            </a:pPr>
            <a:r>
              <a:rPr lang="en-GB" dirty="0"/>
              <a:t>Desk review of academic and practitioner literature on the topic </a:t>
            </a:r>
          </a:p>
          <a:p>
            <a:pPr marL="514350" indent="-514350">
              <a:buFont typeface="+mj-lt"/>
              <a:buAutoNum type="arabicPeriod"/>
            </a:pPr>
            <a:endParaRPr lang="en-GB" dirty="0"/>
          </a:p>
          <a:p>
            <a:pPr marL="514350" indent="-514350">
              <a:buFont typeface="+mj-lt"/>
              <a:buAutoNum type="arabicPeriod"/>
            </a:pPr>
            <a:r>
              <a:rPr lang="en-GB" dirty="0"/>
              <a:t>Discussions with industry stakeholders to elicit their experiences and opinions</a:t>
            </a:r>
          </a:p>
        </p:txBody>
      </p:sp>
      <p:sp>
        <p:nvSpPr>
          <p:cNvPr id="4" name="Date Placeholder 3">
            <a:extLst>
              <a:ext uri="{FF2B5EF4-FFF2-40B4-BE49-F238E27FC236}">
                <a16:creationId xmlns:a16="http://schemas.microsoft.com/office/drawing/2014/main" id="{EBA36B68-6A93-4D71-958D-720246CFD002}"/>
              </a:ext>
            </a:extLst>
          </p:cNvPr>
          <p:cNvSpPr>
            <a:spLocks noGrp="1"/>
          </p:cNvSpPr>
          <p:nvPr>
            <p:ph type="dt" sz="half" idx="10"/>
          </p:nvPr>
        </p:nvSpPr>
        <p:spPr/>
        <p:txBody>
          <a:bodyPr/>
          <a:lstStyle/>
          <a:p>
            <a:fld id="{CFBE1A95-3570-4F87-B29D-DEF5E23F04EC}" type="datetime1">
              <a:rPr lang="en-GB" smtClean="0"/>
              <a:t>30/09/2021</a:t>
            </a:fld>
            <a:endParaRPr lang="en-GB" dirty="0"/>
          </a:p>
        </p:txBody>
      </p:sp>
      <p:sp>
        <p:nvSpPr>
          <p:cNvPr id="5" name="Footer Placeholder 4">
            <a:extLst>
              <a:ext uri="{FF2B5EF4-FFF2-40B4-BE49-F238E27FC236}">
                <a16:creationId xmlns:a16="http://schemas.microsoft.com/office/drawing/2014/main" id="{38D724F8-5C87-4CAF-9A50-6A3362A1F0C4}"/>
              </a:ext>
            </a:extLst>
          </p:cNvPr>
          <p:cNvSpPr>
            <a:spLocks noGrp="1"/>
          </p:cNvSpPr>
          <p:nvPr>
            <p:ph type="ftr" sz="quarter" idx="11"/>
          </p:nvPr>
        </p:nvSpPr>
        <p:spPr/>
        <p:txBody>
          <a:bodyPr/>
          <a:lstStyle/>
          <a:p>
            <a:r>
              <a:rPr lang="en-GB" dirty="0"/>
              <a:t>LOM Section, CARBS</a:t>
            </a:r>
          </a:p>
        </p:txBody>
      </p:sp>
      <p:sp>
        <p:nvSpPr>
          <p:cNvPr id="6" name="Slide Number Placeholder 5">
            <a:extLst>
              <a:ext uri="{FF2B5EF4-FFF2-40B4-BE49-F238E27FC236}">
                <a16:creationId xmlns:a16="http://schemas.microsoft.com/office/drawing/2014/main" id="{720531A0-C6D8-4B21-8426-B24AC96EA3B1}"/>
              </a:ext>
            </a:extLst>
          </p:cNvPr>
          <p:cNvSpPr>
            <a:spLocks noGrp="1"/>
          </p:cNvSpPr>
          <p:nvPr>
            <p:ph type="sldNum" sz="quarter" idx="12"/>
          </p:nvPr>
        </p:nvSpPr>
        <p:spPr/>
        <p:txBody>
          <a:bodyPr/>
          <a:lstStyle/>
          <a:p>
            <a:fld id="{3970D428-F2FA-48B2-860C-C907EC3BF467}" type="slidenum">
              <a:rPr lang="en-GB" smtClean="0"/>
              <a:t>3</a:t>
            </a:fld>
            <a:endParaRPr lang="en-GB" dirty="0"/>
          </a:p>
        </p:txBody>
      </p:sp>
    </p:spTree>
    <p:extLst>
      <p:ext uri="{BB962C8B-B14F-4D97-AF65-F5344CB8AC3E}">
        <p14:creationId xmlns:p14="http://schemas.microsoft.com/office/powerpoint/2010/main" val="26031047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7BED64-4503-4BDB-97CB-C1F8243B9267}"/>
              </a:ext>
            </a:extLst>
          </p:cNvPr>
          <p:cNvSpPr>
            <a:spLocks noGrp="1"/>
          </p:cNvSpPr>
          <p:nvPr>
            <p:ph type="title"/>
          </p:nvPr>
        </p:nvSpPr>
        <p:spPr>
          <a:xfrm>
            <a:off x="838200" y="346075"/>
            <a:ext cx="10515600" cy="1325563"/>
          </a:xfrm>
          <a:solidFill>
            <a:schemeClr val="accent4">
              <a:lumMod val="40000"/>
              <a:lumOff val="60000"/>
            </a:schemeClr>
          </a:solidFill>
        </p:spPr>
        <p:txBody>
          <a:bodyPr/>
          <a:lstStyle/>
          <a:p>
            <a:pPr algn="ctr"/>
            <a:r>
              <a:rPr lang="en-US" u="sng" dirty="0"/>
              <a:t>Five </a:t>
            </a:r>
            <a:r>
              <a:rPr lang="en-US" b="1" u="sng" dirty="0"/>
              <a:t>threats</a:t>
            </a:r>
            <a:r>
              <a:rPr lang="en-US" u="sng" dirty="0"/>
              <a:t> to employment standards</a:t>
            </a:r>
            <a:endParaRPr lang="en-GB" u="sng" dirty="0"/>
          </a:p>
        </p:txBody>
      </p:sp>
      <p:sp>
        <p:nvSpPr>
          <p:cNvPr id="3" name="Content Placeholder 2">
            <a:extLst>
              <a:ext uri="{FF2B5EF4-FFF2-40B4-BE49-F238E27FC236}">
                <a16:creationId xmlns:a16="http://schemas.microsoft.com/office/drawing/2014/main" id="{2680A29F-5F9F-4768-AB9E-516A72FEFE51}"/>
              </a:ext>
            </a:extLst>
          </p:cNvPr>
          <p:cNvSpPr>
            <a:spLocks noGrp="1"/>
          </p:cNvSpPr>
          <p:nvPr>
            <p:ph idx="1"/>
          </p:nvPr>
        </p:nvSpPr>
        <p:spPr/>
        <p:txBody>
          <a:bodyPr/>
          <a:lstStyle/>
          <a:p>
            <a:pPr marL="514350" indent="-514350">
              <a:buFont typeface="+mj-lt"/>
              <a:buAutoNum type="arabicPeriod"/>
            </a:pPr>
            <a:r>
              <a:rPr lang="en-US" dirty="0"/>
              <a:t>Surge in demand </a:t>
            </a:r>
          </a:p>
          <a:p>
            <a:pPr marL="514350" indent="-514350">
              <a:buFont typeface="+mj-lt"/>
              <a:buAutoNum type="arabicPeriod"/>
            </a:pPr>
            <a:r>
              <a:rPr lang="en-US" dirty="0"/>
              <a:t>Collapse in demand</a:t>
            </a:r>
          </a:p>
          <a:p>
            <a:pPr marL="514350" indent="-514350">
              <a:buFont typeface="+mj-lt"/>
              <a:buAutoNum type="arabicPeriod"/>
            </a:pPr>
            <a:r>
              <a:rPr lang="en-US" dirty="0"/>
              <a:t>Crisis management mode</a:t>
            </a:r>
          </a:p>
          <a:p>
            <a:pPr marL="514350" indent="-514350">
              <a:buFont typeface="+mj-lt"/>
              <a:buAutoNum type="arabicPeriod"/>
            </a:pPr>
            <a:r>
              <a:rPr lang="en-US" dirty="0"/>
              <a:t>Restricted access to suppliers</a:t>
            </a:r>
          </a:p>
          <a:p>
            <a:pPr marL="514350" indent="-514350">
              <a:buFont typeface="+mj-lt"/>
              <a:buAutoNum type="arabicPeriod"/>
            </a:pPr>
            <a:r>
              <a:rPr lang="en-US" dirty="0"/>
              <a:t>Endangerment of migrant workers </a:t>
            </a:r>
          </a:p>
        </p:txBody>
      </p:sp>
      <p:sp>
        <p:nvSpPr>
          <p:cNvPr id="4" name="Date Placeholder 3">
            <a:extLst>
              <a:ext uri="{FF2B5EF4-FFF2-40B4-BE49-F238E27FC236}">
                <a16:creationId xmlns:a16="http://schemas.microsoft.com/office/drawing/2014/main" id="{A943293F-64EA-4F14-9E9B-B13E2B97E904}"/>
              </a:ext>
            </a:extLst>
          </p:cNvPr>
          <p:cNvSpPr>
            <a:spLocks noGrp="1"/>
          </p:cNvSpPr>
          <p:nvPr>
            <p:ph type="dt" sz="half" idx="10"/>
          </p:nvPr>
        </p:nvSpPr>
        <p:spPr/>
        <p:txBody>
          <a:bodyPr/>
          <a:lstStyle/>
          <a:p>
            <a:fld id="{B8EBAAD2-8A6D-49B8-9CD1-979420F31467}" type="datetime1">
              <a:rPr lang="en-GB" smtClean="0"/>
              <a:t>30/09/2021</a:t>
            </a:fld>
            <a:endParaRPr lang="en-GB" dirty="0"/>
          </a:p>
        </p:txBody>
      </p:sp>
      <p:sp>
        <p:nvSpPr>
          <p:cNvPr id="5" name="Footer Placeholder 4">
            <a:extLst>
              <a:ext uri="{FF2B5EF4-FFF2-40B4-BE49-F238E27FC236}">
                <a16:creationId xmlns:a16="http://schemas.microsoft.com/office/drawing/2014/main" id="{4EB53DEE-55F9-48C0-9D3A-D745C05A1278}"/>
              </a:ext>
            </a:extLst>
          </p:cNvPr>
          <p:cNvSpPr>
            <a:spLocks noGrp="1"/>
          </p:cNvSpPr>
          <p:nvPr>
            <p:ph type="ftr" sz="quarter" idx="11"/>
          </p:nvPr>
        </p:nvSpPr>
        <p:spPr/>
        <p:txBody>
          <a:bodyPr/>
          <a:lstStyle/>
          <a:p>
            <a:r>
              <a:rPr lang="en-GB" dirty="0"/>
              <a:t>LOM Section, CARBS</a:t>
            </a:r>
          </a:p>
        </p:txBody>
      </p:sp>
      <p:sp>
        <p:nvSpPr>
          <p:cNvPr id="6" name="Slide Number Placeholder 5">
            <a:extLst>
              <a:ext uri="{FF2B5EF4-FFF2-40B4-BE49-F238E27FC236}">
                <a16:creationId xmlns:a16="http://schemas.microsoft.com/office/drawing/2014/main" id="{8C002081-1F72-4541-83F6-8F37D4D5E297}"/>
              </a:ext>
            </a:extLst>
          </p:cNvPr>
          <p:cNvSpPr>
            <a:spLocks noGrp="1"/>
          </p:cNvSpPr>
          <p:nvPr>
            <p:ph type="sldNum" sz="quarter" idx="12"/>
          </p:nvPr>
        </p:nvSpPr>
        <p:spPr/>
        <p:txBody>
          <a:bodyPr/>
          <a:lstStyle/>
          <a:p>
            <a:fld id="{3970D428-F2FA-48B2-860C-C907EC3BF467}" type="slidenum">
              <a:rPr lang="en-GB" smtClean="0"/>
              <a:t>4</a:t>
            </a:fld>
            <a:endParaRPr lang="en-GB" dirty="0"/>
          </a:p>
        </p:txBody>
      </p:sp>
    </p:spTree>
    <p:extLst>
      <p:ext uri="{BB962C8B-B14F-4D97-AF65-F5344CB8AC3E}">
        <p14:creationId xmlns:p14="http://schemas.microsoft.com/office/powerpoint/2010/main" val="31885699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82582F-78BD-4A6E-BE54-4E08B5434697}"/>
              </a:ext>
            </a:extLst>
          </p:cNvPr>
          <p:cNvSpPr>
            <a:spLocks noGrp="1"/>
          </p:cNvSpPr>
          <p:nvPr>
            <p:ph type="title"/>
          </p:nvPr>
        </p:nvSpPr>
        <p:spPr/>
        <p:txBody>
          <a:bodyPr/>
          <a:lstStyle/>
          <a:p>
            <a:r>
              <a:rPr lang="en-US" dirty="0"/>
              <a:t>1. Surge in demand </a:t>
            </a:r>
            <a:endParaRPr lang="en-GB" dirty="0"/>
          </a:p>
        </p:txBody>
      </p:sp>
      <p:sp>
        <p:nvSpPr>
          <p:cNvPr id="3" name="Content Placeholder 2">
            <a:extLst>
              <a:ext uri="{FF2B5EF4-FFF2-40B4-BE49-F238E27FC236}">
                <a16:creationId xmlns:a16="http://schemas.microsoft.com/office/drawing/2014/main" id="{2B84A3C4-BABB-4F3D-B40E-1FEE081DC29D}"/>
              </a:ext>
            </a:extLst>
          </p:cNvPr>
          <p:cNvSpPr>
            <a:spLocks noGrp="1"/>
          </p:cNvSpPr>
          <p:nvPr>
            <p:ph idx="1"/>
          </p:nvPr>
        </p:nvSpPr>
        <p:spPr/>
        <p:txBody>
          <a:bodyPr>
            <a:normAutofit fontScale="92500" lnSpcReduction="10000"/>
          </a:bodyPr>
          <a:lstStyle/>
          <a:p>
            <a:pPr marL="0" indent="0">
              <a:buNone/>
            </a:pPr>
            <a:r>
              <a:rPr lang="en-US" dirty="0">
                <a:highlight>
                  <a:srgbClr val="00FFFF"/>
                </a:highlight>
              </a:rPr>
              <a:t>Surge in demand for a product can undermine labour standards in supply chains </a:t>
            </a:r>
          </a:p>
          <a:p>
            <a:pPr>
              <a:buFont typeface="Wingdings" panose="05000000000000000000" pitchFamily="2" charset="2"/>
              <a:buChar char="§"/>
            </a:pPr>
            <a:r>
              <a:rPr lang="en-US" dirty="0"/>
              <a:t>EXAMPLE Covid-19 caused a surge in demand for personal protective equipment (PPE) – a product line with high risk of modern slavery </a:t>
            </a:r>
            <a:r>
              <a:rPr lang="en-US" sz="1900" dirty="0">
                <a:solidFill>
                  <a:srgbClr val="FF0000"/>
                </a:solidFill>
              </a:rPr>
              <a:t>(Feinmann, 2020)</a:t>
            </a:r>
          </a:p>
          <a:p>
            <a:pPr>
              <a:buFont typeface="Wingdings" panose="05000000000000000000" pitchFamily="2" charset="2"/>
              <a:buChar char="§"/>
            </a:pPr>
            <a:r>
              <a:rPr lang="en-US" dirty="0"/>
              <a:t>Surges in demand </a:t>
            </a:r>
          </a:p>
          <a:p>
            <a:pPr lvl="1">
              <a:buFont typeface="Wingdings" panose="05000000000000000000" pitchFamily="2" charset="2"/>
              <a:buChar char="§"/>
            </a:pPr>
            <a:r>
              <a:rPr lang="en-US" dirty="0"/>
              <a:t>New suppliers onboarded by public and private sector organisations without undergoing due diligence </a:t>
            </a:r>
          </a:p>
          <a:p>
            <a:pPr lvl="1">
              <a:buFont typeface="Wingdings" panose="05000000000000000000" pitchFamily="2" charset="2"/>
              <a:buChar char="§"/>
            </a:pPr>
            <a:r>
              <a:rPr lang="en-US" dirty="0"/>
              <a:t>Restrictions rescinded on importing PPE from high-risk countries and/or firms with poor track records</a:t>
            </a:r>
          </a:p>
          <a:p>
            <a:pPr lvl="1">
              <a:buFont typeface="Wingdings" panose="05000000000000000000" pitchFamily="2" charset="2"/>
              <a:buChar char="§"/>
            </a:pPr>
            <a:r>
              <a:rPr lang="en-US" dirty="0"/>
              <a:t>Existing PPE suppliers sub-contracted work to ‘cottage industry’ where there is no oversight or scrutiny</a:t>
            </a:r>
          </a:p>
          <a:p>
            <a:pPr lvl="1">
              <a:buFont typeface="Wingdings" panose="05000000000000000000" pitchFamily="2" charset="2"/>
              <a:buChar char="§"/>
            </a:pPr>
            <a:r>
              <a:rPr lang="en-US" dirty="0"/>
              <a:t>New workers hired in PPE manufacturing without undergoing ‘right to work’ checks</a:t>
            </a:r>
            <a:endParaRPr lang="en-GB" dirty="0"/>
          </a:p>
        </p:txBody>
      </p:sp>
      <p:sp>
        <p:nvSpPr>
          <p:cNvPr id="4" name="Date Placeholder 3">
            <a:extLst>
              <a:ext uri="{FF2B5EF4-FFF2-40B4-BE49-F238E27FC236}">
                <a16:creationId xmlns:a16="http://schemas.microsoft.com/office/drawing/2014/main" id="{7716C626-24EF-47B9-9710-102A3DA5FC09}"/>
              </a:ext>
            </a:extLst>
          </p:cNvPr>
          <p:cNvSpPr>
            <a:spLocks noGrp="1"/>
          </p:cNvSpPr>
          <p:nvPr>
            <p:ph type="dt" sz="half" idx="10"/>
          </p:nvPr>
        </p:nvSpPr>
        <p:spPr/>
        <p:txBody>
          <a:bodyPr/>
          <a:lstStyle/>
          <a:p>
            <a:fld id="{313F6E47-3AA9-4325-BC08-5604395054E5}" type="datetime1">
              <a:rPr lang="en-GB" smtClean="0"/>
              <a:t>30/09/2021</a:t>
            </a:fld>
            <a:endParaRPr lang="en-GB" dirty="0"/>
          </a:p>
        </p:txBody>
      </p:sp>
      <p:sp>
        <p:nvSpPr>
          <p:cNvPr id="5" name="Footer Placeholder 4">
            <a:extLst>
              <a:ext uri="{FF2B5EF4-FFF2-40B4-BE49-F238E27FC236}">
                <a16:creationId xmlns:a16="http://schemas.microsoft.com/office/drawing/2014/main" id="{21F8B363-B332-47CE-9F6C-649C230A985B}"/>
              </a:ext>
            </a:extLst>
          </p:cNvPr>
          <p:cNvSpPr>
            <a:spLocks noGrp="1"/>
          </p:cNvSpPr>
          <p:nvPr>
            <p:ph type="ftr" sz="quarter" idx="11"/>
          </p:nvPr>
        </p:nvSpPr>
        <p:spPr/>
        <p:txBody>
          <a:bodyPr/>
          <a:lstStyle/>
          <a:p>
            <a:r>
              <a:rPr lang="en-GB" dirty="0"/>
              <a:t>LOM Section, CARBS</a:t>
            </a:r>
          </a:p>
        </p:txBody>
      </p:sp>
      <p:sp>
        <p:nvSpPr>
          <p:cNvPr id="6" name="Slide Number Placeholder 5">
            <a:extLst>
              <a:ext uri="{FF2B5EF4-FFF2-40B4-BE49-F238E27FC236}">
                <a16:creationId xmlns:a16="http://schemas.microsoft.com/office/drawing/2014/main" id="{4F42F264-CD80-4492-A8E2-16AB7C1A0C3F}"/>
              </a:ext>
            </a:extLst>
          </p:cNvPr>
          <p:cNvSpPr>
            <a:spLocks noGrp="1"/>
          </p:cNvSpPr>
          <p:nvPr>
            <p:ph type="sldNum" sz="quarter" idx="12"/>
          </p:nvPr>
        </p:nvSpPr>
        <p:spPr/>
        <p:txBody>
          <a:bodyPr/>
          <a:lstStyle/>
          <a:p>
            <a:fld id="{3970D428-F2FA-48B2-860C-C907EC3BF467}" type="slidenum">
              <a:rPr lang="en-GB" smtClean="0"/>
              <a:t>5</a:t>
            </a:fld>
            <a:endParaRPr lang="en-GB" dirty="0"/>
          </a:p>
        </p:txBody>
      </p:sp>
    </p:spTree>
    <p:extLst>
      <p:ext uri="{BB962C8B-B14F-4D97-AF65-F5344CB8AC3E}">
        <p14:creationId xmlns:p14="http://schemas.microsoft.com/office/powerpoint/2010/main" val="9464548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6B67E6-9FE3-42BD-BF3A-1CAE0870F392}"/>
              </a:ext>
            </a:extLst>
          </p:cNvPr>
          <p:cNvSpPr>
            <a:spLocks noGrp="1"/>
          </p:cNvSpPr>
          <p:nvPr>
            <p:ph type="title"/>
          </p:nvPr>
        </p:nvSpPr>
        <p:spPr/>
        <p:txBody>
          <a:bodyPr/>
          <a:lstStyle/>
          <a:p>
            <a:r>
              <a:rPr lang="en-US" dirty="0"/>
              <a:t>2. Collapse in demand </a:t>
            </a:r>
            <a:endParaRPr lang="en-GB" dirty="0"/>
          </a:p>
        </p:txBody>
      </p:sp>
      <p:sp>
        <p:nvSpPr>
          <p:cNvPr id="3" name="Content Placeholder 2">
            <a:extLst>
              <a:ext uri="{FF2B5EF4-FFF2-40B4-BE49-F238E27FC236}">
                <a16:creationId xmlns:a16="http://schemas.microsoft.com/office/drawing/2014/main" id="{A685E2DD-8F15-4E13-BB0B-4E7E2194B1B1}"/>
              </a:ext>
            </a:extLst>
          </p:cNvPr>
          <p:cNvSpPr>
            <a:spLocks noGrp="1"/>
          </p:cNvSpPr>
          <p:nvPr>
            <p:ph idx="1"/>
          </p:nvPr>
        </p:nvSpPr>
        <p:spPr/>
        <p:txBody>
          <a:bodyPr>
            <a:normAutofit lnSpcReduction="10000"/>
          </a:bodyPr>
          <a:lstStyle/>
          <a:p>
            <a:pPr marL="0" indent="0">
              <a:buNone/>
            </a:pPr>
            <a:r>
              <a:rPr lang="en-US" dirty="0">
                <a:highlight>
                  <a:srgbClr val="00FFFF"/>
                </a:highlight>
              </a:rPr>
              <a:t>Collapse in demand can lead to temporary cessation of supplier operations and displacement of workers  </a:t>
            </a:r>
          </a:p>
          <a:p>
            <a:pPr>
              <a:buFont typeface="Wingdings" panose="05000000000000000000" pitchFamily="2" charset="2"/>
              <a:buChar char="§"/>
            </a:pPr>
            <a:r>
              <a:rPr lang="en-US" dirty="0"/>
              <a:t>EXAMPLE Pandemic lockdown restrictions led to clothing retailers invoking force majeure and cancelling orders with garment suppliers</a:t>
            </a:r>
          </a:p>
          <a:p>
            <a:pPr>
              <a:buFont typeface="Wingdings" panose="05000000000000000000" pitchFamily="2" charset="2"/>
              <a:buChar char="§"/>
            </a:pPr>
            <a:r>
              <a:rPr lang="en-US" dirty="0"/>
              <a:t>Collapse in demand</a:t>
            </a:r>
          </a:p>
          <a:p>
            <a:pPr lvl="1">
              <a:buFont typeface="Wingdings" panose="05000000000000000000" pitchFamily="2" charset="2"/>
              <a:buChar char="§"/>
            </a:pPr>
            <a:r>
              <a:rPr lang="en-US" dirty="0"/>
              <a:t>Retailers cancelled orders, delayed payments or requested discounts - approx. $12.3 bn in orders cancelled between April-June 2020 </a:t>
            </a:r>
            <a:r>
              <a:rPr lang="en-US" sz="1800" dirty="0">
                <a:solidFill>
                  <a:srgbClr val="FF0000"/>
                </a:solidFill>
              </a:rPr>
              <a:t>(Business &amp; Human Rights Resource Centre, 2020)</a:t>
            </a:r>
          </a:p>
          <a:p>
            <a:pPr lvl="1">
              <a:buFont typeface="Wingdings" panose="05000000000000000000" pitchFamily="2" charset="2"/>
              <a:buChar char="§"/>
            </a:pPr>
            <a:r>
              <a:rPr lang="en-US" dirty="0"/>
              <a:t>Workers laid off at short notice and without compensation</a:t>
            </a:r>
          </a:p>
          <a:p>
            <a:pPr lvl="1">
              <a:buFont typeface="Wingdings" panose="05000000000000000000" pitchFamily="2" charset="2"/>
              <a:buChar char="§"/>
            </a:pPr>
            <a:r>
              <a:rPr lang="en-US" dirty="0"/>
              <a:t>Some retailers e.g., H&amp;M, Primark established wage funds to cover the cost of labour for cancelled contracts, but others chose not to take this action </a:t>
            </a:r>
            <a:r>
              <a:rPr lang="en-US" sz="1800" dirty="0">
                <a:solidFill>
                  <a:srgbClr val="FF0000"/>
                </a:solidFill>
              </a:rPr>
              <a:t>(Clean Clothes Campaign, 2020) </a:t>
            </a:r>
          </a:p>
        </p:txBody>
      </p:sp>
      <p:sp>
        <p:nvSpPr>
          <p:cNvPr id="4" name="Date Placeholder 3">
            <a:extLst>
              <a:ext uri="{FF2B5EF4-FFF2-40B4-BE49-F238E27FC236}">
                <a16:creationId xmlns:a16="http://schemas.microsoft.com/office/drawing/2014/main" id="{7011CC35-FB5F-4F1F-B782-1679EAFB0857}"/>
              </a:ext>
            </a:extLst>
          </p:cNvPr>
          <p:cNvSpPr>
            <a:spLocks noGrp="1"/>
          </p:cNvSpPr>
          <p:nvPr>
            <p:ph type="dt" sz="half" idx="10"/>
          </p:nvPr>
        </p:nvSpPr>
        <p:spPr/>
        <p:txBody>
          <a:bodyPr/>
          <a:lstStyle/>
          <a:p>
            <a:fld id="{6BB4A812-8B6C-45DE-9F45-7F0F23603A8C}" type="datetime1">
              <a:rPr lang="en-GB" smtClean="0"/>
              <a:t>30/09/2021</a:t>
            </a:fld>
            <a:endParaRPr lang="en-GB" dirty="0"/>
          </a:p>
        </p:txBody>
      </p:sp>
      <p:sp>
        <p:nvSpPr>
          <p:cNvPr id="5" name="Footer Placeholder 4">
            <a:extLst>
              <a:ext uri="{FF2B5EF4-FFF2-40B4-BE49-F238E27FC236}">
                <a16:creationId xmlns:a16="http://schemas.microsoft.com/office/drawing/2014/main" id="{EB238804-B3FF-43CA-A7D2-E26ACD7BCB4A}"/>
              </a:ext>
            </a:extLst>
          </p:cNvPr>
          <p:cNvSpPr>
            <a:spLocks noGrp="1"/>
          </p:cNvSpPr>
          <p:nvPr>
            <p:ph type="ftr" sz="quarter" idx="11"/>
          </p:nvPr>
        </p:nvSpPr>
        <p:spPr/>
        <p:txBody>
          <a:bodyPr/>
          <a:lstStyle/>
          <a:p>
            <a:r>
              <a:rPr lang="en-GB" dirty="0"/>
              <a:t>LOM Section, CARBS</a:t>
            </a:r>
          </a:p>
        </p:txBody>
      </p:sp>
      <p:sp>
        <p:nvSpPr>
          <p:cNvPr id="6" name="Slide Number Placeholder 5">
            <a:extLst>
              <a:ext uri="{FF2B5EF4-FFF2-40B4-BE49-F238E27FC236}">
                <a16:creationId xmlns:a16="http://schemas.microsoft.com/office/drawing/2014/main" id="{F1EF5810-EEB2-4923-99D5-0F0A8154213C}"/>
              </a:ext>
            </a:extLst>
          </p:cNvPr>
          <p:cNvSpPr>
            <a:spLocks noGrp="1"/>
          </p:cNvSpPr>
          <p:nvPr>
            <p:ph type="sldNum" sz="quarter" idx="12"/>
          </p:nvPr>
        </p:nvSpPr>
        <p:spPr/>
        <p:txBody>
          <a:bodyPr/>
          <a:lstStyle/>
          <a:p>
            <a:fld id="{3970D428-F2FA-48B2-860C-C907EC3BF467}" type="slidenum">
              <a:rPr lang="en-GB" smtClean="0"/>
              <a:t>6</a:t>
            </a:fld>
            <a:endParaRPr lang="en-GB" dirty="0"/>
          </a:p>
        </p:txBody>
      </p:sp>
    </p:spTree>
    <p:extLst>
      <p:ext uri="{BB962C8B-B14F-4D97-AF65-F5344CB8AC3E}">
        <p14:creationId xmlns:p14="http://schemas.microsoft.com/office/powerpoint/2010/main" val="17658492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E06C8A-09BC-4CB7-B2F7-B1A98133815B}"/>
              </a:ext>
            </a:extLst>
          </p:cNvPr>
          <p:cNvSpPr>
            <a:spLocks noGrp="1"/>
          </p:cNvSpPr>
          <p:nvPr>
            <p:ph type="title"/>
          </p:nvPr>
        </p:nvSpPr>
        <p:spPr/>
        <p:txBody>
          <a:bodyPr/>
          <a:lstStyle/>
          <a:p>
            <a:r>
              <a:rPr lang="en-US" dirty="0"/>
              <a:t>3. Crisis management mode</a:t>
            </a:r>
            <a:endParaRPr lang="en-GB" dirty="0"/>
          </a:p>
        </p:txBody>
      </p:sp>
      <p:sp>
        <p:nvSpPr>
          <p:cNvPr id="3" name="Content Placeholder 2">
            <a:extLst>
              <a:ext uri="{FF2B5EF4-FFF2-40B4-BE49-F238E27FC236}">
                <a16:creationId xmlns:a16="http://schemas.microsoft.com/office/drawing/2014/main" id="{2BB6B075-DF7D-4F53-9E3C-A889CC6EFF5C}"/>
              </a:ext>
            </a:extLst>
          </p:cNvPr>
          <p:cNvSpPr>
            <a:spLocks noGrp="1"/>
          </p:cNvSpPr>
          <p:nvPr>
            <p:ph idx="1"/>
          </p:nvPr>
        </p:nvSpPr>
        <p:spPr/>
        <p:txBody>
          <a:bodyPr>
            <a:normAutofit fontScale="92500" lnSpcReduction="20000"/>
          </a:bodyPr>
          <a:lstStyle/>
          <a:p>
            <a:pPr marL="0" indent="0">
              <a:buNone/>
            </a:pPr>
            <a:r>
              <a:rPr lang="en-US" dirty="0">
                <a:highlight>
                  <a:srgbClr val="00FFFF"/>
                </a:highlight>
              </a:rPr>
              <a:t>Covid-19 sent firms into crisis management mode, with ethical sourcing becoming less of a priority</a:t>
            </a:r>
          </a:p>
          <a:p>
            <a:pPr>
              <a:buFont typeface="Wingdings" panose="05000000000000000000" pitchFamily="2" charset="2"/>
              <a:buChar char="§"/>
            </a:pPr>
            <a:r>
              <a:rPr lang="en-US" dirty="0"/>
              <a:t>EXAMPLE UK supermarkets had to get existing suppliers to ramp up production levels at short notice, simplify their product mix, and identify new supply sources   </a:t>
            </a:r>
          </a:p>
          <a:p>
            <a:pPr>
              <a:buFont typeface="Wingdings" panose="05000000000000000000" pitchFamily="2" charset="2"/>
              <a:buChar char="§"/>
            </a:pPr>
            <a:r>
              <a:rPr lang="en-US" dirty="0"/>
              <a:t>Crisis management mode </a:t>
            </a:r>
          </a:p>
          <a:p>
            <a:pPr lvl="1">
              <a:buFont typeface="Wingdings" panose="05000000000000000000" pitchFamily="2" charset="2"/>
              <a:buChar char="§"/>
            </a:pPr>
            <a:r>
              <a:rPr lang="en-US" dirty="0"/>
              <a:t>Overriding priority for buyers is to secure supply lines and ensure continuation of operations</a:t>
            </a:r>
          </a:p>
          <a:p>
            <a:pPr lvl="1">
              <a:buFont typeface="Wingdings" panose="05000000000000000000" pitchFamily="2" charset="2"/>
              <a:buChar char="§"/>
            </a:pPr>
            <a:r>
              <a:rPr lang="en-US" dirty="0"/>
              <a:t>Organisational human and financial resources re-directed away from ethical risk management and towards identifying new suppliers (in cases of demand surge) or conserving cash (in cases of demand collapse) </a:t>
            </a:r>
          </a:p>
          <a:p>
            <a:pPr lvl="1">
              <a:buFont typeface="Wingdings" panose="05000000000000000000" pitchFamily="2" charset="2"/>
              <a:buChar char="§"/>
            </a:pPr>
            <a:r>
              <a:rPr lang="en-US" dirty="0"/>
              <a:t>Initiatives to train suppliers on ethical employment practices shelved and progress on combating modern slavery set back </a:t>
            </a:r>
            <a:r>
              <a:rPr lang="en-US" sz="1900" dirty="0">
                <a:solidFill>
                  <a:srgbClr val="FF0000"/>
                </a:solidFill>
              </a:rPr>
              <a:t>(Cole and Shirgholami, 2021)</a:t>
            </a:r>
          </a:p>
          <a:p>
            <a:pPr lvl="1">
              <a:buFont typeface="Wingdings" panose="05000000000000000000" pitchFamily="2" charset="2"/>
              <a:buChar char="§"/>
            </a:pPr>
            <a:r>
              <a:rPr lang="en-US" dirty="0"/>
              <a:t>Temporary relaxation of government rules on modern slavery reporting</a:t>
            </a:r>
            <a:endParaRPr lang="en-GB" dirty="0"/>
          </a:p>
        </p:txBody>
      </p:sp>
      <p:sp>
        <p:nvSpPr>
          <p:cNvPr id="4" name="Date Placeholder 3">
            <a:extLst>
              <a:ext uri="{FF2B5EF4-FFF2-40B4-BE49-F238E27FC236}">
                <a16:creationId xmlns:a16="http://schemas.microsoft.com/office/drawing/2014/main" id="{12AA6C00-4C19-4C8C-899F-2E3721D95B50}"/>
              </a:ext>
            </a:extLst>
          </p:cNvPr>
          <p:cNvSpPr>
            <a:spLocks noGrp="1"/>
          </p:cNvSpPr>
          <p:nvPr>
            <p:ph type="dt" sz="half" idx="10"/>
          </p:nvPr>
        </p:nvSpPr>
        <p:spPr/>
        <p:txBody>
          <a:bodyPr/>
          <a:lstStyle/>
          <a:p>
            <a:fld id="{E022C123-B6E6-405E-A6F0-E69627C312DB}" type="datetime1">
              <a:rPr lang="en-GB" smtClean="0"/>
              <a:t>30/09/2021</a:t>
            </a:fld>
            <a:endParaRPr lang="en-GB" dirty="0"/>
          </a:p>
        </p:txBody>
      </p:sp>
      <p:sp>
        <p:nvSpPr>
          <p:cNvPr id="5" name="Footer Placeholder 4">
            <a:extLst>
              <a:ext uri="{FF2B5EF4-FFF2-40B4-BE49-F238E27FC236}">
                <a16:creationId xmlns:a16="http://schemas.microsoft.com/office/drawing/2014/main" id="{A46F293C-3530-4A83-8557-BAC9D7A5F11A}"/>
              </a:ext>
            </a:extLst>
          </p:cNvPr>
          <p:cNvSpPr>
            <a:spLocks noGrp="1"/>
          </p:cNvSpPr>
          <p:nvPr>
            <p:ph type="ftr" sz="quarter" idx="11"/>
          </p:nvPr>
        </p:nvSpPr>
        <p:spPr/>
        <p:txBody>
          <a:bodyPr/>
          <a:lstStyle/>
          <a:p>
            <a:r>
              <a:rPr lang="en-GB" dirty="0"/>
              <a:t>LOM Section, CARBS</a:t>
            </a:r>
          </a:p>
        </p:txBody>
      </p:sp>
      <p:sp>
        <p:nvSpPr>
          <p:cNvPr id="6" name="Slide Number Placeholder 5">
            <a:extLst>
              <a:ext uri="{FF2B5EF4-FFF2-40B4-BE49-F238E27FC236}">
                <a16:creationId xmlns:a16="http://schemas.microsoft.com/office/drawing/2014/main" id="{E57C2E15-E133-45BE-A027-DAFCF32229B1}"/>
              </a:ext>
            </a:extLst>
          </p:cNvPr>
          <p:cNvSpPr>
            <a:spLocks noGrp="1"/>
          </p:cNvSpPr>
          <p:nvPr>
            <p:ph type="sldNum" sz="quarter" idx="12"/>
          </p:nvPr>
        </p:nvSpPr>
        <p:spPr/>
        <p:txBody>
          <a:bodyPr/>
          <a:lstStyle/>
          <a:p>
            <a:fld id="{3970D428-F2FA-48B2-860C-C907EC3BF467}" type="slidenum">
              <a:rPr lang="en-GB" smtClean="0"/>
              <a:t>7</a:t>
            </a:fld>
            <a:endParaRPr lang="en-GB" dirty="0"/>
          </a:p>
        </p:txBody>
      </p:sp>
    </p:spTree>
    <p:extLst>
      <p:ext uri="{BB962C8B-B14F-4D97-AF65-F5344CB8AC3E}">
        <p14:creationId xmlns:p14="http://schemas.microsoft.com/office/powerpoint/2010/main" val="21222216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9DF2AA-6EDA-40E6-A393-C5E4E872792A}"/>
              </a:ext>
            </a:extLst>
          </p:cNvPr>
          <p:cNvSpPr>
            <a:spLocks noGrp="1"/>
          </p:cNvSpPr>
          <p:nvPr>
            <p:ph type="title"/>
          </p:nvPr>
        </p:nvSpPr>
        <p:spPr/>
        <p:txBody>
          <a:bodyPr/>
          <a:lstStyle/>
          <a:p>
            <a:r>
              <a:rPr lang="en-US" dirty="0"/>
              <a:t>4. Restricted access to suppliers</a:t>
            </a:r>
            <a:endParaRPr lang="en-GB" dirty="0"/>
          </a:p>
        </p:txBody>
      </p:sp>
      <p:sp>
        <p:nvSpPr>
          <p:cNvPr id="3" name="Content Placeholder 2">
            <a:extLst>
              <a:ext uri="{FF2B5EF4-FFF2-40B4-BE49-F238E27FC236}">
                <a16:creationId xmlns:a16="http://schemas.microsoft.com/office/drawing/2014/main" id="{3592DBAB-FC19-43C0-8D86-318519677EEC}"/>
              </a:ext>
            </a:extLst>
          </p:cNvPr>
          <p:cNvSpPr>
            <a:spLocks noGrp="1"/>
          </p:cNvSpPr>
          <p:nvPr>
            <p:ph idx="1"/>
          </p:nvPr>
        </p:nvSpPr>
        <p:spPr/>
        <p:txBody>
          <a:bodyPr>
            <a:normAutofit lnSpcReduction="10000"/>
          </a:bodyPr>
          <a:lstStyle/>
          <a:p>
            <a:pPr marL="0" indent="0">
              <a:buNone/>
            </a:pPr>
            <a:r>
              <a:rPr lang="en-US" dirty="0">
                <a:highlight>
                  <a:srgbClr val="00FFFF"/>
                </a:highlight>
              </a:rPr>
              <a:t>Covid-19 lockdown restrictions impaired the ability of firms to access suppliers, detect labour rights abuses and implement remediation</a:t>
            </a:r>
          </a:p>
          <a:p>
            <a:pPr>
              <a:buFont typeface="Wingdings" panose="05000000000000000000" pitchFamily="2" charset="2"/>
              <a:buChar char="§"/>
            </a:pPr>
            <a:r>
              <a:rPr lang="en-US" dirty="0"/>
              <a:t>EXAMPLE Travel restrictions and social distancing requirements made it difficult for retailers to inspect supplier premises in person</a:t>
            </a:r>
          </a:p>
          <a:p>
            <a:pPr>
              <a:buFont typeface="Wingdings" panose="05000000000000000000" pitchFamily="2" charset="2"/>
              <a:buChar char="§"/>
            </a:pPr>
            <a:r>
              <a:rPr lang="en-US" dirty="0"/>
              <a:t>Restricted access to suppliers  </a:t>
            </a:r>
          </a:p>
          <a:p>
            <a:pPr lvl="1">
              <a:buFont typeface="Wingdings" panose="05000000000000000000" pitchFamily="2" charset="2"/>
              <a:buChar char="§"/>
            </a:pPr>
            <a:r>
              <a:rPr lang="en-US" dirty="0"/>
              <a:t>Cancellation of onsite ethical audits e.g., </a:t>
            </a:r>
            <a:r>
              <a:rPr lang="en-US" sz="1800" dirty="0">
                <a:solidFill>
                  <a:srgbClr val="FF0000"/>
                </a:solidFill>
              </a:rPr>
              <a:t>M&amp;S (2021) </a:t>
            </a:r>
            <a:r>
              <a:rPr lang="en-US" dirty="0"/>
              <a:t>increased the risk that labour rights abuses and health &amp; safety problems went undetected</a:t>
            </a:r>
          </a:p>
          <a:p>
            <a:pPr lvl="1">
              <a:buFont typeface="Wingdings" panose="05000000000000000000" pitchFamily="2" charset="2"/>
              <a:buChar char="§"/>
            </a:pPr>
            <a:r>
              <a:rPr lang="en-US" dirty="0"/>
              <a:t>Cancellation of in-person inductions for new suppliers e.g., </a:t>
            </a:r>
            <a:r>
              <a:rPr lang="en-US" sz="1800" dirty="0">
                <a:solidFill>
                  <a:srgbClr val="FF0000"/>
                </a:solidFill>
              </a:rPr>
              <a:t>Next Plc (2021)</a:t>
            </a:r>
            <a:r>
              <a:rPr lang="en-US" sz="1800" dirty="0"/>
              <a:t> </a:t>
            </a:r>
            <a:r>
              <a:rPr lang="en-US" dirty="0"/>
              <a:t>hinders relationship building between buyers and suppliers </a:t>
            </a:r>
          </a:p>
          <a:p>
            <a:pPr lvl="1">
              <a:buFont typeface="Wingdings" panose="05000000000000000000" pitchFamily="2" charset="2"/>
              <a:buChar char="§"/>
            </a:pPr>
            <a:r>
              <a:rPr lang="en-US" dirty="0"/>
              <a:t>Some firms temporarily went online for audits or instituted self-assessment questionnaires, but this approach is less effective in upholding ethical employment standards</a:t>
            </a:r>
          </a:p>
        </p:txBody>
      </p:sp>
      <p:sp>
        <p:nvSpPr>
          <p:cNvPr id="4" name="Date Placeholder 3">
            <a:extLst>
              <a:ext uri="{FF2B5EF4-FFF2-40B4-BE49-F238E27FC236}">
                <a16:creationId xmlns:a16="http://schemas.microsoft.com/office/drawing/2014/main" id="{2C0C30E7-CD1D-4B5D-B22F-BD3F069457FC}"/>
              </a:ext>
            </a:extLst>
          </p:cNvPr>
          <p:cNvSpPr>
            <a:spLocks noGrp="1"/>
          </p:cNvSpPr>
          <p:nvPr>
            <p:ph type="dt" sz="half" idx="10"/>
          </p:nvPr>
        </p:nvSpPr>
        <p:spPr/>
        <p:txBody>
          <a:bodyPr/>
          <a:lstStyle/>
          <a:p>
            <a:fld id="{CCE1C861-9B82-4AC6-AD4F-BF672D1E82A1}" type="datetime1">
              <a:rPr lang="en-GB" smtClean="0"/>
              <a:t>30/09/2021</a:t>
            </a:fld>
            <a:endParaRPr lang="en-GB" dirty="0"/>
          </a:p>
        </p:txBody>
      </p:sp>
      <p:sp>
        <p:nvSpPr>
          <p:cNvPr id="5" name="Footer Placeholder 4">
            <a:extLst>
              <a:ext uri="{FF2B5EF4-FFF2-40B4-BE49-F238E27FC236}">
                <a16:creationId xmlns:a16="http://schemas.microsoft.com/office/drawing/2014/main" id="{BD87DFA6-E286-4CCC-B46E-8C9BD812DF15}"/>
              </a:ext>
            </a:extLst>
          </p:cNvPr>
          <p:cNvSpPr>
            <a:spLocks noGrp="1"/>
          </p:cNvSpPr>
          <p:nvPr>
            <p:ph type="ftr" sz="quarter" idx="11"/>
          </p:nvPr>
        </p:nvSpPr>
        <p:spPr/>
        <p:txBody>
          <a:bodyPr/>
          <a:lstStyle/>
          <a:p>
            <a:r>
              <a:rPr lang="en-GB" dirty="0"/>
              <a:t>LOM Section, CARBS</a:t>
            </a:r>
          </a:p>
        </p:txBody>
      </p:sp>
      <p:sp>
        <p:nvSpPr>
          <p:cNvPr id="6" name="Slide Number Placeholder 5">
            <a:extLst>
              <a:ext uri="{FF2B5EF4-FFF2-40B4-BE49-F238E27FC236}">
                <a16:creationId xmlns:a16="http://schemas.microsoft.com/office/drawing/2014/main" id="{CD01F15B-7F7F-481B-8D6F-F164EF8B079E}"/>
              </a:ext>
            </a:extLst>
          </p:cNvPr>
          <p:cNvSpPr>
            <a:spLocks noGrp="1"/>
          </p:cNvSpPr>
          <p:nvPr>
            <p:ph type="sldNum" sz="quarter" idx="12"/>
          </p:nvPr>
        </p:nvSpPr>
        <p:spPr/>
        <p:txBody>
          <a:bodyPr/>
          <a:lstStyle/>
          <a:p>
            <a:fld id="{3970D428-F2FA-48B2-860C-C907EC3BF467}" type="slidenum">
              <a:rPr lang="en-GB" smtClean="0"/>
              <a:t>8</a:t>
            </a:fld>
            <a:endParaRPr lang="en-GB" dirty="0"/>
          </a:p>
        </p:txBody>
      </p:sp>
    </p:spTree>
    <p:extLst>
      <p:ext uri="{BB962C8B-B14F-4D97-AF65-F5344CB8AC3E}">
        <p14:creationId xmlns:p14="http://schemas.microsoft.com/office/powerpoint/2010/main" val="9910948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0F0974-787B-403E-888E-D14664824B15}"/>
              </a:ext>
            </a:extLst>
          </p:cNvPr>
          <p:cNvSpPr>
            <a:spLocks noGrp="1"/>
          </p:cNvSpPr>
          <p:nvPr>
            <p:ph type="title"/>
          </p:nvPr>
        </p:nvSpPr>
        <p:spPr/>
        <p:txBody>
          <a:bodyPr/>
          <a:lstStyle/>
          <a:p>
            <a:r>
              <a:rPr lang="en-US" dirty="0"/>
              <a:t>5. Endangerment of migrant workers</a:t>
            </a:r>
            <a:endParaRPr lang="en-GB" dirty="0"/>
          </a:p>
        </p:txBody>
      </p:sp>
      <p:sp>
        <p:nvSpPr>
          <p:cNvPr id="3" name="Content Placeholder 2">
            <a:extLst>
              <a:ext uri="{FF2B5EF4-FFF2-40B4-BE49-F238E27FC236}">
                <a16:creationId xmlns:a16="http://schemas.microsoft.com/office/drawing/2014/main" id="{0F64E9A1-C0DD-4AB6-A504-B1BB6F07C3A0}"/>
              </a:ext>
            </a:extLst>
          </p:cNvPr>
          <p:cNvSpPr>
            <a:spLocks noGrp="1"/>
          </p:cNvSpPr>
          <p:nvPr>
            <p:ph idx="1"/>
          </p:nvPr>
        </p:nvSpPr>
        <p:spPr/>
        <p:txBody>
          <a:bodyPr>
            <a:normAutofit fontScale="92500" lnSpcReduction="10000"/>
          </a:bodyPr>
          <a:lstStyle/>
          <a:p>
            <a:pPr marL="0" indent="0">
              <a:buNone/>
            </a:pPr>
            <a:r>
              <a:rPr lang="en-US" dirty="0">
                <a:highlight>
                  <a:srgbClr val="00FFFF"/>
                </a:highlight>
              </a:rPr>
              <a:t>Covid-19 exposed the precarious status of migrant workers and exacerbated pre-existing health &amp; safety issues in their workplaces </a:t>
            </a:r>
          </a:p>
          <a:p>
            <a:pPr>
              <a:buFont typeface="Wingdings" panose="05000000000000000000" pitchFamily="2" charset="2"/>
              <a:buChar char="§"/>
            </a:pPr>
            <a:r>
              <a:rPr lang="en-US" dirty="0"/>
              <a:t>EXAMPLE Garment suppliers in Leicester were found to be breaching Covid-19 regulations by not implementing social distancing measures for their mainly migrant workforces  </a:t>
            </a:r>
            <a:r>
              <a:rPr lang="en-US" sz="1900" dirty="0">
                <a:solidFill>
                  <a:srgbClr val="FF0000"/>
                </a:solidFill>
              </a:rPr>
              <a:t>(www.FT.co.uk,2021)</a:t>
            </a:r>
          </a:p>
          <a:p>
            <a:pPr marL="228600" marR="0" lvl="0" indent="-228600" algn="l" defTabSz="914400" rtl="0" eaLnBrk="1" fontAlgn="auto" latinLnBrk="0" hangingPunct="1">
              <a:lnSpc>
                <a:spcPct val="90000"/>
              </a:lnSpc>
              <a:spcBef>
                <a:spcPts val="1000"/>
              </a:spcBef>
              <a:spcAft>
                <a:spcPts val="0"/>
              </a:spcAft>
              <a:buClrTx/>
              <a:buSzTx/>
              <a:buFont typeface="Wingdings" panose="05000000000000000000" pitchFamily="2" charset="2"/>
              <a:buChar char="§"/>
              <a:tabLst/>
              <a:defRPr/>
            </a:pPr>
            <a:r>
              <a:rPr kumimoji="0" lang="en-US" sz="2600" b="0" i="0" u="none" strike="noStrike" kern="1200" cap="none" spc="0" normalizeH="0" baseline="0" noProof="0" dirty="0">
                <a:ln>
                  <a:noFill/>
                </a:ln>
                <a:solidFill>
                  <a:prstClr val="black"/>
                </a:solidFill>
                <a:effectLst/>
                <a:uLnTx/>
                <a:uFillTx/>
                <a:latin typeface="Calibri" panose="020F0502020204030204"/>
                <a:ea typeface="+mn-ea"/>
                <a:cs typeface="+mn-cs"/>
              </a:rPr>
              <a:t>Endangerment of migrant workers</a:t>
            </a:r>
          </a:p>
          <a:p>
            <a:pPr marL="685800" lvl="2">
              <a:spcBef>
                <a:spcPts val="1000"/>
              </a:spcBef>
              <a:buFont typeface="Wingdings" panose="05000000000000000000" pitchFamily="2" charset="2"/>
              <a:buChar char="§"/>
            </a:pPr>
            <a:r>
              <a:rPr lang="en-GB" sz="2400" dirty="0"/>
              <a:t>UK garment factories remained open. Some employees were forced to work throughout the lockdown for less than minimum wage </a:t>
            </a:r>
            <a:r>
              <a:rPr lang="en-GB" sz="1500" dirty="0">
                <a:solidFill>
                  <a:srgbClr val="FF0000"/>
                </a:solidFill>
              </a:rPr>
              <a:t>(Davies, 2020)</a:t>
            </a:r>
          </a:p>
          <a:p>
            <a:pPr lvl="1">
              <a:buFont typeface="Wingdings" panose="05000000000000000000" pitchFamily="2" charset="2"/>
              <a:buChar char="§"/>
            </a:pPr>
            <a:r>
              <a:rPr lang="en-GB" dirty="0"/>
              <a:t>Work continued under unsafe conditions </a:t>
            </a:r>
            <a:r>
              <a:rPr lang="en-GB" sz="1900" dirty="0">
                <a:solidFill>
                  <a:srgbClr val="FF0000"/>
                </a:solidFill>
              </a:rPr>
              <a:t>(Inman, 2020) </a:t>
            </a:r>
            <a:r>
              <a:rPr lang="en-GB" dirty="0"/>
              <a:t>e.g., A textile factory worker reported that they were working with no gloves, no masks, no social distancing and that up to 40 workers would touch a single garment as it went around </a:t>
            </a:r>
            <a:r>
              <a:rPr lang="en-GB" sz="1900" dirty="0">
                <a:solidFill>
                  <a:srgbClr val="FF0000"/>
                </a:solidFill>
              </a:rPr>
              <a:t>(Sanders, 2020)</a:t>
            </a:r>
          </a:p>
          <a:p>
            <a:pPr lvl="1">
              <a:buFont typeface="Wingdings" panose="05000000000000000000" pitchFamily="2" charset="2"/>
              <a:buChar char="§"/>
            </a:pPr>
            <a:r>
              <a:rPr lang="en-US" dirty="0"/>
              <a:t>Cramped living and working conditions for migrants led to spread of virus </a:t>
            </a:r>
            <a:r>
              <a:rPr lang="en-US" sz="1800" dirty="0">
                <a:solidFill>
                  <a:srgbClr val="FF0000"/>
                </a:solidFill>
              </a:rPr>
              <a:t>(Koh, 2020)</a:t>
            </a:r>
            <a:endParaRPr lang="en-US" sz="1800" dirty="0"/>
          </a:p>
          <a:p>
            <a:pPr lvl="1">
              <a:buFont typeface="Wingdings" panose="05000000000000000000" pitchFamily="2" charset="2"/>
              <a:buChar char="§"/>
            </a:pPr>
            <a:endParaRPr lang="en-GB" sz="2000" dirty="0">
              <a:solidFill>
                <a:srgbClr val="FF0000"/>
              </a:solidFill>
            </a:endParaRPr>
          </a:p>
          <a:p>
            <a:pPr marL="685800" marR="0" lvl="1" indent="-228600" algn="l" defTabSz="914400" rtl="0" eaLnBrk="1" fontAlgn="auto" latinLnBrk="0" hangingPunct="1">
              <a:lnSpc>
                <a:spcPct val="90000"/>
              </a:lnSpc>
              <a:spcBef>
                <a:spcPts val="500"/>
              </a:spcBef>
              <a:spcAft>
                <a:spcPts val="0"/>
              </a:spcAft>
              <a:buClrTx/>
              <a:buSzTx/>
              <a:buFont typeface="Wingdings" panose="05000000000000000000" pitchFamily="2" charset="2"/>
              <a:buChar char="§"/>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971550" lvl="1" indent="-514350">
              <a:buFont typeface="+mj-lt"/>
              <a:buAutoNum type="arabicPeriod"/>
            </a:pPr>
            <a:endParaRPr lang="en-US" dirty="0">
              <a:solidFill>
                <a:srgbClr val="FF0000"/>
              </a:solidFill>
            </a:endParaRPr>
          </a:p>
          <a:p>
            <a:pPr>
              <a:buFont typeface="Wingdings" panose="05000000000000000000" pitchFamily="2" charset="2"/>
              <a:buChar char="§"/>
            </a:pPr>
            <a:endParaRPr lang="en-GB" dirty="0">
              <a:solidFill>
                <a:srgbClr val="FF0000"/>
              </a:solidFill>
            </a:endParaRPr>
          </a:p>
        </p:txBody>
      </p:sp>
      <p:sp>
        <p:nvSpPr>
          <p:cNvPr id="4" name="Date Placeholder 3">
            <a:extLst>
              <a:ext uri="{FF2B5EF4-FFF2-40B4-BE49-F238E27FC236}">
                <a16:creationId xmlns:a16="http://schemas.microsoft.com/office/drawing/2014/main" id="{5BFA643C-262C-49BC-A749-01AC0977B513}"/>
              </a:ext>
            </a:extLst>
          </p:cNvPr>
          <p:cNvSpPr>
            <a:spLocks noGrp="1"/>
          </p:cNvSpPr>
          <p:nvPr>
            <p:ph type="dt" sz="half" idx="10"/>
          </p:nvPr>
        </p:nvSpPr>
        <p:spPr/>
        <p:txBody>
          <a:bodyPr/>
          <a:lstStyle/>
          <a:p>
            <a:fld id="{3C598FCC-4A33-448D-9EF0-A424A542CB7D}" type="datetime1">
              <a:rPr lang="en-GB" smtClean="0"/>
              <a:t>30/09/2021</a:t>
            </a:fld>
            <a:endParaRPr lang="en-GB" dirty="0"/>
          </a:p>
        </p:txBody>
      </p:sp>
      <p:sp>
        <p:nvSpPr>
          <p:cNvPr id="5" name="Footer Placeholder 4">
            <a:extLst>
              <a:ext uri="{FF2B5EF4-FFF2-40B4-BE49-F238E27FC236}">
                <a16:creationId xmlns:a16="http://schemas.microsoft.com/office/drawing/2014/main" id="{3C44B600-6CEC-4B25-B855-37BF2A92B01C}"/>
              </a:ext>
            </a:extLst>
          </p:cNvPr>
          <p:cNvSpPr>
            <a:spLocks noGrp="1"/>
          </p:cNvSpPr>
          <p:nvPr>
            <p:ph type="ftr" sz="quarter" idx="11"/>
          </p:nvPr>
        </p:nvSpPr>
        <p:spPr/>
        <p:txBody>
          <a:bodyPr/>
          <a:lstStyle/>
          <a:p>
            <a:r>
              <a:rPr lang="en-GB" dirty="0"/>
              <a:t>LOM Section, CARBS</a:t>
            </a:r>
          </a:p>
        </p:txBody>
      </p:sp>
      <p:sp>
        <p:nvSpPr>
          <p:cNvPr id="6" name="Slide Number Placeholder 5">
            <a:extLst>
              <a:ext uri="{FF2B5EF4-FFF2-40B4-BE49-F238E27FC236}">
                <a16:creationId xmlns:a16="http://schemas.microsoft.com/office/drawing/2014/main" id="{AEAAA774-28DE-4995-8D12-2C5BC0175C4B}"/>
              </a:ext>
            </a:extLst>
          </p:cNvPr>
          <p:cNvSpPr>
            <a:spLocks noGrp="1"/>
          </p:cNvSpPr>
          <p:nvPr>
            <p:ph type="sldNum" sz="quarter" idx="12"/>
          </p:nvPr>
        </p:nvSpPr>
        <p:spPr/>
        <p:txBody>
          <a:bodyPr/>
          <a:lstStyle/>
          <a:p>
            <a:fld id="{3970D428-F2FA-48B2-860C-C907EC3BF467}" type="slidenum">
              <a:rPr lang="en-GB" smtClean="0"/>
              <a:t>9</a:t>
            </a:fld>
            <a:endParaRPr lang="en-GB" dirty="0"/>
          </a:p>
        </p:txBody>
      </p:sp>
    </p:spTree>
    <p:extLst>
      <p:ext uri="{BB962C8B-B14F-4D97-AF65-F5344CB8AC3E}">
        <p14:creationId xmlns:p14="http://schemas.microsoft.com/office/powerpoint/2010/main" val="1143885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D46B34F70AAADA47BDDAB020B75487ED" ma:contentTypeVersion="4" ma:contentTypeDescription="Create a new document." ma:contentTypeScope="" ma:versionID="2854c686b44261bc52dfd9bc542bcd95">
  <xsd:schema xmlns:xsd="http://www.w3.org/2001/XMLSchema" xmlns:xs="http://www.w3.org/2001/XMLSchema" xmlns:p="http://schemas.microsoft.com/office/2006/metadata/properties" xmlns:ns2="771bab9d-2737-4abf-a867-4b2e609777c1" targetNamespace="http://schemas.microsoft.com/office/2006/metadata/properties" ma:root="true" ma:fieldsID="77baac03fb4328898c7050f0f39669d6" ns2:_="">
    <xsd:import namespace="771bab9d-2737-4abf-a867-4b2e609777c1"/>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71bab9d-2737-4abf-a867-4b2e609777c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62A4A0D-8C6C-40F1-8DF8-306D8A1720EA}">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6E7A6050-EB9A-4B55-98CF-49933306ABED}">
  <ds:schemaRefs>
    <ds:schemaRef ds:uri="http://schemas.microsoft.com/sharepoint/v3/contenttype/forms"/>
  </ds:schemaRefs>
</ds:datastoreItem>
</file>

<file path=customXml/itemProps3.xml><?xml version="1.0" encoding="utf-8"?>
<ds:datastoreItem xmlns:ds="http://schemas.openxmlformats.org/officeDocument/2006/customXml" ds:itemID="{BE45588F-F973-48D6-997A-10FA8E85DBC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71bab9d-2737-4abf-a867-4b2e609777c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bdb74b30-9568-4856-bdbf-06759778fcbc}" enabled="0" method="" siteId="{bdb74b30-9568-4856-bdbf-06759778fcbc}" removed="1"/>
</clbl:labelList>
</file>

<file path=docProps/app.xml><?xml version="1.0" encoding="utf-8"?>
<Properties xmlns="http://schemas.openxmlformats.org/officeDocument/2006/extended-properties" xmlns:vt="http://schemas.openxmlformats.org/officeDocument/2006/docPropsVTypes">
  <TotalTime>3542</TotalTime>
  <Words>3011</Words>
  <Application>Microsoft Office PowerPoint</Application>
  <PresentationFormat>Widescreen</PresentationFormat>
  <Paragraphs>248</Paragraphs>
  <Slides>25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Arial</vt:lpstr>
      <vt:lpstr>Calibri</vt:lpstr>
      <vt:lpstr>Calibri Light</vt:lpstr>
      <vt:lpstr>Times New Roman</vt:lpstr>
      <vt:lpstr>Wingdings</vt:lpstr>
      <vt:lpstr>Office Theme</vt:lpstr>
      <vt:lpstr>The Impact of Covid-19 on Ethical Employment in Supply Chains: Opportunities &amp; Threats </vt:lpstr>
      <vt:lpstr>Introduction</vt:lpstr>
      <vt:lpstr>Method</vt:lpstr>
      <vt:lpstr>Five threats to employment standards</vt:lpstr>
      <vt:lpstr>1. Surge in demand </vt:lpstr>
      <vt:lpstr>2. Collapse in demand </vt:lpstr>
      <vt:lpstr>3. Crisis management mode</vt:lpstr>
      <vt:lpstr>4. Restricted access to suppliers</vt:lpstr>
      <vt:lpstr>5. Endangerment of migrant workers</vt:lpstr>
      <vt:lpstr>Five opportunities for raising employment standards</vt:lpstr>
      <vt:lpstr>1. Stakeholder collaboration</vt:lpstr>
      <vt:lpstr>2. Supply chain mapping</vt:lpstr>
      <vt:lpstr>3. Labour shortages  </vt:lpstr>
      <vt:lpstr>4. New regulations</vt:lpstr>
      <vt:lpstr>5. Near-shoring</vt:lpstr>
      <vt:lpstr>Five recommendations for firms post-Covid</vt:lpstr>
      <vt:lpstr>1. Scenario planning</vt:lpstr>
      <vt:lpstr>2. Technology usage</vt:lpstr>
      <vt:lpstr>3. Supply chain awareness</vt:lpstr>
      <vt:lpstr>4. Stakeholder engagement </vt:lpstr>
      <vt:lpstr>5. Re-thinking business models </vt:lpstr>
      <vt:lpstr>References 1/4</vt:lpstr>
      <vt:lpstr>References 2/4</vt:lpstr>
      <vt:lpstr>References 3/4</vt:lpstr>
      <vt:lpstr>References 4/4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Impact of Covid-19 on Ethical Employment in Supply Chains</dc:title>
  <dc:creator>Anthony Flynn</dc:creator>
  <cp:lastModifiedBy>Anthony Flynn</cp:lastModifiedBy>
  <cp:revision>29</cp:revision>
  <dcterms:created xsi:type="dcterms:W3CDTF">2021-08-24T10:46:04Z</dcterms:created>
  <dcterms:modified xsi:type="dcterms:W3CDTF">2021-09-30T11:00:21Z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0x010100D46B34F70AAADA47BDDAB020B75487ED</vt:lpwstr>
  </property>
</Properties>
</file>