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30.jpg" ContentType="image/png"/>
  <Override PartName="/ppt/media/image3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1"/>
  </p:notesMasterIdLst>
  <p:sldIdLst>
    <p:sldId id="263" r:id="rId2"/>
    <p:sldId id="264" r:id="rId3"/>
    <p:sldId id="294" r:id="rId4"/>
    <p:sldId id="288" r:id="rId5"/>
    <p:sldId id="278" r:id="rId6"/>
    <p:sldId id="293" r:id="rId7"/>
    <p:sldId id="270" r:id="rId8"/>
    <p:sldId id="303" r:id="rId9"/>
    <p:sldId id="292" r:id="rId10"/>
    <p:sldId id="283" r:id="rId11"/>
    <p:sldId id="306" r:id="rId12"/>
    <p:sldId id="289" r:id="rId13"/>
    <p:sldId id="290" r:id="rId14"/>
    <p:sldId id="296" r:id="rId15"/>
    <p:sldId id="298" r:id="rId16"/>
    <p:sldId id="295" r:id="rId17"/>
    <p:sldId id="299" r:id="rId18"/>
    <p:sldId id="291" r:id="rId19"/>
    <p:sldId id="300" r:id="rId20"/>
    <p:sldId id="265" r:id="rId21"/>
    <p:sldId id="301" r:id="rId22"/>
    <p:sldId id="302" r:id="rId23"/>
    <p:sldId id="284" r:id="rId24"/>
    <p:sldId id="285" r:id="rId25"/>
    <p:sldId id="305" r:id="rId26"/>
    <p:sldId id="307" r:id="rId27"/>
    <p:sldId id="287" r:id="rId28"/>
    <p:sldId id="304" r:id="rId29"/>
    <p:sldId id="30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7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86" autoAdjust="0"/>
    <p:restoredTop sz="94660"/>
  </p:normalViewPr>
  <p:slideViewPr>
    <p:cSldViewPr snapToGrid="0">
      <p:cViewPr varScale="1">
        <p:scale>
          <a:sx n="114" d="100"/>
          <a:sy n="114" d="100"/>
        </p:scale>
        <p:origin x="51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FD689-0497-470C-9AED-BF4F50002D74}" type="datetimeFigureOut">
              <a:rPr lang="en-GB" smtClean="0"/>
              <a:t>20/06/2022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D0DB4-967B-44F0-99F0-80E972AC1085}" type="slidenum">
              <a:rPr lang="en-GB" smtClean="0"/>
              <a:t>‹#›</a:t>
            </a:fld>
            <a:endParaRPr lang="en-GB"/>
          </a:p>
        </p:txBody>
      </p:sp>
    </p:spTree>
    <p:extLst>
      <p:ext uri="{BB962C8B-B14F-4D97-AF65-F5344CB8AC3E}">
        <p14:creationId xmlns:p14="http://schemas.microsoft.com/office/powerpoint/2010/main" val="251288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3EDF6-356A-430F-876D-716911D115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363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cstate="print"/>
          <a:srcRect/>
          <a:stretch>
            <a:fillRect r="-1599"/>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38151" y="360363"/>
            <a:ext cx="7482416" cy="620712"/>
          </a:xfrm>
        </p:spPr>
        <p:txBody>
          <a:bodyPr/>
          <a:lstStyle>
            <a:lvl1pPr>
              <a:defRPr sz="3200">
                <a:solidFill>
                  <a:schemeClr val="tx1"/>
                </a:solidFill>
              </a:defRPr>
            </a:lvl1pPr>
          </a:lstStyle>
          <a:p>
            <a:r>
              <a:rPr lang="en-GB"/>
              <a:t>Click to edit Master title style</a:t>
            </a:r>
          </a:p>
        </p:txBody>
      </p:sp>
      <p:sp>
        <p:nvSpPr>
          <p:cNvPr id="3075" name="Rectangle 3"/>
          <p:cNvSpPr>
            <a:spLocks noGrp="1" noChangeArrowheads="1"/>
          </p:cNvSpPr>
          <p:nvPr>
            <p:ph type="subTitle" idx="1"/>
          </p:nvPr>
        </p:nvSpPr>
        <p:spPr>
          <a:xfrm>
            <a:off x="438153" y="1125538"/>
            <a:ext cx="8633883" cy="647700"/>
          </a:xfrm>
        </p:spPr>
        <p:txBody>
          <a:bodyPr/>
          <a:lstStyle>
            <a:lvl1pPr marL="0" indent="0" algn="r">
              <a:buFontTx/>
              <a:buNone/>
              <a:defRPr sz="1200">
                <a:solidFill>
                  <a:srgbClr val="FFFFFF"/>
                </a:solidFill>
              </a:defRPr>
            </a:lvl1pPr>
          </a:lstStyle>
          <a:p>
            <a:r>
              <a:rPr lang="en-GB"/>
              <a:t>Click to edit Master subtitle style</a:t>
            </a:r>
          </a:p>
        </p:txBody>
      </p:sp>
      <p:pic>
        <p:nvPicPr>
          <p:cNvPr id="3085" name="Picture 13" descr="Cardiff_university_logo"/>
          <p:cNvPicPr>
            <a:picLocks noChangeAspect="1" noChangeArrowheads="1"/>
          </p:cNvPicPr>
          <p:nvPr userDrawn="1"/>
        </p:nvPicPr>
        <p:blipFill>
          <a:blip r:embed="rId3" cstate="print"/>
          <a:srcRect/>
          <a:stretch>
            <a:fillRect/>
          </a:stretch>
        </p:blipFill>
        <p:spPr bwMode="auto">
          <a:xfrm>
            <a:off x="10769618" y="4005263"/>
            <a:ext cx="1087967" cy="785812"/>
          </a:xfrm>
          <a:prstGeom prst="rect">
            <a:avLst/>
          </a:prstGeom>
          <a:noFill/>
        </p:spPr>
      </p:pic>
    </p:spTree>
    <p:extLst>
      <p:ext uri="{BB962C8B-B14F-4D97-AF65-F5344CB8AC3E}">
        <p14:creationId xmlns:p14="http://schemas.microsoft.com/office/powerpoint/2010/main" val="26155136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fade">
                                      <p:cBhvr>
                                        <p:cTn id="10"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p:tmplLst>
          <p:tmpl>
            <p:tnLst>
              <p:par>
                <p:cTn presetID="10" presetClass="entr" presetSubtype="0" fill="hold" nodeType="with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fade">
                      <p:cBhvr>
                        <p:cTn dur="2000"/>
                        <p:tgtEl>
                          <p:spTgt spid="3075"/>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6240994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4984" y="0"/>
            <a:ext cx="2734733" cy="58039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34451" y="0"/>
            <a:ext cx="8007351" cy="5803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87577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4451" y="27"/>
            <a:ext cx="10562167" cy="620713"/>
          </a:xfrm>
        </p:spPr>
        <p:txBody>
          <a:bodyPr/>
          <a:lstStyle/>
          <a:p>
            <a:r>
              <a:rPr lang="en-US"/>
              <a:t>Click to edit Master title style</a:t>
            </a:r>
            <a:endParaRPr lang="en-GB"/>
          </a:p>
        </p:txBody>
      </p:sp>
      <p:sp>
        <p:nvSpPr>
          <p:cNvPr id="3" name="Text Placeholder 2"/>
          <p:cNvSpPr>
            <a:spLocks noGrp="1"/>
          </p:cNvSpPr>
          <p:nvPr>
            <p:ph type="body" sz="half" idx="1"/>
          </p:nvPr>
        </p:nvSpPr>
        <p:spPr>
          <a:xfrm>
            <a:off x="1102785" y="1268421"/>
            <a:ext cx="4986867" cy="4535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92852" y="1268421"/>
            <a:ext cx="4986867" cy="4535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7433766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4621444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7"/>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5961305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102785" y="1268421"/>
            <a:ext cx="4986867" cy="4535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92852" y="1268421"/>
            <a:ext cx="4986867" cy="4535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6477573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8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6174212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101508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99833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423162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484481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4451" y="27"/>
            <a:ext cx="10562167" cy="620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027" name="Rectangle 3"/>
          <p:cNvSpPr>
            <a:spLocks noGrp="1" noChangeArrowheads="1"/>
          </p:cNvSpPr>
          <p:nvPr>
            <p:ph type="body" idx="1"/>
          </p:nvPr>
        </p:nvSpPr>
        <p:spPr bwMode="auto">
          <a:xfrm>
            <a:off x="1102784" y="1268421"/>
            <a:ext cx="10176933" cy="45354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36" name="Picture 12" descr="Cardiff_university_logo"/>
          <p:cNvPicPr>
            <a:picLocks noChangeAspect="1" noChangeArrowheads="1"/>
          </p:cNvPicPr>
          <p:nvPr userDrawn="1"/>
        </p:nvPicPr>
        <p:blipFill>
          <a:blip r:embed="rId15" cstate="print"/>
          <a:srcRect/>
          <a:stretch>
            <a:fillRect/>
          </a:stretch>
        </p:blipFill>
        <p:spPr bwMode="auto">
          <a:xfrm>
            <a:off x="11377102" y="88927"/>
            <a:ext cx="639233" cy="460375"/>
          </a:xfrm>
          <a:prstGeom prst="rect">
            <a:avLst/>
          </a:prstGeom>
          <a:noFill/>
        </p:spPr>
      </p:pic>
      <p:pic>
        <p:nvPicPr>
          <p:cNvPr id="1038" name="Picture 14" descr="Cardiff_university_logo"/>
          <p:cNvPicPr>
            <a:picLocks noChangeAspect="1" noChangeArrowheads="1"/>
          </p:cNvPicPr>
          <p:nvPr userDrawn="1"/>
        </p:nvPicPr>
        <p:blipFill>
          <a:blip r:embed="rId15" cstate="print"/>
          <a:srcRect/>
          <a:stretch>
            <a:fillRect/>
          </a:stretch>
        </p:blipFill>
        <p:spPr bwMode="auto">
          <a:xfrm>
            <a:off x="107953" y="6627813"/>
            <a:ext cx="226483" cy="163512"/>
          </a:xfrm>
          <a:prstGeom prst="rect">
            <a:avLst/>
          </a:prstGeom>
          <a:noFill/>
          <a:ln w="9525">
            <a:noFill/>
            <a:miter lim="800000"/>
            <a:headEnd/>
            <a:tailEnd/>
          </a:ln>
        </p:spPr>
      </p:pic>
    </p:spTree>
    <p:extLst>
      <p:ext uri="{BB962C8B-B14F-4D97-AF65-F5344CB8AC3E}">
        <p14:creationId xmlns:p14="http://schemas.microsoft.com/office/powerpoint/2010/main" val="3115687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txStyles>
    <p:titleStyle>
      <a:lvl1pPr algn="l" rtl="0" fontAlgn="base">
        <a:spcBef>
          <a:spcPct val="0"/>
        </a:spcBef>
        <a:spcAft>
          <a:spcPct val="0"/>
        </a:spcAft>
        <a:defRPr sz="2600">
          <a:solidFill>
            <a:srgbClr val="FFFFFF"/>
          </a:solidFill>
          <a:latin typeface="+mj-lt"/>
          <a:ea typeface="+mj-ea"/>
          <a:cs typeface="+mj-cs"/>
        </a:defRPr>
      </a:lvl1pPr>
      <a:lvl2pPr algn="l" rtl="0" fontAlgn="base">
        <a:spcBef>
          <a:spcPct val="0"/>
        </a:spcBef>
        <a:spcAft>
          <a:spcPct val="0"/>
        </a:spcAft>
        <a:defRPr sz="2600">
          <a:solidFill>
            <a:srgbClr val="FFFFFF"/>
          </a:solidFill>
          <a:latin typeface="Arial" charset="0"/>
        </a:defRPr>
      </a:lvl2pPr>
      <a:lvl3pPr algn="l" rtl="0" fontAlgn="base">
        <a:spcBef>
          <a:spcPct val="0"/>
        </a:spcBef>
        <a:spcAft>
          <a:spcPct val="0"/>
        </a:spcAft>
        <a:defRPr sz="2600">
          <a:solidFill>
            <a:srgbClr val="FFFFFF"/>
          </a:solidFill>
          <a:latin typeface="Arial" charset="0"/>
        </a:defRPr>
      </a:lvl3pPr>
      <a:lvl4pPr algn="l" rtl="0" fontAlgn="base">
        <a:spcBef>
          <a:spcPct val="0"/>
        </a:spcBef>
        <a:spcAft>
          <a:spcPct val="0"/>
        </a:spcAft>
        <a:defRPr sz="2600">
          <a:solidFill>
            <a:srgbClr val="FFFFFF"/>
          </a:solidFill>
          <a:latin typeface="Arial" charset="0"/>
        </a:defRPr>
      </a:lvl4pPr>
      <a:lvl5pPr algn="l" rtl="0" fontAlgn="base">
        <a:spcBef>
          <a:spcPct val="0"/>
        </a:spcBef>
        <a:spcAft>
          <a:spcPct val="0"/>
        </a:spcAft>
        <a:defRPr sz="2600">
          <a:solidFill>
            <a:srgbClr val="FFFFFF"/>
          </a:solidFill>
          <a:latin typeface="Arial" charset="0"/>
        </a:defRPr>
      </a:lvl5pPr>
      <a:lvl6pPr marL="457200" algn="l" rtl="0" fontAlgn="base">
        <a:spcBef>
          <a:spcPct val="0"/>
        </a:spcBef>
        <a:spcAft>
          <a:spcPct val="0"/>
        </a:spcAft>
        <a:defRPr sz="2600">
          <a:solidFill>
            <a:srgbClr val="FFFFFF"/>
          </a:solidFill>
          <a:latin typeface="Arial" charset="0"/>
        </a:defRPr>
      </a:lvl6pPr>
      <a:lvl7pPr marL="914400" algn="l" rtl="0" fontAlgn="base">
        <a:spcBef>
          <a:spcPct val="0"/>
        </a:spcBef>
        <a:spcAft>
          <a:spcPct val="0"/>
        </a:spcAft>
        <a:defRPr sz="2600">
          <a:solidFill>
            <a:srgbClr val="FFFFFF"/>
          </a:solidFill>
          <a:latin typeface="Arial" charset="0"/>
        </a:defRPr>
      </a:lvl7pPr>
      <a:lvl8pPr marL="1371600" algn="l" rtl="0" fontAlgn="base">
        <a:spcBef>
          <a:spcPct val="0"/>
        </a:spcBef>
        <a:spcAft>
          <a:spcPct val="0"/>
        </a:spcAft>
        <a:defRPr sz="2600">
          <a:solidFill>
            <a:srgbClr val="FFFFFF"/>
          </a:solidFill>
          <a:latin typeface="Arial" charset="0"/>
        </a:defRPr>
      </a:lvl8pPr>
      <a:lvl9pPr marL="1828800" algn="l" rtl="0" fontAlgn="base">
        <a:spcBef>
          <a:spcPct val="0"/>
        </a:spcBef>
        <a:spcAft>
          <a:spcPct val="0"/>
        </a:spcAft>
        <a:defRPr sz="2600">
          <a:solidFill>
            <a:srgbClr val="FFFFFF"/>
          </a:solidFill>
          <a:latin typeface="Arial" charset="0"/>
        </a:defRPr>
      </a:lvl9pPr>
    </p:titleStyle>
    <p:body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2"/>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253" y="112418"/>
            <a:ext cx="11637819" cy="1590548"/>
          </a:xfrm>
        </p:spPr>
        <p:txBody>
          <a:bodyPr/>
          <a:lstStyle/>
          <a:p>
            <a:r>
              <a:rPr lang="en-GB" sz="4000" kern="1200" dirty="0">
                <a:solidFill>
                  <a:prstClr val="black"/>
                </a:solidFill>
                <a:latin typeface="Calibri"/>
                <a:ea typeface="Calibri"/>
                <a:cs typeface="Times New Roman"/>
              </a:rPr>
              <a:t>		</a:t>
            </a:r>
            <a:endParaRPr lang="en-GB" dirty="0"/>
          </a:p>
        </p:txBody>
      </p:sp>
      <p:sp>
        <p:nvSpPr>
          <p:cNvPr id="3" name="Subtitle 2"/>
          <p:cNvSpPr>
            <a:spLocks noGrp="1"/>
          </p:cNvSpPr>
          <p:nvPr>
            <p:ph type="subTitle" idx="1"/>
          </p:nvPr>
        </p:nvSpPr>
        <p:spPr>
          <a:xfrm>
            <a:off x="0" y="416071"/>
            <a:ext cx="11925079" cy="827708"/>
          </a:xfrm>
        </p:spPr>
        <p:txBody>
          <a:bodyPr/>
          <a:lstStyle/>
          <a:p>
            <a:pPr algn="ctr" fontAlgn="auto">
              <a:spcAft>
                <a:spcPts val="0"/>
              </a:spcAft>
            </a:pPr>
            <a:r>
              <a:rPr lang="en-AU" sz="2400" b="1" i="1" dirty="0">
                <a:solidFill>
                  <a:srgbClr val="000714"/>
                </a:solidFill>
                <a:effectLst/>
                <a:latin typeface="Arial" panose="020B0604020202020204" pitchFamily="34" charset="0"/>
                <a:ea typeface="Times New Roman" panose="02020603050405020304" pitchFamily="18" charset="0"/>
                <a:cs typeface="Times New Roman" panose="02020603050405020304" pitchFamily="18" charset="0"/>
              </a:rPr>
              <a:t>Using a creative case study method to explore non-verbal and non-ambulant children’s well-being experiences from </a:t>
            </a:r>
          </a:p>
          <a:p>
            <a:pPr algn="ctr" fontAlgn="auto">
              <a:spcAft>
                <a:spcPts val="0"/>
              </a:spcAft>
            </a:pPr>
            <a:r>
              <a:rPr lang="en-AU" sz="2400" b="1" i="1" dirty="0">
                <a:solidFill>
                  <a:srgbClr val="000714"/>
                </a:solidFill>
                <a:effectLst/>
                <a:latin typeface="Arial" panose="020B0604020202020204" pitchFamily="34" charset="0"/>
                <a:ea typeface="Times New Roman" panose="02020603050405020304" pitchFamily="18" charset="0"/>
                <a:cs typeface="Times New Roman" panose="02020603050405020304" pitchFamily="18" charset="0"/>
              </a:rPr>
              <a:t>their participation in recreational activities</a:t>
            </a:r>
            <a:endParaRPr lang="en-GB" sz="2400" i="1" dirty="0">
              <a:solidFill>
                <a:srgbClr val="000714"/>
              </a:solidFill>
              <a:effectLst/>
              <a:latin typeface="Calibri" panose="020F0502020204030204" pitchFamily="34" charset="0"/>
              <a:ea typeface="Calibri" panose="020F0502020204030204" pitchFamily="34" charset="0"/>
              <a:cs typeface="Times New Roman" panose="02020603050405020304" pitchFamily="18" charset="0"/>
            </a:endParaRPr>
          </a:p>
          <a:p>
            <a:pPr algn="l" fontAlgn="auto">
              <a:spcAft>
                <a:spcPts val="0"/>
              </a:spcAft>
            </a:pPr>
            <a:r>
              <a:rPr lang="en-AU" sz="1800" b="1" dirty="0">
                <a:solidFill>
                  <a:srgbClr val="00071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2800" kern="1200" dirty="0">
              <a:solidFill>
                <a:prstClr val="black"/>
              </a:solidFill>
              <a:latin typeface="Calibri"/>
            </a:endParaRPr>
          </a:p>
        </p:txBody>
      </p:sp>
      <p:sp>
        <p:nvSpPr>
          <p:cNvPr id="4" name="Rectangle 3"/>
          <p:cNvSpPr/>
          <p:nvPr/>
        </p:nvSpPr>
        <p:spPr>
          <a:xfrm>
            <a:off x="799069" y="710153"/>
            <a:ext cx="868130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D02842"/>
                </a:solidFill>
                <a:effectLst/>
                <a:uLnTx/>
                <a:uFillTx/>
                <a:latin typeface="Arial"/>
                <a:ea typeface="+mn-ea"/>
                <a:cs typeface="+mn-cs"/>
              </a:rPr>
              <a:t>		</a:t>
            </a:r>
          </a:p>
        </p:txBody>
      </p:sp>
      <p:sp>
        <p:nvSpPr>
          <p:cNvPr id="8" name="Rectangle 7">
            <a:extLst>
              <a:ext uri="{FF2B5EF4-FFF2-40B4-BE49-F238E27FC236}">
                <a16:creationId xmlns:a16="http://schemas.microsoft.com/office/drawing/2014/main" id="{C0C874F7-5471-4D5C-B9BD-BE92FA778BEA}"/>
              </a:ext>
            </a:extLst>
          </p:cNvPr>
          <p:cNvSpPr/>
          <p:nvPr/>
        </p:nvSpPr>
        <p:spPr>
          <a:xfrm>
            <a:off x="2275480" y="1934501"/>
            <a:ext cx="6273767" cy="332398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 Dr Dawn M Pickering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Senior Lecturer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Physiotherapy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School of Healthcare Sciences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prstClr val="black"/>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prstClr val="black"/>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Online seminar 20</a:t>
            </a:r>
            <a:r>
              <a:rPr kumimoji="0" lang="en-GB" sz="1600" b="1" i="0" u="none" strike="noStrike" kern="1200" cap="none" spc="0" normalizeH="0" baseline="30000" noProof="0" dirty="0">
                <a:ln>
                  <a:noFill/>
                </a:ln>
                <a:solidFill>
                  <a:prstClr val="black"/>
                </a:solidFill>
                <a:effectLst/>
                <a:uLnTx/>
                <a:uFillTx/>
                <a:latin typeface="Calibri"/>
                <a:ea typeface="+mn-ea"/>
                <a:cs typeface="+mn-cs"/>
              </a:rPr>
              <a:t>th</a:t>
            </a:r>
            <a:r>
              <a:rPr kumimoji="0" lang="en-GB" sz="1600" b="1" i="0" u="none" strike="noStrike" kern="1200" cap="none" spc="0" normalizeH="0" baseline="0" noProof="0" dirty="0">
                <a:ln>
                  <a:noFill/>
                </a:ln>
                <a:solidFill>
                  <a:prstClr val="black"/>
                </a:solidFill>
                <a:effectLst/>
                <a:uLnTx/>
                <a:uFillTx/>
                <a:latin typeface="Calibri"/>
                <a:ea typeface="+mn-ea"/>
                <a:cs typeface="+mn-cs"/>
              </a:rPr>
              <a:t> June @ 5pm (AEST); 8am (BST)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pickeringdm@cf.ac.uk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prstClr val="black"/>
                </a:solidFill>
                <a:effectLst/>
                <a:uLnTx/>
                <a:uFillTx/>
                <a:latin typeface="Calibri"/>
                <a:ea typeface="+mn-ea"/>
                <a:cs typeface="+mn-cs"/>
              </a:rPr>
              <a:t>Twitter@DawnMPickering</a:t>
            </a:r>
            <a:endParaRPr kumimoji="0" lang="en-GB"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6" name="Picture 5">
            <a:extLst>
              <a:ext uri="{FF2B5EF4-FFF2-40B4-BE49-F238E27FC236}">
                <a16:creationId xmlns:a16="http://schemas.microsoft.com/office/drawing/2014/main" id="{191953CE-6DB8-3A5C-A919-71284C179EFF}"/>
              </a:ext>
            </a:extLst>
          </p:cNvPr>
          <p:cNvPicPr>
            <a:picLocks noChangeAspect="1"/>
          </p:cNvPicPr>
          <p:nvPr/>
        </p:nvPicPr>
        <p:blipFill>
          <a:blip r:embed="rId3"/>
          <a:stretch>
            <a:fillRect/>
          </a:stretch>
        </p:blipFill>
        <p:spPr>
          <a:xfrm>
            <a:off x="3597965" y="2934162"/>
            <a:ext cx="3448877" cy="1250211"/>
          </a:xfrm>
          <a:prstGeom prst="rect">
            <a:avLst/>
          </a:prstGeom>
          <a:solidFill>
            <a:schemeClr val="bg1"/>
          </a:solidFill>
        </p:spPr>
      </p:pic>
      <p:pic>
        <p:nvPicPr>
          <p:cNvPr id="7" name="Picture 6">
            <a:extLst>
              <a:ext uri="{FF2B5EF4-FFF2-40B4-BE49-F238E27FC236}">
                <a16:creationId xmlns:a16="http://schemas.microsoft.com/office/drawing/2014/main" id="{859B9E72-148A-832E-765D-D34F00AEE4B5}"/>
              </a:ext>
            </a:extLst>
          </p:cNvPr>
          <p:cNvPicPr>
            <a:picLocks noChangeAspect="1"/>
          </p:cNvPicPr>
          <p:nvPr/>
        </p:nvPicPr>
        <p:blipFill>
          <a:blip r:embed="rId4"/>
          <a:stretch>
            <a:fillRect/>
          </a:stretch>
        </p:blipFill>
        <p:spPr>
          <a:xfrm>
            <a:off x="8945625" y="4963275"/>
            <a:ext cx="1530229" cy="1646063"/>
          </a:xfrm>
          <a:prstGeom prst="rect">
            <a:avLst/>
          </a:prstGeom>
        </p:spPr>
      </p:pic>
      <p:pic>
        <p:nvPicPr>
          <p:cNvPr id="10" name="Picture 9" descr="A person with blonde hair&#10;&#10;Description automatically generated with low confidence">
            <a:extLst>
              <a:ext uri="{FF2B5EF4-FFF2-40B4-BE49-F238E27FC236}">
                <a16:creationId xmlns:a16="http://schemas.microsoft.com/office/drawing/2014/main" id="{D96B8C51-69A9-12BB-F024-1E1C82CAE5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6451" y="1638007"/>
            <a:ext cx="1216404" cy="1531626"/>
          </a:xfrm>
          <a:prstGeom prst="rect">
            <a:avLst/>
          </a:prstGeom>
        </p:spPr>
      </p:pic>
    </p:spTree>
    <p:extLst>
      <p:ext uri="{BB962C8B-B14F-4D97-AF65-F5344CB8AC3E}">
        <p14:creationId xmlns:p14="http://schemas.microsoft.com/office/powerpoint/2010/main" val="270402098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B6DD-41E7-49DE-9600-12EBD1B20AF6}"/>
              </a:ext>
            </a:extLst>
          </p:cNvPr>
          <p:cNvSpPr>
            <a:spLocks noGrp="1"/>
          </p:cNvSpPr>
          <p:nvPr>
            <p:ph type="title"/>
          </p:nvPr>
        </p:nvSpPr>
        <p:spPr>
          <a:xfrm>
            <a:off x="0" y="27"/>
            <a:ext cx="11383861" cy="620713"/>
          </a:xfrm>
        </p:spPr>
        <p:txBody>
          <a:bodyPr/>
          <a:lstStyle/>
          <a:p>
            <a:r>
              <a:rPr lang="en-GB" dirty="0"/>
              <a:t>Consultation/ Pilot data  </a:t>
            </a:r>
          </a:p>
        </p:txBody>
      </p:sp>
      <p:sp>
        <p:nvSpPr>
          <p:cNvPr id="4" name="Content Placeholder 3">
            <a:extLst>
              <a:ext uri="{FF2B5EF4-FFF2-40B4-BE49-F238E27FC236}">
                <a16:creationId xmlns:a16="http://schemas.microsoft.com/office/drawing/2014/main" id="{B55AE851-BAB2-55DD-8C77-7DF161F3A273}"/>
              </a:ext>
            </a:extLst>
          </p:cNvPr>
          <p:cNvSpPr>
            <a:spLocks noGrp="1"/>
          </p:cNvSpPr>
          <p:nvPr>
            <p:ph idx="1"/>
          </p:nvPr>
        </p:nvSpPr>
        <p:spPr>
          <a:xfrm>
            <a:off x="603463" y="907536"/>
            <a:ext cx="10176933" cy="5406178"/>
          </a:xfrm>
        </p:spPr>
        <p:txBody>
          <a:bodyPr/>
          <a:lstStyle/>
          <a:p>
            <a:pPr marL="0" indent="0">
              <a:buNone/>
            </a:pPr>
            <a:r>
              <a:rPr lang="en-GB" sz="2400" dirty="0">
                <a:solidFill>
                  <a:srgbClr val="000714"/>
                </a:solidFill>
              </a:rPr>
              <a:t>I had quite long lead in period after I had achieved ethical approval before I could register for my PhD. So I developed some consultation groups and pilot data:</a:t>
            </a:r>
          </a:p>
          <a:p>
            <a:pPr marL="0" indent="0">
              <a:buNone/>
            </a:pPr>
            <a:endParaRPr lang="en-GB" sz="2400" dirty="0">
              <a:solidFill>
                <a:srgbClr val="000714"/>
              </a:solidFill>
            </a:endParaRPr>
          </a:p>
          <a:p>
            <a:pPr marL="0" indent="0">
              <a:buNone/>
            </a:pPr>
            <a:r>
              <a:rPr lang="en-GB" sz="2400" dirty="0">
                <a:solidFill>
                  <a:srgbClr val="000714"/>
                </a:solidFill>
              </a:rPr>
              <a:t>I explored using sandbox play, diaries and collages (Mannay 2015). </a:t>
            </a:r>
          </a:p>
          <a:p>
            <a:pPr marL="0" indent="0">
              <a:buNone/>
            </a:pPr>
            <a:endParaRPr lang="en-GB" sz="2400" dirty="0">
              <a:solidFill>
                <a:srgbClr val="000714"/>
              </a:solidFill>
            </a:endParaRPr>
          </a:p>
          <a:p>
            <a:pPr marL="0" indent="0">
              <a:buNone/>
            </a:pPr>
            <a:r>
              <a:rPr lang="en-GB" sz="2400" dirty="0">
                <a:solidFill>
                  <a:srgbClr val="000714"/>
                </a:solidFill>
              </a:rPr>
              <a:t>The pilot cases enable me to narrow down my inclusion criteria to those aged 9-16 years and levels III-V of the Gross Motor Function Classification System and Communication Functional Classification system. </a:t>
            </a:r>
          </a:p>
          <a:p>
            <a:pPr marL="0" indent="0">
              <a:buNone/>
            </a:pPr>
            <a:endParaRPr lang="en-GB" sz="2400" dirty="0">
              <a:solidFill>
                <a:srgbClr val="000714"/>
              </a:solidFill>
            </a:endParaRPr>
          </a:p>
          <a:p>
            <a:pPr marL="0" indent="0">
              <a:buNone/>
            </a:pPr>
            <a:r>
              <a:rPr lang="en-GB" sz="2400" dirty="0">
                <a:solidFill>
                  <a:srgbClr val="000714"/>
                </a:solidFill>
              </a:rPr>
              <a:t>Seven participants took part in my VOCAL study: 4 who participated  frequently and 3 whose participation was limited.  </a:t>
            </a:r>
          </a:p>
          <a:p>
            <a:pPr marL="0" indent="0">
              <a:buNone/>
            </a:pPr>
            <a:endParaRPr lang="en-GB" dirty="0">
              <a:solidFill>
                <a:srgbClr val="000714"/>
              </a:solidFill>
            </a:endParaRPr>
          </a:p>
          <a:p>
            <a:pPr marL="0" indent="0">
              <a:buNone/>
            </a:pPr>
            <a:endParaRPr lang="en-GB" dirty="0">
              <a:solidFill>
                <a:srgbClr val="000714"/>
              </a:solidFill>
            </a:endParaRPr>
          </a:p>
          <a:p>
            <a:pPr marL="0" indent="0">
              <a:buNone/>
            </a:pPr>
            <a:endParaRPr lang="en-GB" dirty="0">
              <a:solidFill>
                <a:srgbClr val="000714"/>
              </a:solidFill>
            </a:endParaRPr>
          </a:p>
        </p:txBody>
      </p:sp>
    </p:spTree>
    <p:extLst>
      <p:ext uri="{BB962C8B-B14F-4D97-AF65-F5344CB8AC3E}">
        <p14:creationId xmlns:p14="http://schemas.microsoft.com/office/powerpoint/2010/main" val="41173525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A6EBD-7C96-9B1A-5C79-370532F4A8B1}"/>
              </a:ext>
            </a:extLst>
          </p:cNvPr>
          <p:cNvSpPr>
            <a:spLocks noGrp="1"/>
          </p:cNvSpPr>
          <p:nvPr>
            <p:ph type="title"/>
          </p:nvPr>
        </p:nvSpPr>
        <p:spPr/>
        <p:txBody>
          <a:bodyPr/>
          <a:lstStyle/>
          <a:p>
            <a:r>
              <a:rPr lang="en-GB" dirty="0"/>
              <a:t>Children and young people who took part</a:t>
            </a:r>
          </a:p>
        </p:txBody>
      </p:sp>
      <p:graphicFrame>
        <p:nvGraphicFramePr>
          <p:cNvPr id="4" name="Content Placeholder 3">
            <a:extLst>
              <a:ext uri="{FF2B5EF4-FFF2-40B4-BE49-F238E27FC236}">
                <a16:creationId xmlns:a16="http://schemas.microsoft.com/office/drawing/2014/main" id="{BFFBD20F-43F0-C9E7-58C6-0D17C7308E0C}"/>
              </a:ext>
            </a:extLst>
          </p:cNvPr>
          <p:cNvGraphicFramePr>
            <a:graphicFrameLocks noGrp="1"/>
          </p:cNvGraphicFramePr>
          <p:nvPr>
            <p:ph idx="1"/>
            <p:extLst>
              <p:ext uri="{D42A27DB-BD31-4B8C-83A1-F6EECF244321}">
                <p14:modId xmlns:p14="http://schemas.microsoft.com/office/powerpoint/2010/main" val="683145840"/>
              </p:ext>
            </p:extLst>
          </p:nvPr>
        </p:nvGraphicFramePr>
        <p:xfrm>
          <a:off x="729414" y="1046373"/>
          <a:ext cx="10562167" cy="4543340"/>
        </p:xfrm>
        <a:graphic>
          <a:graphicData uri="http://schemas.openxmlformats.org/drawingml/2006/table">
            <a:tbl>
              <a:tblPr/>
              <a:tblGrid>
                <a:gridCol w="1532299">
                  <a:extLst>
                    <a:ext uri="{9D8B030D-6E8A-4147-A177-3AD203B41FA5}">
                      <a16:colId xmlns:a16="http://schemas.microsoft.com/office/drawing/2014/main" val="3149311814"/>
                    </a:ext>
                  </a:extLst>
                </a:gridCol>
                <a:gridCol w="1203587">
                  <a:extLst>
                    <a:ext uri="{9D8B030D-6E8A-4147-A177-3AD203B41FA5}">
                      <a16:colId xmlns:a16="http://schemas.microsoft.com/office/drawing/2014/main" val="2638049545"/>
                    </a:ext>
                  </a:extLst>
                </a:gridCol>
                <a:gridCol w="484152">
                  <a:extLst>
                    <a:ext uri="{9D8B030D-6E8A-4147-A177-3AD203B41FA5}">
                      <a16:colId xmlns:a16="http://schemas.microsoft.com/office/drawing/2014/main" val="739636731"/>
                    </a:ext>
                  </a:extLst>
                </a:gridCol>
                <a:gridCol w="843444">
                  <a:extLst>
                    <a:ext uri="{9D8B030D-6E8A-4147-A177-3AD203B41FA5}">
                      <a16:colId xmlns:a16="http://schemas.microsoft.com/office/drawing/2014/main" val="3032810695"/>
                    </a:ext>
                  </a:extLst>
                </a:gridCol>
                <a:gridCol w="1324199">
                  <a:extLst>
                    <a:ext uri="{9D8B030D-6E8A-4147-A177-3AD203B41FA5}">
                      <a16:colId xmlns:a16="http://schemas.microsoft.com/office/drawing/2014/main" val="1769864117"/>
                    </a:ext>
                  </a:extLst>
                </a:gridCol>
                <a:gridCol w="1565427">
                  <a:extLst>
                    <a:ext uri="{9D8B030D-6E8A-4147-A177-3AD203B41FA5}">
                      <a16:colId xmlns:a16="http://schemas.microsoft.com/office/drawing/2014/main" val="1462974906"/>
                    </a:ext>
                  </a:extLst>
                </a:gridCol>
                <a:gridCol w="1923868">
                  <a:extLst>
                    <a:ext uri="{9D8B030D-6E8A-4147-A177-3AD203B41FA5}">
                      <a16:colId xmlns:a16="http://schemas.microsoft.com/office/drawing/2014/main" val="3774120234"/>
                    </a:ext>
                  </a:extLst>
                </a:gridCol>
                <a:gridCol w="1685191">
                  <a:extLst>
                    <a:ext uri="{9D8B030D-6E8A-4147-A177-3AD203B41FA5}">
                      <a16:colId xmlns:a16="http://schemas.microsoft.com/office/drawing/2014/main" val="3892128603"/>
                    </a:ext>
                  </a:extLst>
                </a:gridCol>
              </a:tblGrid>
              <a:tr h="645571">
                <a:tc>
                  <a:txBody>
                    <a:bodyPr/>
                    <a:lstStyle/>
                    <a:p>
                      <a:pPr algn="ctr">
                        <a:lnSpc>
                          <a:spcPct val="107000"/>
                        </a:lnSpc>
                        <a:spcAft>
                          <a:spcPts val="800"/>
                        </a:spcAft>
                      </a:pPr>
                      <a:r>
                        <a:rPr lang="en-GB" sz="900" b="1"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Participatory group(PG)/Limited participatory group(LPG)</a:t>
                      </a:r>
                      <a:endParaRPr lang="en-GB" sz="1000" b="1" dirty="0">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Pseudonyms </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Age</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Gender</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Type of Cerebral Palsy</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Muscle Tone</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Gross Motor Function Classification System</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Communication Function Classification System</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548560"/>
                  </a:ext>
                </a:extLst>
              </a:tr>
              <a:tr h="534022">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LPG</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Bree</a:t>
                      </a:r>
                      <a:endParaRPr lang="en-GB" sz="1000" b="1" dirty="0">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9</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Female</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Diplegia</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Ataxia</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Walking Aid</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III</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Non-verbal/</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IV</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7369114"/>
                  </a:ext>
                </a:extLst>
              </a:tr>
              <a:tr h="702965">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PG</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Clare</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9</a:t>
                      </a:r>
                      <a:endParaRPr lang="en-GB" sz="1000" b="1" dirty="0">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Female</a:t>
                      </a:r>
                      <a:endParaRPr lang="en-GB" sz="1000" b="1" dirty="0">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Quadriplegia</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Dystonia</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Non-ambulant</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IV</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Communication aid</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III-IV</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5815642"/>
                  </a:ext>
                </a:extLst>
              </a:tr>
              <a:tr h="540965">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LPG</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James</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14</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Male</a:t>
                      </a:r>
                      <a:endParaRPr lang="en-GB" sz="1000" b="1" dirty="0">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Quadriplegia</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Spasticity</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Non-ambulant</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V</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Non-verbal/</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V</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9024216"/>
                  </a:ext>
                </a:extLst>
              </a:tr>
              <a:tr h="468644">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PG</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Lily-May</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16</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Female</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Diplegia</a:t>
                      </a:r>
                      <a:endParaRPr lang="en-GB" sz="1000" b="1" dirty="0">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Dystonia</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Walking aid</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III</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Communication aid</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IV</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9978249"/>
                  </a:ext>
                </a:extLst>
              </a:tr>
              <a:tr h="556587">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PG</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Matthew</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14</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Male</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Quadriplegia</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Spasticity</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Non-ambulant</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IV</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Non-verbal/</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IV</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699375"/>
                  </a:ext>
                </a:extLst>
              </a:tr>
              <a:tr h="512037">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PG</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Nick</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14</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Male</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Quadriplegia</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Spasticity</a:t>
                      </a:r>
                      <a:endParaRPr lang="en-GB" sz="1000" b="1" dirty="0">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Non-ambulant</a:t>
                      </a:r>
                      <a:endParaRPr lang="en-GB" sz="1000" b="1" dirty="0">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1000" b="1"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IV</a:t>
                      </a:r>
                      <a:endParaRPr lang="en-GB" sz="1000" b="1" dirty="0">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Non-verbal</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III</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0234593"/>
                  </a:ext>
                </a:extLst>
              </a:tr>
              <a:tr h="574696">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LPG</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Poppy</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9</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Male</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Diplegia</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8679" marR="8679" marT="86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Ataxia</a:t>
                      </a:r>
                      <a:endParaRPr lang="en-GB" sz="1000" b="1">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Walking aid</a:t>
                      </a:r>
                      <a:endParaRPr lang="en-GB" sz="1000" b="1" dirty="0">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1000" b="1"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IV</a:t>
                      </a:r>
                      <a:endParaRPr lang="en-GB" sz="1000" b="1" dirty="0">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Non-verbal- Eye-Gaze Technology/</a:t>
                      </a:r>
                      <a:endParaRPr lang="en-GB" sz="1000" b="1" dirty="0">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1000" b="1"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IV</a:t>
                      </a:r>
                      <a:endParaRPr lang="en-GB" sz="1000" b="1" dirty="0">
                        <a:solidFill>
                          <a:schemeClr val="bg1">
                            <a:lumMod val="1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403340"/>
                  </a:ext>
                </a:extLst>
              </a:tr>
            </a:tbl>
          </a:graphicData>
        </a:graphic>
      </p:graphicFrame>
    </p:spTree>
    <p:extLst>
      <p:ext uri="{BB962C8B-B14F-4D97-AF65-F5344CB8AC3E}">
        <p14:creationId xmlns:p14="http://schemas.microsoft.com/office/powerpoint/2010/main" val="85844590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65C22-9D98-0ACA-7095-FDC92CD8C27B}"/>
              </a:ext>
            </a:extLst>
          </p:cNvPr>
          <p:cNvSpPr>
            <a:spLocks noGrp="1"/>
          </p:cNvSpPr>
          <p:nvPr>
            <p:ph type="title"/>
          </p:nvPr>
        </p:nvSpPr>
        <p:spPr/>
        <p:txBody>
          <a:bodyPr/>
          <a:lstStyle/>
          <a:p>
            <a:r>
              <a:rPr lang="en-GB" dirty="0"/>
              <a:t>Pilot  data –findings published in a book chapter </a:t>
            </a:r>
          </a:p>
        </p:txBody>
      </p:sp>
      <p:pic>
        <p:nvPicPr>
          <p:cNvPr id="5" name="Content Placeholder 4">
            <a:extLst>
              <a:ext uri="{FF2B5EF4-FFF2-40B4-BE49-F238E27FC236}">
                <a16:creationId xmlns:a16="http://schemas.microsoft.com/office/drawing/2014/main" id="{7CA46689-5E91-C0A4-6B64-357D4564495A}"/>
              </a:ext>
            </a:extLst>
          </p:cNvPr>
          <p:cNvPicPr>
            <a:picLocks noGrp="1" noChangeAspect="1"/>
          </p:cNvPicPr>
          <p:nvPr>
            <p:ph sz="half" idx="1"/>
          </p:nvPr>
        </p:nvPicPr>
        <p:blipFill>
          <a:blip r:embed="rId2"/>
          <a:stretch>
            <a:fillRect/>
          </a:stretch>
        </p:blipFill>
        <p:spPr>
          <a:xfrm>
            <a:off x="2320876" y="1268413"/>
            <a:ext cx="2551211" cy="4535487"/>
          </a:xfrm>
          <a:prstGeom prst="rect">
            <a:avLst/>
          </a:prstGeom>
        </p:spPr>
      </p:pic>
      <p:pic>
        <p:nvPicPr>
          <p:cNvPr id="7" name="Content Placeholder 6" descr="A picture containing indoor&#10;&#10;Description automatically generated">
            <a:extLst>
              <a:ext uri="{FF2B5EF4-FFF2-40B4-BE49-F238E27FC236}">
                <a16:creationId xmlns:a16="http://schemas.microsoft.com/office/drawing/2014/main" id="{6FADB660-7616-612E-4CFE-847707C54AB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25576" y="1268412"/>
            <a:ext cx="3401615" cy="4535487"/>
          </a:xfrm>
        </p:spPr>
      </p:pic>
      <p:sp>
        <p:nvSpPr>
          <p:cNvPr id="8" name="TextBox 7">
            <a:extLst>
              <a:ext uri="{FF2B5EF4-FFF2-40B4-BE49-F238E27FC236}">
                <a16:creationId xmlns:a16="http://schemas.microsoft.com/office/drawing/2014/main" id="{81D7CFA6-DB69-884D-AD39-D0C84DAEC769}"/>
              </a:ext>
            </a:extLst>
          </p:cNvPr>
          <p:cNvSpPr txBox="1"/>
          <p:nvPr/>
        </p:nvSpPr>
        <p:spPr>
          <a:xfrm>
            <a:off x="7118877" y="5939043"/>
            <a:ext cx="3694281" cy="369332"/>
          </a:xfrm>
          <a:prstGeom prst="rect">
            <a:avLst/>
          </a:prstGeom>
          <a:noFill/>
          <a:ln>
            <a:solidFill>
              <a:srgbClr val="000714"/>
            </a:solidFill>
          </a:ln>
        </p:spPr>
        <p:txBody>
          <a:bodyPr wrap="none" rtlCol="0">
            <a:spAutoFit/>
          </a:bodyPr>
          <a:lstStyle/>
          <a:p>
            <a:r>
              <a:rPr lang="en-GB" dirty="0">
                <a:solidFill>
                  <a:srgbClr val="000714"/>
                </a:solidFill>
              </a:rPr>
              <a:t>Becky’s Sandbox (Pickering 2017)</a:t>
            </a:r>
          </a:p>
        </p:txBody>
      </p:sp>
      <p:sp>
        <p:nvSpPr>
          <p:cNvPr id="9" name="TextBox 8">
            <a:extLst>
              <a:ext uri="{FF2B5EF4-FFF2-40B4-BE49-F238E27FC236}">
                <a16:creationId xmlns:a16="http://schemas.microsoft.com/office/drawing/2014/main" id="{32C83F14-3A4D-B5E0-B685-79685B156952}"/>
              </a:ext>
            </a:extLst>
          </p:cNvPr>
          <p:cNvSpPr txBox="1"/>
          <p:nvPr/>
        </p:nvSpPr>
        <p:spPr>
          <a:xfrm>
            <a:off x="2255024" y="5938840"/>
            <a:ext cx="2617063" cy="369332"/>
          </a:xfrm>
          <a:prstGeom prst="rect">
            <a:avLst/>
          </a:prstGeom>
          <a:noFill/>
          <a:ln>
            <a:solidFill>
              <a:srgbClr val="000714"/>
            </a:solidFill>
          </a:ln>
        </p:spPr>
        <p:txBody>
          <a:bodyPr wrap="none" rtlCol="0">
            <a:spAutoFit/>
          </a:bodyPr>
          <a:lstStyle/>
          <a:p>
            <a:r>
              <a:rPr lang="en-GB" dirty="0">
                <a:solidFill>
                  <a:srgbClr val="000714"/>
                </a:solidFill>
              </a:rPr>
              <a:t>Becky’s Puppet theatre </a:t>
            </a:r>
          </a:p>
        </p:txBody>
      </p:sp>
    </p:spTree>
    <p:extLst>
      <p:ext uri="{BB962C8B-B14F-4D97-AF65-F5344CB8AC3E}">
        <p14:creationId xmlns:p14="http://schemas.microsoft.com/office/powerpoint/2010/main" val="53323274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61452-48E2-611B-7BA8-B32820762817}"/>
              </a:ext>
            </a:extLst>
          </p:cNvPr>
          <p:cNvSpPr>
            <a:spLocks noGrp="1"/>
          </p:cNvSpPr>
          <p:nvPr>
            <p:ph type="title"/>
          </p:nvPr>
        </p:nvSpPr>
        <p:spPr/>
        <p:txBody>
          <a:bodyPr/>
          <a:lstStyle/>
          <a:p>
            <a:r>
              <a:rPr lang="en-GB" dirty="0"/>
              <a:t>Collages- young adults with learning disabilities </a:t>
            </a:r>
          </a:p>
        </p:txBody>
      </p:sp>
      <p:pic>
        <p:nvPicPr>
          <p:cNvPr id="6" name="Content Placeholder 5" descr="Text, whiteboard&#10;&#10;Description automatically generated">
            <a:extLst>
              <a:ext uri="{FF2B5EF4-FFF2-40B4-BE49-F238E27FC236}">
                <a16:creationId xmlns:a16="http://schemas.microsoft.com/office/drawing/2014/main" id="{E22DFA1F-A25E-2E72-1E69-B8C0E395478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20402652">
            <a:off x="466004" y="1237821"/>
            <a:ext cx="4986337" cy="2804814"/>
          </a:xfrm>
        </p:spPr>
      </p:pic>
      <p:pic>
        <p:nvPicPr>
          <p:cNvPr id="8" name="Content Placeholder 7" descr="A picture containing text&#10;&#10;Description automatically generated">
            <a:extLst>
              <a:ext uri="{FF2B5EF4-FFF2-40B4-BE49-F238E27FC236}">
                <a16:creationId xmlns:a16="http://schemas.microsoft.com/office/drawing/2014/main" id="{4EF07633-1379-6D5B-2AA5-313C1F4DA5D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983692">
            <a:off x="6412923" y="1071568"/>
            <a:ext cx="4986338" cy="2804815"/>
          </a:xfrm>
        </p:spPr>
      </p:pic>
      <p:pic>
        <p:nvPicPr>
          <p:cNvPr id="10" name="Picture 9" descr="A drawing on a piece of paper&#10;&#10;Description automatically generated with medium confidence">
            <a:extLst>
              <a:ext uri="{FF2B5EF4-FFF2-40B4-BE49-F238E27FC236}">
                <a16:creationId xmlns:a16="http://schemas.microsoft.com/office/drawing/2014/main" id="{BE28182A-374B-FC9B-569D-B97371D17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9818" y="4013801"/>
            <a:ext cx="4839856" cy="2373079"/>
          </a:xfrm>
          <a:prstGeom prst="rect">
            <a:avLst/>
          </a:prstGeom>
        </p:spPr>
      </p:pic>
      <p:sp>
        <p:nvSpPr>
          <p:cNvPr id="3" name="TextBox 2">
            <a:extLst>
              <a:ext uri="{FF2B5EF4-FFF2-40B4-BE49-F238E27FC236}">
                <a16:creationId xmlns:a16="http://schemas.microsoft.com/office/drawing/2014/main" id="{510EC805-FB2C-C746-9592-13303CDA302B}"/>
              </a:ext>
            </a:extLst>
          </p:cNvPr>
          <p:cNvSpPr txBox="1"/>
          <p:nvPr/>
        </p:nvSpPr>
        <p:spPr>
          <a:xfrm>
            <a:off x="4837529" y="2666549"/>
            <a:ext cx="671979" cy="369332"/>
          </a:xfrm>
          <a:prstGeom prst="rect">
            <a:avLst/>
          </a:prstGeom>
          <a:solidFill>
            <a:schemeClr val="bg1"/>
          </a:solidFill>
          <a:ln>
            <a:solidFill>
              <a:srgbClr val="000714"/>
            </a:solidFill>
          </a:ln>
        </p:spPr>
        <p:txBody>
          <a:bodyPr wrap="none" rtlCol="0">
            <a:spAutoFit/>
          </a:bodyPr>
          <a:lstStyle/>
          <a:p>
            <a:r>
              <a:rPr lang="en-GB" dirty="0">
                <a:solidFill>
                  <a:srgbClr val="000714"/>
                </a:solidFill>
              </a:rPr>
              <a:t>Jugs</a:t>
            </a:r>
          </a:p>
        </p:txBody>
      </p:sp>
      <p:sp>
        <p:nvSpPr>
          <p:cNvPr id="4" name="TextBox 3">
            <a:extLst>
              <a:ext uri="{FF2B5EF4-FFF2-40B4-BE49-F238E27FC236}">
                <a16:creationId xmlns:a16="http://schemas.microsoft.com/office/drawing/2014/main" id="{A72D078D-081B-E260-E6C5-0B681DE203B0}"/>
              </a:ext>
            </a:extLst>
          </p:cNvPr>
          <p:cNvSpPr txBox="1"/>
          <p:nvPr/>
        </p:nvSpPr>
        <p:spPr>
          <a:xfrm>
            <a:off x="10431641" y="2640228"/>
            <a:ext cx="1133644" cy="369332"/>
          </a:xfrm>
          <a:prstGeom prst="rect">
            <a:avLst/>
          </a:prstGeom>
          <a:solidFill>
            <a:schemeClr val="bg1"/>
          </a:solidFill>
          <a:ln>
            <a:solidFill>
              <a:srgbClr val="000714"/>
            </a:solidFill>
          </a:ln>
        </p:spPr>
        <p:txBody>
          <a:bodyPr wrap="none" rtlCol="0">
            <a:spAutoFit/>
          </a:bodyPr>
          <a:lstStyle/>
          <a:p>
            <a:r>
              <a:rPr lang="en-GB" dirty="0">
                <a:solidFill>
                  <a:srgbClr val="000714"/>
                </a:solidFill>
              </a:rPr>
              <a:t>Angelica </a:t>
            </a:r>
          </a:p>
        </p:txBody>
      </p:sp>
      <p:sp>
        <p:nvSpPr>
          <p:cNvPr id="5" name="TextBox 4">
            <a:extLst>
              <a:ext uri="{FF2B5EF4-FFF2-40B4-BE49-F238E27FC236}">
                <a16:creationId xmlns:a16="http://schemas.microsoft.com/office/drawing/2014/main" id="{49422B6A-DF21-4455-DA9A-1CBCA323F283}"/>
              </a:ext>
            </a:extLst>
          </p:cNvPr>
          <p:cNvSpPr txBox="1"/>
          <p:nvPr/>
        </p:nvSpPr>
        <p:spPr>
          <a:xfrm>
            <a:off x="7479144" y="5469026"/>
            <a:ext cx="684803" cy="369332"/>
          </a:xfrm>
          <a:prstGeom prst="rect">
            <a:avLst/>
          </a:prstGeom>
          <a:solidFill>
            <a:schemeClr val="bg1"/>
          </a:solidFill>
          <a:ln>
            <a:solidFill>
              <a:srgbClr val="000714"/>
            </a:solidFill>
          </a:ln>
        </p:spPr>
        <p:txBody>
          <a:bodyPr wrap="none" rtlCol="0">
            <a:spAutoFit/>
          </a:bodyPr>
          <a:lstStyle/>
          <a:p>
            <a:r>
              <a:rPr lang="en-GB" dirty="0">
                <a:solidFill>
                  <a:srgbClr val="000714"/>
                </a:solidFill>
              </a:rPr>
              <a:t>Dora</a:t>
            </a:r>
          </a:p>
        </p:txBody>
      </p:sp>
      <p:sp>
        <p:nvSpPr>
          <p:cNvPr id="7" name="TextBox 6">
            <a:extLst>
              <a:ext uri="{FF2B5EF4-FFF2-40B4-BE49-F238E27FC236}">
                <a16:creationId xmlns:a16="http://schemas.microsoft.com/office/drawing/2014/main" id="{10070475-752C-6E42-0628-8925774B80D4}"/>
              </a:ext>
            </a:extLst>
          </p:cNvPr>
          <p:cNvSpPr txBox="1"/>
          <p:nvPr/>
        </p:nvSpPr>
        <p:spPr>
          <a:xfrm>
            <a:off x="3509819" y="3644469"/>
            <a:ext cx="4484890" cy="369332"/>
          </a:xfrm>
          <a:prstGeom prst="rect">
            <a:avLst/>
          </a:prstGeom>
          <a:solidFill>
            <a:schemeClr val="bg1"/>
          </a:solidFill>
          <a:ln>
            <a:solidFill>
              <a:srgbClr val="000714"/>
            </a:solidFill>
          </a:ln>
        </p:spPr>
        <p:txBody>
          <a:bodyPr wrap="square" rtlCol="0">
            <a:spAutoFit/>
          </a:bodyPr>
          <a:lstStyle/>
          <a:p>
            <a:r>
              <a:rPr lang="en-GB" dirty="0">
                <a:solidFill>
                  <a:srgbClr val="000714"/>
                </a:solidFill>
              </a:rPr>
              <a:t>Future ambitions for recreational activities </a:t>
            </a:r>
          </a:p>
        </p:txBody>
      </p:sp>
    </p:spTree>
    <p:extLst>
      <p:ext uri="{BB962C8B-B14F-4D97-AF65-F5344CB8AC3E}">
        <p14:creationId xmlns:p14="http://schemas.microsoft.com/office/powerpoint/2010/main" val="34061402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71D85-CF65-3A36-DC32-57BC11893AF0}"/>
              </a:ext>
            </a:extLst>
          </p:cNvPr>
          <p:cNvSpPr>
            <a:spLocks noGrp="1"/>
          </p:cNvSpPr>
          <p:nvPr>
            <p:ph type="title"/>
          </p:nvPr>
        </p:nvSpPr>
        <p:spPr/>
        <p:txBody>
          <a:bodyPr/>
          <a:lstStyle/>
          <a:p>
            <a:r>
              <a:rPr lang="en-GB" dirty="0"/>
              <a:t>Drawings- laminated sheets</a:t>
            </a:r>
          </a:p>
        </p:txBody>
      </p:sp>
      <p:pic>
        <p:nvPicPr>
          <p:cNvPr id="4" name="Content Placeholder 3">
            <a:extLst>
              <a:ext uri="{FF2B5EF4-FFF2-40B4-BE49-F238E27FC236}">
                <a16:creationId xmlns:a16="http://schemas.microsoft.com/office/drawing/2014/main" id="{3FDFC854-EE4D-801F-FC68-32959C3D5926}"/>
              </a:ext>
            </a:extLst>
          </p:cNvPr>
          <p:cNvPicPr>
            <a:picLocks noGrp="1" noChangeAspect="1"/>
          </p:cNvPicPr>
          <p:nvPr>
            <p:ph idx="1"/>
          </p:nvPr>
        </p:nvPicPr>
        <p:blipFill>
          <a:blip r:embed="rId2"/>
          <a:stretch>
            <a:fillRect/>
          </a:stretch>
        </p:blipFill>
        <p:spPr>
          <a:xfrm>
            <a:off x="762697" y="1749848"/>
            <a:ext cx="5431505" cy="4472048"/>
          </a:xfrm>
          <a:prstGeom prst="rect">
            <a:avLst/>
          </a:prstGeom>
        </p:spPr>
      </p:pic>
      <p:pic>
        <p:nvPicPr>
          <p:cNvPr id="5" name="Picture 4">
            <a:extLst>
              <a:ext uri="{FF2B5EF4-FFF2-40B4-BE49-F238E27FC236}">
                <a16:creationId xmlns:a16="http://schemas.microsoft.com/office/drawing/2014/main" id="{89E155C2-BD22-D65A-307B-1C5F97EB8B71}"/>
              </a:ext>
            </a:extLst>
          </p:cNvPr>
          <p:cNvPicPr>
            <a:picLocks noChangeAspect="1"/>
          </p:cNvPicPr>
          <p:nvPr/>
        </p:nvPicPr>
        <p:blipFill>
          <a:blip r:embed="rId3"/>
          <a:stretch>
            <a:fillRect/>
          </a:stretch>
        </p:blipFill>
        <p:spPr>
          <a:xfrm>
            <a:off x="6576468" y="1749848"/>
            <a:ext cx="5062254" cy="4372656"/>
          </a:xfrm>
          <a:prstGeom prst="rect">
            <a:avLst/>
          </a:prstGeom>
        </p:spPr>
      </p:pic>
      <p:sp>
        <p:nvSpPr>
          <p:cNvPr id="3" name="TextBox 2">
            <a:extLst>
              <a:ext uri="{FF2B5EF4-FFF2-40B4-BE49-F238E27FC236}">
                <a16:creationId xmlns:a16="http://schemas.microsoft.com/office/drawing/2014/main" id="{C3DE9259-21E7-DCBC-DD15-7C9CDDF7BCC1}"/>
              </a:ext>
            </a:extLst>
          </p:cNvPr>
          <p:cNvSpPr txBox="1"/>
          <p:nvPr/>
        </p:nvSpPr>
        <p:spPr>
          <a:xfrm>
            <a:off x="4234070" y="1000628"/>
            <a:ext cx="3326552" cy="369332"/>
          </a:xfrm>
          <a:prstGeom prst="rect">
            <a:avLst/>
          </a:prstGeom>
          <a:noFill/>
        </p:spPr>
        <p:txBody>
          <a:bodyPr wrap="none" rtlCol="0">
            <a:spAutoFit/>
          </a:bodyPr>
          <a:lstStyle/>
          <a:p>
            <a:r>
              <a:rPr lang="en-GB" dirty="0">
                <a:solidFill>
                  <a:srgbClr val="000714"/>
                </a:solidFill>
              </a:rPr>
              <a:t>Pickering and Pickering (2015)</a:t>
            </a:r>
          </a:p>
        </p:txBody>
      </p:sp>
      <p:sp>
        <p:nvSpPr>
          <p:cNvPr id="6" name="TextBox 5">
            <a:extLst>
              <a:ext uri="{FF2B5EF4-FFF2-40B4-BE49-F238E27FC236}">
                <a16:creationId xmlns:a16="http://schemas.microsoft.com/office/drawing/2014/main" id="{5B983E9E-E07A-F64B-40DA-DDF85736095D}"/>
              </a:ext>
            </a:extLst>
          </p:cNvPr>
          <p:cNvSpPr txBox="1"/>
          <p:nvPr/>
        </p:nvSpPr>
        <p:spPr>
          <a:xfrm>
            <a:off x="7869186" y="6156447"/>
            <a:ext cx="3027432" cy="369332"/>
          </a:xfrm>
          <a:prstGeom prst="rect">
            <a:avLst/>
          </a:prstGeom>
          <a:noFill/>
        </p:spPr>
        <p:txBody>
          <a:bodyPr wrap="none" rtlCol="0">
            <a:spAutoFit/>
          </a:bodyPr>
          <a:lstStyle/>
          <a:p>
            <a:r>
              <a:rPr lang="en-GB" dirty="0">
                <a:solidFill>
                  <a:srgbClr val="000714"/>
                </a:solidFill>
              </a:rPr>
              <a:t>Clare’s Drawing of a guitar </a:t>
            </a:r>
          </a:p>
        </p:txBody>
      </p:sp>
    </p:spTree>
    <p:extLst>
      <p:ext uri="{BB962C8B-B14F-4D97-AF65-F5344CB8AC3E}">
        <p14:creationId xmlns:p14="http://schemas.microsoft.com/office/powerpoint/2010/main" val="210844230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A38C9-7A15-3789-3BD7-35CAEBE17FB2}"/>
              </a:ext>
            </a:extLst>
          </p:cNvPr>
          <p:cNvSpPr>
            <a:spLocks noGrp="1"/>
          </p:cNvSpPr>
          <p:nvPr>
            <p:ph type="title"/>
          </p:nvPr>
        </p:nvSpPr>
        <p:spPr/>
        <p:txBody>
          <a:bodyPr/>
          <a:lstStyle/>
          <a:p>
            <a:r>
              <a:rPr lang="en-GB" dirty="0"/>
              <a:t>Clare’s Grid 3 for iPad to show participation choices </a:t>
            </a:r>
          </a:p>
        </p:txBody>
      </p:sp>
      <p:pic>
        <p:nvPicPr>
          <p:cNvPr id="5" name="Content Placeholder 4" descr="A picture containing electronics&#10;&#10;Description automatically generated">
            <a:extLst>
              <a:ext uri="{FF2B5EF4-FFF2-40B4-BE49-F238E27FC236}">
                <a16:creationId xmlns:a16="http://schemas.microsoft.com/office/drawing/2014/main" id="{54D0B728-1470-0F6B-73E1-106616BB33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4941" y="1268413"/>
            <a:ext cx="6072618" cy="4535487"/>
          </a:xfrm>
        </p:spPr>
      </p:pic>
    </p:spTree>
    <p:extLst>
      <p:ext uri="{BB962C8B-B14F-4D97-AF65-F5344CB8AC3E}">
        <p14:creationId xmlns:p14="http://schemas.microsoft.com/office/powerpoint/2010/main" val="410299046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6053A-9FE5-9877-29EB-1287BCB1D34E}"/>
              </a:ext>
            </a:extLst>
          </p:cNvPr>
          <p:cNvSpPr>
            <a:spLocks noGrp="1"/>
          </p:cNvSpPr>
          <p:nvPr>
            <p:ph type="title"/>
          </p:nvPr>
        </p:nvSpPr>
        <p:spPr/>
        <p:txBody>
          <a:bodyPr/>
          <a:lstStyle/>
          <a:p>
            <a:r>
              <a:rPr lang="en-GB" dirty="0"/>
              <a:t>Augmentative and Alternative communication screens/ Eye Gaze  </a:t>
            </a:r>
          </a:p>
        </p:txBody>
      </p:sp>
      <p:pic>
        <p:nvPicPr>
          <p:cNvPr id="6" name="Content Placeholder 5">
            <a:extLst>
              <a:ext uri="{FF2B5EF4-FFF2-40B4-BE49-F238E27FC236}">
                <a16:creationId xmlns:a16="http://schemas.microsoft.com/office/drawing/2014/main" id="{74120755-90E9-D0EB-A21A-BFA256B36810}"/>
              </a:ext>
            </a:extLst>
          </p:cNvPr>
          <p:cNvPicPr>
            <a:picLocks noGrp="1" noChangeAspect="1"/>
          </p:cNvPicPr>
          <p:nvPr>
            <p:ph sz="half" idx="2"/>
          </p:nvPr>
        </p:nvPicPr>
        <p:blipFill>
          <a:blip r:embed="rId2"/>
          <a:stretch>
            <a:fillRect/>
          </a:stretch>
        </p:blipFill>
        <p:spPr>
          <a:xfrm>
            <a:off x="6371794" y="1500809"/>
            <a:ext cx="4828450" cy="4472608"/>
          </a:xfrm>
          <a:prstGeom prst="rect">
            <a:avLst/>
          </a:prstGeom>
        </p:spPr>
      </p:pic>
      <p:pic>
        <p:nvPicPr>
          <p:cNvPr id="3" name="Content Placeholder 2">
            <a:extLst>
              <a:ext uri="{FF2B5EF4-FFF2-40B4-BE49-F238E27FC236}">
                <a16:creationId xmlns:a16="http://schemas.microsoft.com/office/drawing/2014/main" id="{0162E830-8B17-ABAB-D837-55E1EC66CA94}"/>
              </a:ext>
            </a:extLst>
          </p:cNvPr>
          <p:cNvPicPr>
            <a:picLocks noGrp="1" noChangeAspect="1"/>
          </p:cNvPicPr>
          <p:nvPr>
            <p:ph sz="half" idx="1"/>
          </p:nvPr>
        </p:nvPicPr>
        <p:blipFill>
          <a:blip r:embed="rId3"/>
          <a:stretch>
            <a:fillRect/>
          </a:stretch>
        </p:blipFill>
        <p:spPr>
          <a:xfrm>
            <a:off x="1103313" y="1401418"/>
            <a:ext cx="4986337" cy="4472608"/>
          </a:xfrm>
          <a:prstGeom prst="rect">
            <a:avLst/>
          </a:prstGeom>
        </p:spPr>
      </p:pic>
      <p:sp>
        <p:nvSpPr>
          <p:cNvPr id="4" name="Smiley Face 3">
            <a:extLst>
              <a:ext uri="{FF2B5EF4-FFF2-40B4-BE49-F238E27FC236}">
                <a16:creationId xmlns:a16="http://schemas.microsoft.com/office/drawing/2014/main" id="{C2AEE616-CE30-8AE2-04E6-2AB47210644C}"/>
              </a:ext>
            </a:extLst>
          </p:cNvPr>
          <p:cNvSpPr/>
          <p:nvPr/>
        </p:nvSpPr>
        <p:spPr>
          <a:xfrm>
            <a:off x="2643809" y="2961861"/>
            <a:ext cx="516834" cy="318051"/>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miley Face 8">
            <a:extLst>
              <a:ext uri="{FF2B5EF4-FFF2-40B4-BE49-F238E27FC236}">
                <a16:creationId xmlns:a16="http://schemas.microsoft.com/office/drawing/2014/main" id="{337BFDFB-FBBA-EB75-648B-5962DD04C433}"/>
              </a:ext>
            </a:extLst>
          </p:cNvPr>
          <p:cNvSpPr/>
          <p:nvPr/>
        </p:nvSpPr>
        <p:spPr>
          <a:xfrm>
            <a:off x="4028661" y="2729948"/>
            <a:ext cx="516834" cy="390938"/>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miley Face 9">
            <a:extLst>
              <a:ext uri="{FF2B5EF4-FFF2-40B4-BE49-F238E27FC236}">
                <a16:creationId xmlns:a16="http://schemas.microsoft.com/office/drawing/2014/main" id="{2986A568-627D-328E-DF1C-9EE77D623185}"/>
              </a:ext>
            </a:extLst>
          </p:cNvPr>
          <p:cNvSpPr/>
          <p:nvPr/>
        </p:nvSpPr>
        <p:spPr>
          <a:xfrm>
            <a:off x="5155096" y="2961861"/>
            <a:ext cx="516834" cy="318051"/>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miley Face 10">
            <a:extLst>
              <a:ext uri="{FF2B5EF4-FFF2-40B4-BE49-F238E27FC236}">
                <a16:creationId xmlns:a16="http://schemas.microsoft.com/office/drawing/2014/main" id="{6DAAA276-6B02-1741-1C13-429602A6303C}"/>
              </a:ext>
            </a:extLst>
          </p:cNvPr>
          <p:cNvSpPr/>
          <p:nvPr/>
        </p:nvSpPr>
        <p:spPr>
          <a:xfrm>
            <a:off x="2643809" y="4840355"/>
            <a:ext cx="516834" cy="31142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miley Face 11">
            <a:extLst>
              <a:ext uri="{FF2B5EF4-FFF2-40B4-BE49-F238E27FC236}">
                <a16:creationId xmlns:a16="http://schemas.microsoft.com/office/drawing/2014/main" id="{EC5F4E01-2A79-55D9-7DF3-0A5844D4A34F}"/>
              </a:ext>
            </a:extLst>
          </p:cNvPr>
          <p:cNvSpPr/>
          <p:nvPr/>
        </p:nvSpPr>
        <p:spPr>
          <a:xfrm>
            <a:off x="3939209" y="4525616"/>
            <a:ext cx="516834" cy="470451"/>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miley Face 12">
            <a:extLst>
              <a:ext uri="{FF2B5EF4-FFF2-40B4-BE49-F238E27FC236}">
                <a16:creationId xmlns:a16="http://schemas.microsoft.com/office/drawing/2014/main" id="{50768F63-7D48-9DB6-676E-412783EC1044}"/>
              </a:ext>
            </a:extLst>
          </p:cNvPr>
          <p:cNvSpPr/>
          <p:nvPr/>
        </p:nvSpPr>
        <p:spPr>
          <a:xfrm>
            <a:off x="5234609" y="4525616"/>
            <a:ext cx="516834" cy="318051"/>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AF4B50A-B52D-CE05-4D8B-CB9ACC2438A3}"/>
              </a:ext>
            </a:extLst>
          </p:cNvPr>
          <p:cNvSpPr txBox="1"/>
          <p:nvPr/>
        </p:nvSpPr>
        <p:spPr>
          <a:xfrm>
            <a:off x="1918252" y="875053"/>
            <a:ext cx="3518912" cy="369332"/>
          </a:xfrm>
          <a:prstGeom prst="rect">
            <a:avLst/>
          </a:prstGeom>
          <a:noFill/>
          <a:ln>
            <a:solidFill>
              <a:srgbClr val="000714"/>
            </a:solidFill>
          </a:ln>
        </p:spPr>
        <p:txBody>
          <a:bodyPr wrap="none" rtlCol="0">
            <a:spAutoFit/>
          </a:bodyPr>
          <a:lstStyle/>
          <a:p>
            <a:r>
              <a:rPr lang="en-GB" b="1" dirty="0">
                <a:solidFill>
                  <a:srgbClr val="000714"/>
                </a:solidFill>
              </a:rPr>
              <a:t>Poppy’s Eye Gaze </a:t>
            </a:r>
            <a:r>
              <a:rPr lang="en-GB" b="1" dirty="0" err="1">
                <a:solidFill>
                  <a:srgbClr val="000714"/>
                </a:solidFill>
              </a:rPr>
              <a:t>ipad</a:t>
            </a:r>
            <a:r>
              <a:rPr lang="en-GB" b="1" dirty="0">
                <a:solidFill>
                  <a:srgbClr val="000714"/>
                </a:solidFill>
              </a:rPr>
              <a:t> screen</a:t>
            </a:r>
          </a:p>
        </p:txBody>
      </p:sp>
      <p:sp>
        <p:nvSpPr>
          <p:cNvPr id="14" name="TextBox 13">
            <a:extLst>
              <a:ext uri="{FF2B5EF4-FFF2-40B4-BE49-F238E27FC236}">
                <a16:creationId xmlns:a16="http://schemas.microsoft.com/office/drawing/2014/main" id="{B040E38D-8E76-0A44-26CF-6EE894AFEB8A}"/>
              </a:ext>
            </a:extLst>
          </p:cNvPr>
          <p:cNvSpPr txBox="1"/>
          <p:nvPr/>
        </p:nvSpPr>
        <p:spPr>
          <a:xfrm>
            <a:off x="8030817" y="1059719"/>
            <a:ext cx="2749471" cy="369332"/>
          </a:xfrm>
          <a:prstGeom prst="rect">
            <a:avLst/>
          </a:prstGeom>
          <a:noFill/>
          <a:ln>
            <a:solidFill>
              <a:srgbClr val="000714"/>
            </a:solidFill>
          </a:ln>
        </p:spPr>
        <p:txBody>
          <a:bodyPr wrap="none" rtlCol="0">
            <a:spAutoFit/>
          </a:bodyPr>
          <a:lstStyle/>
          <a:p>
            <a:r>
              <a:rPr lang="en-GB" b="1" dirty="0">
                <a:solidFill>
                  <a:srgbClr val="000714"/>
                </a:solidFill>
              </a:rPr>
              <a:t>Lily May’s iPad Go Talk</a:t>
            </a:r>
          </a:p>
        </p:txBody>
      </p:sp>
    </p:spTree>
    <p:extLst>
      <p:ext uri="{BB962C8B-B14F-4D97-AF65-F5344CB8AC3E}">
        <p14:creationId xmlns:p14="http://schemas.microsoft.com/office/powerpoint/2010/main" val="82951920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A316-1404-B1CA-F71B-BFD94EBFD496}"/>
              </a:ext>
            </a:extLst>
          </p:cNvPr>
          <p:cNvSpPr>
            <a:spLocks noGrp="1"/>
          </p:cNvSpPr>
          <p:nvPr>
            <p:ph type="title"/>
          </p:nvPr>
        </p:nvSpPr>
        <p:spPr/>
        <p:txBody>
          <a:bodyPr/>
          <a:lstStyle/>
          <a:p>
            <a:r>
              <a:rPr lang="en-GB" dirty="0"/>
              <a:t>From initial meeting I was able to select toys to engage in conversation </a:t>
            </a:r>
          </a:p>
        </p:txBody>
      </p:sp>
      <p:pic>
        <p:nvPicPr>
          <p:cNvPr id="7" name="Content Placeholder 6">
            <a:extLst>
              <a:ext uri="{FF2B5EF4-FFF2-40B4-BE49-F238E27FC236}">
                <a16:creationId xmlns:a16="http://schemas.microsoft.com/office/drawing/2014/main" id="{F20F2D7F-63DF-E8EB-8A8C-5B346F444AA0}"/>
              </a:ext>
            </a:extLst>
          </p:cNvPr>
          <p:cNvPicPr>
            <a:picLocks noGrp="1" noChangeAspect="1"/>
          </p:cNvPicPr>
          <p:nvPr>
            <p:ph sz="half" idx="2"/>
          </p:nvPr>
        </p:nvPicPr>
        <p:blipFill>
          <a:blip r:embed="rId2"/>
          <a:stretch>
            <a:fillRect/>
          </a:stretch>
        </p:blipFill>
        <p:spPr>
          <a:xfrm>
            <a:off x="857104" y="981262"/>
            <a:ext cx="4808544" cy="5175698"/>
          </a:xfrm>
          <a:prstGeom prst="rect">
            <a:avLst/>
          </a:prstGeom>
        </p:spPr>
      </p:pic>
      <p:pic>
        <p:nvPicPr>
          <p:cNvPr id="9" name="Picture 8" descr="A picture containing indoor, table&#10;&#10;Description automatically generated">
            <a:extLst>
              <a:ext uri="{FF2B5EF4-FFF2-40B4-BE49-F238E27FC236}">
                <a16:creationId xmlns:a16="http://schemas.microsoft.com/office/drawing/2014/main" id="{05778F5D-EB93-DC3D-92CC-04DA5DCDB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3634">
            <a:off x="7598542" y="3247613"/>
            <a:ext cx="3782595" cy="2836946"/>
          </a:xfrm>
          <a:prstGeom prst="rect">
            <a:avLst/>
          </a:prstGeom>
        </p:spPr>
      </p:pic>
      <p:pic>
        <p:nvPicPr>
          <p:cNvPr id="6" name="Content Placeholder 5">
            <a:extLst>
              <a:ext uri="{FF2B5EF4-FFF2-40B4-BE49-F238E27FC236}">
                <a16:creationId xmlns:a16="http://schemas.microsoft.com/office/drawing/2014/main" id="{0998B8C6-1ECE-F923-F0C7-B72A888F7056}"/>
              </a:ext>
            </a:extLst>
          </p:cNvPr>
          <p:cNvPicPr>
            <a:picLocks noGrp="1" noChangeAspect="1"/>
          </p:cNvPicPr>
          <p:nvPr>
            <p:ph sz="half" idx="1"/>
          </p:nvPr>
        </p:nvPicPr>
        <p:blipFill>
          <a:blip r:embed="rId4"/>
          <a:stretch>
            <a:fillRect/>
          </a:stretch>
        </p:blipFill>
        <p:spPr>
          <a:xfrm rot="20686365">
            <a:off x="5529125" y="839022"/>
            <a:ext cx="3084843" cy="2670279"/>
          </a:xfrm>
          <a:prstGeom prst="rect">
            <a:avLst/>
          </a:prstGeom>
        </p:spPr>
      </p:pic>
      <p:sp>
        <p:nvSpPr>
          <p:cNvPr id="3" name="TextBox 2">
            <a:extLst>
              <a:ext uri="{FF2B5EF4-FFF2-40B4-BE49-F238E27FC236}">
                <a16:creationId xmlns:a16="http://schemas.microsoft.com/office/drawing/2014/main" id="{44A57CC5-1BF8-9FB7-3128-4CD4440A1FF0}"/>
              </a:ext>
            </a:extLst>
          </p:cNvPr>
          <p:cNvSpPr txBox="1"/>
          <p:nvPr/>
        </p:nvSpPr>
        <p:spPr>
          <a:xfrm>
            <a:off x="5905850" y="6056317"/>
            <a:ext cx="2852127" cy="369332"/>
          </a:xfrm>
          <a:prstGeom prst="rect">
            <a:avLst/>
          </a:prstGeom>
          <a:noFill/>
          <a:ln>
            <a:solidFill>
              <a:srgbClr val="000714"/>
            </a:solidFill>
          </a:ln>
        </p:spPr>
        <p:txBody>
          <a:bodyPr wrap="none" rtlCol="0">
            <a:spAutoFit/>
          </a:bodyPr>
          <a:lstStyle/>
          <a:p>
            <a:r>
              <a:rPr lang="en-GB" b="1" dirty="0" err="1">
                <a:solidFill>
                  <a:schemeClr val="bg1">
                    <a:lumMod val="10000"/>
                  </a:schemeClr>
                </a:solidFill>
              </a:rPr>
              <a:t>LaLaLoopsy</a:t>
            </a:r>
            <a:r>
              <a:rPr lang="en-GB" b="1" dirty="0">
                <a:solidFill>
                  <a:schemeClr val="bg1">
                    <a:lumMod val="10000"/>
                  </a:schemeClr>
                </a:solidFill>
              </a:rPr>
              <a:t> Trike riding</a:t>
            </a:r>
          </a:p>
        </p:txBody>
      </p:sp>
      <p:sp>
        <p:nvSpPr>
          <p:cNvPr id="8" name="TextBox 7">
            <a:extLst>
              <a:ext uri="{FF2B5EF4-FFF2-40B4-BE49-F238E27FC236}">
                <a16:creationId xmlns:a16="http://schemas.microsoft.com/office/drawing/2014/main" id="{C9632579-9C04-7870-FDF8-4DF2C2082C58}"/>
              </a:ext>
            </a:extLst>
          </p:cNvPr>
          <p:cNvSpPr txBox="1"/>
          <p:nvPr/>
        </p:nvSpPr>
        <p:spPr>
          <a:xfrm>
            <a:off x="8902117" y="1253895"/>
            <a:ext cx="3070071" cy="369332"/>
          </a:xfrm>
          <a:prstGeom prst="rect">
            <a:avLst/>
          </a:prstGeom>
          <a:noFill/>
          <a:ln>
            <a:solidFill>
              <a:srgbClr val="000714"/>
            </a:solidFill>
          </a:ln>
        </p:spPr>
        <p:txBody>
          <a:bodyPr wrap="none" rtlCol="0">
            <a:spAutoFit/>
          </a:bodyPr>
          <a:lstStyle/>
          <a:p>
            <a:r>
              <a:rPr lang="en-GB" b="1" dirty="0" err="1">
                <a:solidFill>
                  <a:schemeClr val="bg1">
                    <a:lumMod val="10000"/>
                  </a:schemeClr>
                </a:solidFill>
              </a:rPr>
              <a:t>LaLaLoopsy</a:t>
            </a:r>
            <a:r>
              <a:rPr lang="en-GB" b="1" dirty="0">
                <a:solidFill>
                  <a:schemeClr val="bg1">
                    <a:lumMod val="10000"/>
                  </a:schemeClr>
                </a:solidFill>
              </a:rPr>
              <a:t> trampolining </a:t>
            </a:r>
          </a:p>
        </p:txBody>
      </p:sp>
      <p:sp>
        <p:nvSpPr>
          <p:cNvPr id="4" name="Cloud 3">
            <a:extLst>
              <a:ext uri="{FF2B5EF4-FFF2-40B4-BE49-F238E27FC236}">
                <a16:creationId xmlns:a16="http://schemas.microsoft.com/office/drawing/2014/main" id="{8370E3CF-9E99-A0AE-99CA-9725ADCD39D7}"/>
              </a:ext>
            </a:extLst>
          </p:cNvPr>
          <p:cNvSpPr/>
          <p:nvPr/>
        </p:nvSpPr>
        <p:spPr>
          <a:xfrm>
            <a:off x="9395670" y="1946246"/>
            <a:ext cx="1837189" cy="131707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lumMod val="10000"/>
                  </a:schemeClr>
                </a:solidFill>
              </a:rPr>
              <a:t>Lily-</a:t>
            </a:r>
            <a:br>
              <a:rPr lang="en-GB" dirty="0">
                <a:solidFill>
                  <a:schemeClr val="bg1">
                    <a:lumMod val="10000"/>
                  </a:schemeClr>
                </a:solidFill>
              </a:rPr>
            </a:br>
            <a:r>
              <a:rPr lang="en-GB" dirty="0">
                <a:solidFill>
                  <a:schemeClr val="bg1">
                    <a:lumMod val="10000"/>
                  </a:schemeClr>
                </a:solidFill>
              </a:rPr>
              <a:t>May’s interview </a:t>
            </a:r>
          </a:p>
        </p:txBody>
      </p:sp>
    </p:spTree>
    <p:extLst>
      <p:ext uri="{BB962C8B-B14F-4D97-AF65-F5344CB8AC3E}">
        <p14:creationId xmlns:p14="http://schemas.microsoft.com/office/powerpoint/2010/main" val="388738754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B8B5-0833-6394-F07A-5CF4F4D18B38}"/>
              </a:ext>
            </a:extLst>
          </p:cNvPr>
          <p:cNvSpPr>
            <a:spLocks noGrp="1"/>
          </p:cNvSpPr>
          <p:nvPr>
            <p:ph type="title"/>
          </p:nvPr>
        </p:nvSpPr>
        <p:spPr/>
        <p:txBody>
          <a:bodyPr/>
          <a:lstStyle/>
          <a:p>
            <a:r>
              <a:rPr lang="en-GB" dirty="0"/>
              <a:t>Photographs/ observations/ field notes</a:t>
            </a:r>
          </a:p>
        </p:txBody>
      </p:sp>
      <p:pic>
        <p:nvPicPr>
          <p:cNvPr id="6" name="Content Placeholder 5">
            <a:extLst>
              <a:ext uri="{FF2B5EF4-FFF2-40B4-BE49-F238E27FC236}">
                <a16:creationId xmlns:a16="http://schemas.microsoft.com/office/drawing/2014/main" id="{C91EC014-D683-CE91-8ABA-C0B01F378BA3}"/>
              </a:ext>
            </a:extLst>
          </p:cNvPr>
          <p:cNvPicPr>
            <a:picLocks noGrp="1" noChangeAspect="1"/>
          </p:cNvPicPr>
          <p:nvPr>
            <p:ph sz="half" idx="1"/>
          </p:nvPr>
        </p:nvPicPr>
        <p:blipFill>
          <a:blip r:embed="rId2"/>
          <a:stretch>
            <a:fillRect/>
          </a:stretch>
        </p:blipFill>
        <p:spPr>
          <a:xfrm>
            <a:off x="768794" y="1268421"/>
            <a:ext cx="4846740" cy="4535486"/>
          </a:xfrm>
          <a:prstGeom prst="rect">
            <a:avLst/>
          </a:prstGeom>
        </p:spPr>
      </p:pic>
      <p:sp>
        <p:nvSpPr>
          <p:cNvPr id="4" name="Content Placeholder 3">
            <a:extLst>
              <a:ext uri="{FF2B5EF4-FFF2-40B4-BE49-F238E27FC236}">
                <a16:creationId xmlns:a16="http://schemas.microsoft.com/office/drawing/2014/main" id="{A2FCCAC8-5858-1758-EDB1-939223F3ABA9}"/>
              </a:ext>
            </a:extLst>
          </p:cNvPr>
          <p:cNvSpPr>
            <a:spLocks noGrp="1"/>
          </p:cNvSpPr>
          <p:nvPr>
            <p:ph sz="half" idx="2"/>
          </p:nvPr>
        </p:nvSpPr>
        <p:spPr>
          <a:xfrm>
            <a:off x="5764696" y="1268421"/>
            <a:ext cx="5515023" cy="4764631"/>
          </a:xfrm>
        </p:spPr>
        <p:txBody>
          <a:bodyPr/>
          <a:lstStyle/>
          <a:p>
            <a:pPr marL="0" indent="0">
              <a:buNone/>
            </a:pPr>
            <a:r>
              <a:rPr lang="en-GB" sz="2000" dirty="0">
                <a:solidFill>
                  <a:srgbClr val="000714"/>
                </a:solidFill>
                <a:effectLst/>
                <a:latin typeface="Arial" panose="020B0604020202020204" pitchFamily="34" charset="0"/>
                <a:ea typeface="Calibri" panose="020F0502020204030204" pitchFamily="34" charset="0"/>
              </a:rPr>
              <a:t>James was gastrostomy fed to maintain his body weight, it was interesting when observing at the summer play-scheme to see him being fed outside. </a:t>
            </a:r>
          </a:p>
          <a:p>
            <a:pPr marL="0" indent="0">
              <a:buNone/>
            </a:pPr>
            <a:endParaRPr lang="en-GB" sz="2000" dirty="0">
              <a:solidFill>
                <a:srgbClr val="000714"/>
              </a:solidFill>
              <a:effectLst/>
              <a:latin typeface="Arial" panose="020B0604020202020204" pitchFamily="34" charset="0"/>
              <a:ea typeface="Calibri" panose="020F0502020204030204" pitchFamily="34" charset="0"/>
            </a:endParaRPr>
          </a:p>
          <a:p>
            <a:pPr marL="0" indent="0">
              <a:buNone/>
            </a:pPr>
            <a:r>
              <a:rPr lang="en-GB" sz="2000" dirty="0">
                <a:solidFill>
                  <a:srgbClr val="000714"/>
                </a:solidFill>
                <a:effectLst/>
                <a:latin typeface="Arial" panose="020B0604020202020204" pitchFamily="34" charset="0"/>
                <a:ea typeface="Calibri" panose="020F0502020204030204" pitchFamily="34" charset="0"/>
              </a:rPr>
              <a:t>This would be unusual to see in a local park area, but in this space, there were several families doing the same and no one seemed perturbed by this, as it appeared acceptable behaviour in this context. </a:t>
            </a:r>
          </a:p>
          <a:p>
            <a:pPr marL="0" indent="0">
              <a:buNone/>
            </a:pPr>
            <a:endParaRPr lang="en-GB" sz="2000" dirty="0">
              <a:solidFill>
                <a:srgbClr val="000714"/>
              </a:solidFill>
              <a:effectLst/>
              <a:latin typeface="Arial" panose="020B0604020202020204" pitchFamily="34" charset="0"/>
              <a:ea typeface="Calibri" panose="020F0502020204030204" pitchFamily="34" charset="0"/>
            </a:endParaRPr>
          </a:p>
          <a:p>
            <a:pPr marL="0" indent="0">
              <a:buNone/>
            </a:pPr>
            <a:r>
              <a:rPr lang="en-GB" sz="2000" dirty="0">
                <a:solidFill>
                  <a:srgbClr val="000714"/>
                </a:solidFill>
                <a:latin typeface="Arial" panose="020B0604020202020204" pitchFamily="34" charset="0"/>
              </a:rPr>
              <a:t>Previously James mother said they had been stared at in the local park when she had done this.  </a:t>
            </a:r>
            <a:endParaRPr lang="en-GB" sz="2000" dirty="0">
              <a:solidFill>
                <a:srgbClr val="000714"/>
              </a:solidFill>
            </a:endParaRPr>
          </a:p>
          <a:p>
            <a:endParaRPr lang="en-GB" dirty="0">
              <a:solidFill>
                <a:srgbClr val="000714"/>
              </a:solidFill>
            </a:endParaRPr>
          </a:p>
        </p:txBody>
      </p:sp>
    </p:spTree>
    <p:extLst>
      <p:ext uri="{BB962C8B-B14F-4D97-AF65-F5344CB8AC3E}">
        <p14:creationId xmlns:p14="http://schemas.microsoft.com/office/powerpoint/2010/main" val="185074913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0779-DE30-9486-2767-FA3C9917EAE0}"/>
              </a:ext>
            </a:extLst>
          </p:cNvPr>
          <p:cNvSpPr>
            <a:spLocks noGrp="1"/>
          </p:cNvSpPr>
          <p:nvPr>
            <p:ph type="title"/>
          </p:nvPr>
        </p:nvSpPr>
        <p:spPr/>
        <p:txBody>
          <a:bodyPr/>
          <a:lstStyle/>
          <a:p>
            <a:r>
              <a:rPr lang="en-GB" dirty="0"/>
              <a:t>Annotation of photograph as part of the analysis </a:t>
            </a:r>
          </a:p>
        </p:txBody>
      </p:sp>
      <p:pic>
        <p:nvPicPr>
          <p:cNvPr id="4" name="Content Placeholder 3">
            <a:extLst>
              <a:ext uri="{FF2B5EF4-FFF2-40B4-BE49-F238E27FC236}">
                <a16:creationId xmlns:a16="http://schemas.microsoft.com/office/drawing/2014/main" id="{85EF8862-2653-CBA2-4212-7B97C55F1E5C}"/>
              </a:ext>
            </a:extLst>
          </p:cNvPr>
          <p:cNvPicPr>
            <a:picLocks noGrp="1" noChangeAspect="1"/>
          </p:cNvPicPr>
          <p:nvPr>
            <p:ph idx="1"/>
          </p:nvPr>
        </p:nvPicPr>
        <p:blipFill>
          <a:blip r:embed="rId2"/>
          <a:stretch>
            <a:fillRect/>
          </a:stretch>
        </p:blipFill>
        <p:spPr>
          <a:xfrm>
            <a:off x="3767880" y="1719391"/>
            <a:ext cx="4846740" cy="3633531"/>
          </a:xfrm>
          <a:prstGeom prst="rect">
            <a:avLst/>
          </a:prstGeom>
        </p:spPr>
      </p:pic>
      <p:sp>
        <p:nvSpPr>
          <p:cNvPr id="5" name="Text Box 2">
            <a:extLst>
              <a:ext uri="{FF2B5EF4-FFF2-40B4-BE49-F238E27FC236}">
                <a16:creationId xmlns:a16="http://schemas.microsoft.com/office/drawing/2014/main" id="{D77B0377-C909-4778-79EB-0AF49D0F5F28}"/>
              </a:ext>
            </a:extLst>
          </p:cNvPr>
          <p:cNvSpPr txBox="1">
            <a:spLocks noChangeArrowheads="1"/>
          </p:cNvSpPr>
          <p:nvPr/>
        </p:nvSpPr>
        <p:spPr bwMode="auto">
          <a:xfrm>
            <a:off x="824948" y="1250443"/>
            <a:ext cx="2285917" cy="185736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en-GB" b="1" dirty="0">
                <a:solidFill>
                  <a:srgbClr val="000714"/>
                </a:solidFill>
                <a:effectLst/>
                <a:latin typeface="Calibri" panose="020F0502020204030204" pitchFamily="34" charset="0"/>
                <a:ea typeface="Calibri" panose="020F0502020204030204" pitchFamily="34" charset="0"/>
                <a:cs typeface="Arial" panose="020B0604020202020204" pitchFamily="34" charset="0"/>
              </a:rPr>
              <a:t>Matthew in sit-ski waiting to go up ski lift with </a:t>
            </a:r>
            <a:r>
              <a:rPr lang="en-GB" b="1" dirty="0">
                <a:solidFill>
                  <a:srgbClr val="000714"/>
                </a:solidFill>
                <a:effectLst/>
                <a:highlight>
                  <a:srgbClr val="FFFF00"/>
                </a:highlight>
                <a:latin typeface="Calibri" panose="020F0502020204030204" pitchFamily="34" charset="0"/>
                <a:ea typeface="Calibri" panose="020F0502020204030204" pitchFamily="34" charset="0"/>
                <a:cs typeface="Arial" panose="020B0604020202020204" pitchFamily="34" charset="0"/>
              </a:rPr>
              <a:t>volunteer-</a:t>
            </a:r>
            <a:r>
              <a:rPr lang="en-GB" b="1" dirty="0">
                <a:solidFill>
                  <a:srgbClr val="000714"/>
                </a:solidFill>
                <a:effectLst/>
                <a:latin typeface="Calibri" panose="020F0502020204030204" pitchFamily="34" charset="0"/>
                <a:ea typeface="Calibri" panose="020F0502020204030204" pitchFamily="34" charset="0"/>
                <a:cs typeface="Arial" panose="020B0604020202020204" pitchFamily="34" charset="0"/>
              </a:rPr>
              <a:t> here they are said to be ‘safe’ skier- so skilled</a:t>
            </a:r>
          </a:p>
        </p:txBody>
      </p:sp>
      <p:cxnSp>
        <p:nvCxnSpPr>
          <p:cNvPr id="7" name="Straight Arrow Connector 6">
            <a:extLst>
              <a:ext uri="{FF2B5EF4-FFF2-40B4-BE49-F238E27FC236}">
                <a16:creationId xmlns:a16="http://schemas.microsoft.com/office/drawing/2014/main" id="{BB24AF25-FD5A-FF89-E883-A0CA841F22D8}"/>
              </a:ext>
            </a:extLst>
          </p:cNvPr>
          <p:cNvCxnSpPr/>
          <p:nvPr/>
        </p:nvCxnSpPr>
        <p:spPr>
          <a:xfrm>
            <a:off x="3110865" y="2124528"/>
            <a:ext cx="1083448" cy="1632463"/>
          </a:xfrm>
          <a:prstGeom prst="straightConnector1">
            <a:avLst/>
          </a:prstGeom>
          <a:ln>
            <a:solidFill>
              <a:srgbClr val="000714"/>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4C6B3A7-01DA-9774-0C11-96D36941CBAA}"/>
              </a:ext>
            </a:extLst>
          </p:cNvPr>
          <p:cNvSpPr txBox="1"/>
          <p:nvPr/>
        </p:nvSpPr>
        <p:spPr>
          <a:xfrm>
            <a:off x="520609" y="5607557"/>
            <a:ext cx="10028130" cy="375552"/>
          </a:xfrm>
          <a:prstGeom prst="rect">
            <a:avLst/>
          </a:prstGeom>
          <a:noFill/>
          <a:ln>
            <a:solidFill>
              <a:srgbClr val="000714"/>
            </a:solidFill>
          </a:ln>
        </p:spPr>
        <p:txBody>
          <a:bodyPr wrap="none" rtlCol="0">
            <a:spAutoFit/>
          </a:bodyPr>
          <a:lstStyle/>
          <a:p>
            <a:pPr>
              <a:lnSpc>
                <a:spcPct val="107000"/>
              </a:lnSpc>
              <a:spcAft>
                <a:spcPts val="800"/>
              </a:spcAft>
            </a:pPr>
            <a:r>
              <a:rPr lang="en-GB" sz="1800" b="1" dirty="0">
                <a:solidFill>
                  <a:srgbClr val="000714"/>
                </a:solidFill>
                <a:effectLst/>
                <a:latin typeface="Calibri" panose="020F0502020204030204" pitchFamily="34" charset="0"/>
                <a:ea typeface="Calibri" panose="020F0502020204030204" pitchFamily="34" charset="0"/>
                <a:cs typeface="Arial" panose="020B0604020202020204" pitchFamily="34" charset="0"/>
              </a:rPr>
              <a:t>Matthew waiting to go up, screaming with excitement –audible </a:t>
            </a:r>
            <a:r>
              <a:rPr lang="en-GB" sz="1800" b="1" dirty="0">
                <a:solidFill>
                  <a:srgbClr val="000714"/>
                </a:solidFill>
                <a:effectLst/>
                <a:highlight>
                  <a:srgbClr val="FFFF00"/>
                </a:highlight>
                <a:latin typeface="Calibri" panose="020F0502020204030204" pitchFamily="34" charset="0"/>
                <a:ea typeface="Calibri" panose="020F0502020204030204" pitchFamily="34" charset="0"/>
                <a:cs typeface="Arial" panose="020B0604020202020204" pitchFamily="34" charset="0"/>
              </a:rPr>
              <a:t>positive </a:t>
            </a:r>
            <a:r>
              <a:rPr lang="en-GB" b="1" dirty="0">
                <a:solidFill>
                  <a:srgbClr val="000714"/>
                </a:solidFill>
                <a:highlight>
                  <a:srgbClr val="FFFF00"/>
                </a:highlight>
                <a:latin typeface="Calibri" panose="020F0502020204030204" pitchFamily="34" charset="0"/>
                <a:ea typeface="Calibri" panose="020F0502020204030204" pitchFamily="34" charset="0"/>
                <a:cs typeface="Arial" panose="020B0604020202020204" pitchFamily="34" charset="0"/>
              </a:rPr>
              <a:t>e</a:t>
            </a:r>
            <a:r>
              <a:rPr lang="en-GB" sz="1800" b="1" dirty="0">
                <a:solidFill>
                  <a:srgbClr val="000714"/>
                </a:solidFill>
                <a:effectLst/>
                <a:highlight>
                  <a:srgbClr val="FFFF00"/>
                </a:highlight>
                <a:latin typeface="Calibri" panose="020F0502020204030204" pitchFamily="34" charset="0"/>
                <a:ea typeface="Calibri" panose="020F0502020204030204" pitchFamily="34" charset="0"/>
                <a:cs typeface="Arial" panose="020B0604020202020204" pitchFamily="34" charset="0"/>
              </a:rPr>
              <a:t>motional well-being response</a:t>
            </a:r>
          </a:p>
        </p:txBody>
      </p:sp>
      <p:cxnSp>
        <p:nvCxnSpPr>
          <p:cNvPr id="12" name="Straight Arrow Connector 11">
            <a:extLst>
              <a:ext uri="{FF2B5EF4-FFF2-40B4-BE49-F238E27FC236}">
                <a16:creationId xmlns:a16="http://schemas.microsoft.com/office/drawing/2014/main" id="{86C23456-DB0B-04C2-7B34-BB19577B720C}"/>
              </a:ext>
            </a:extLst>
          </p:cNvPr>
          <p:cNvCxnSpPr/>
          <p:nvPr/>
        </p:nvCxnSpPr>
        <p:spPr>
          <a:xfrm flipV="1">
            <a:off x="2375452" y="3981896"/>
            <a:ext cx="1729409" cy="1625661"/>
          </a:xfrm>
          <a:prstGeom prst="straightConnector1">
            <a:avLst/>
          </a:prstGeom>
          <a:ln>
            <a:solidFill>
              <a:srgbClr val="000714"/>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62BCCE-2D3D-9529-D2C8-0BBED5799670}"/>
              </a:ext>
            </a:extLst>
          </p:cNvPr>
          <p:cNvSpPr txBox="1"/>
          <p:nvPr/>
        </p:nvSpPr>
        <p:spPr>
          <a:xfrm>
            <a:off x="9909313" y="1977887"/>
            <a:ext cx="1858617" cy="2153731"/>
          </a:xfrm>
          <a:prstGeom prst="rect">
            <a:avLst/>
          </a:prstGeom>
          <a:noFill/>
          <a:ln>
            <a:solidFill>
              <a:srgbClr val="000714"/>
            </a:solidFill>
          </a:ln>
        </p:spPr>
        <p:txBody>
          <a:bodyPr wrap="square" rtlCol="0">
            <a:spAutoFit/>
          </a:bodyPr>
          <a:lstStyle/>
          <a:p>
            <a:pPr>
              <a:lnSpc>
                <a:spcPct val="107000"/>
              </a:lnSpc>
              <a:spcAft>
                <a:spcPts val="800"/>
              </a:spcAft>
            </a:pPr>
            <a:r>
              <a:rPr lang="en-GB" sz="1800" b="1" dirty="0">
                <a:solidFill>
                  <a:srgbClr val="000714"/>
                </a:solidFill>
                <a:effectLst/>
                <a:latin typeface="Calibri" panose="020F0502020204030204" pitchFamily="34" charset="0"/>
                <a:ea typeface="Calibri" panose="020F0502020204030204" pitchFamily="34" charset="0"/>
                <a:cs typeface="Arial" panose="020B0604020202020204" pitchFamily="34" charset="0"/>
              </a:rPr>
              <a:t>Siblings included – Matthew’s sister who had learnt to ski here- inclusive activity- </a:t>
            </a:r>
            <a:r>
              <a:rPr lang="en-GB" sz="1800" b="1" dirty="0">
                <a:solidFill>
                  <a:srgbClr val="000714"/>
                </a:solidFill>
                <a:effectLst/>
                <a:highlight>
                  <a:srgbClr val="FFFF00"/>
                </a:highlight>
                <a:latin typeface="Calibri" panose="020F0502020204030204" pitchFamily="34" charset="0"/>
                <a:ea typeface="Calibri" panose="020F0502020204030204" pitchFamily="34" charset="0"/>
                <a:cs typeface="Arial" panose="020B0604020202020204" pitchFamily="34" charset="0"/>
              </a:rPr>
              <a:t>enhances </a:t>
            </a:r>
            <a:r>
              <a:rPr lang="en-GB" sz="1800" b="1" dirty="0">
                <a:solidFill>
                  <a:srgbClr val="000714"/>
                </a:solidFill>
                <a:effectLst/>
                <a:latin typeface="Calibri" panose="020F0502020204030204" pitchFamily="34" charset="0"/>
                <a:ea typeface="Calibri" panose="020F0502020204030204" pitchFamily="34" charset="0"/>
                <a:cs typeface="Arial" panose="020B0604020202020204" pitchFamily="34" charset="0"/>
              </a:rPr>
              <a:t>participation </a:t>
            </a:r>
          </a:p>
        </p:txBody>
      </p:sp>
      <p:cxnSp>
        <p:nvCxnSpPr>
          <p:cNvPr id="17" name="Straight Arrow Connector 16">
            <a:extLst>
              <a:ext uri="{FF2B5EF4-FFF2-40B4-BE49-F238E27FC236}">
                <a16:creationId xmlns:a16="http://schemas.microsoft.com/office/drawing/2014/main" id="{F99825E9-06B6-87C8-5F6A-73757FC461CA}"/>
              </a:ext>
            </a:extLst>
          </p:cNvPr>
          <p:cNvCxnSpPr>
            <a:stCxn id="15" idx="1"/>
            <a:endCxn id="15" idx="1"/>
          </p:cNvCxnSpPr>
          <p:nvPr/>
        </p:nvCxnSpPr>
        <p:spPr>
          <a:xfrm>
            <a:off x="9909313" y="3054753"/>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76D5D6C-99D1-D158-E2A1-E4001652CD35}"/>
              </a:ext>
            </a:extLst>
          </p:cNvPr>
          <p:cNvCxnSpPr>
            <a:cxnSpLocks/>
          </p:cNvCxnSpPr>
          <p:nvPr/>
        </p:nvCxnSpPr>
        <p:spPr>
          <a:xfrm flipH="1">
            <a:off x="6271591" y="2124528"/>
            <a:ext cx="3735457" cy="983283"/>
          </a:xfrm>
          <a:prstGeom prst="straightConnector1">
            <a:avLst/>
          </a:prstGeom>
          <a:ln>
            <a:solidFill>
              <a:srgbClr val="000714"/>
            </a:solidFill>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D1D989BF-A8E2-02DF-ADD3-428913561792}"/>
              </a:ext>
            </a:extLst>
          </p:cNvPr>
          <p:cNvSpPr/>
          <p:nvPr/>
        </p:nvSpPr>
        <p:spPr>
          <a:xfrm>
            <a:off x="7817325" y="2698527"/>
            <a:ext cx="360727" cy="4844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151104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6DAD-AE1B-498F-B3C9-A1CD2B521868}"/>
              </a:ext>
            </a:extLst>
          </p:cNvPr>
          <p:cNvSpPr>
            <a:spLocks noGrp="1"/>
          </p:cNvSpPr>
          <p:nvPr>
            <p:ph type="title"/>
          </p:nvPr>
        </p:nvSpPr>
        <p:spPr/>
        <p:txBody>
          <a:bodyPr/>
          <a:lstStyle/>
          <a:p>
            <a:r>
              <a:rPr lang="en-GB" dirty="0"/>
              <a:t>Creative methods</a:t>
            </a:r>
          </a:p>
        </p:txBody>
      </p:sp>
      <p:sp>
        <p:nvSpPr>
          <p:cNvPr id="14" name="Content Placeholder 13">
            <a:extLst>
              <a:ext uri="{FF2B5EF4-FFF2-40B4-BE49-F238E27FC236}">
                <a16:creationId xmlns:a16="http://schemas.microsoft.com/office/drawing/2014/main" id="{96F1A0C7-0D02-4E3F-9236-11628A67A9F4}"/>
              </a:ext>
            </a:extLst>
          </p:cNvPr>
          <p:cNvSpPr>
            <a:spLocks noGrp="1"/>
          </p:cNvSpPr>
          <p:nvPr>
            <p:ph idx="1"/>
          </p:nvPr>
        </p:nvSpPr>
        <p:spPr>
          <a:xfrm>
            <a:off x="159026" y="788419"/>
            <a:ext cx="11946835" cy="5443416"/>
          </a:xfrm>
        </p:spPr>
        <p:txBody>
          <a:bodyPr/>
          <a:lstStyle/>
          <a:p>
            <a:pPr marL="0" indent="0">
              <a:buNone/>
            </a:pPr>
            <a:r>
              <a:rPr lang="en-GB" sz="2400" dirty="0">
                <a:solidFill>
                  <a:srgbClr val="000714"/>
                </a:solidFill>
              </a:rPr>
              <a:t>My aim was to do research ‘with’ children and young people with cerebral palsy not ‘on’ them (Curran &amp; Runswick-Cole, 2013; 2014)</a:t>
            </a:r>
          </a:p>
          <a:p>
            <a:pPr marL="0" indent="0">
              <a:buNone/>
            </a:pPr>
            <a:endParaRPr lang="en-GB" sz="2400" dirty="0">
              <a:solidFill>
                <a:srgbClr val="000714"/>
              </a:solidFill>
            </a:endParaRPr>
          </a:p>
          <a:p>
            <a:pPr marL="0" indent="0">
              <a:buNone/>
            </a:pPr>
            <a:r>
              <a:rPr lang="en-GB" sz="2400" dirty="0">
                <a:solidFill>
                  <a:srgbClr val="000714"/>
                </a:solidFill>
              </a:rPr>
              <a:t>Gap in literature was about the children and young people who cannot walk or talk:</a:t>
            </a:r>
          </a:p>
          <a:p>
            <a:pPr marL="0" indent="0">
              <a:buNone/>
            </a:pPr>
            <a:r>
              <a:rPr lang="en-GB" sz="2400" dirty="0">
                <a:solidFill>
                  <a:srgbClr val="000714"/>
                </a:solidFill>
              </a:rPr>
              <a:t>	Less choices for participation in recreational activities</a:t>
            </a:r>
          </a:p>
          <a:p>
            <a:pPr marL="0" indent="0">
              <a:buNone/>
            </a:pPr>
            <a:r>
              <a:rPr lang="en-GB" sz="2400" dirty="0">
                <a:solidFill>
                  <a:srgbClr val="000714"/>
                </a:solidFill>
              </a:rPr>
              <a:t>	Little is know about their well-being </a:t>
            </a:r>
          </a:p>
          <a:p>
            <a:pPr marL="0" indent="0">
              <a:buNone/>
            </a:pPr>
            <a:endParaRPr lang="en-GB" sz="2400" dirty="0">
              <a:solidFill>
                <a:srgbClr val="000714"/>
              </a:solidFill>
            </a:endParaRPr>
          </a:p>
          <a:p>
            <a:pPr marL="0" indent="0">
              <a:buNone/>
            </a:pPr>
            <a:r>
              <a:rPr lang="en-GB" sz="2400" b="1" dirty="0">
                <a:solidFill>
                  <a:srgbClr val="000714"/>
                </a:solidFill>
              </a:rPr>
              <a:t>Research question: How do children and young people with cerebral palsy and their parents </a:t>
            </a:r>
            <a:r>
              <a:rPr lang="en-GB" sz="2400" b="1" u="sng" dirty="0">
                <a:solidFill>
                  <a:srgbClr val="000714"/>
                </a:solidFill>
              </a:rPr>
              <a:t>v</a:t>
            </a:r>
            <a:r>
              <a:rPr lang="en-GB" sz="2400" b="1" dirty="0">
                <a:solidFill>
                  <a:srgbClr val="000714"/>
                </a:solidFill>
              </a:rPr>
              <a:t>iew, experience, and cho</a:t>
            </a:r>
            <a:r>
              <a:rPr lang="en-GB" sz="2400" b="1" u="sng" dirty="0">
                <a:solidFill>
                  <a:srgbClr val="000714"/>
                </a:solidFill>
              </a:rPr>
              <a:t>o</a:t>
            </a:r>
            <a:r>
              <a:rPr lang="en-GB" sz="2400" b="1" dirty="0">
                <a:solidFill>
                  <a:srgbClr val="000714"/>
                </a:solidFill>
              </a:rPr>
              <a:t>se their level of participation in re</a:t>
            </a:r>
            <a:r>
              <a:rPr lang="en-GB" sz="2400" b="1" u="sng" dirty="0">
                <a:solidFill>
                  <a:srgbClr val="000714"/>
                </a:solidFill>
              </a:rPr>
              <a:t>c</a:t>
            </a:r>
            <a:r>
              <a:rPr lang="en-GB" sz="2400" b="1" dirty="0">
                <a:solidFill>
                  <a:srgbClr val="000714"/>
                </a:solidFill>
              </a:rPr>
              <a:t>reation</a:t>
            </a:r>
            <a:r>
              <a:rPr lang="en-GB" sz="2400" b="1" u="sng" dirty="0">
                <a:solidFill>
                  <a:srgbClr val="000714"/>
                </a:solidFill>
              </a:rPr>
              <a:t>al</a:t>
            </a:r>
            <a:r>
              <a:rPr lang="en-GB" sz="2400" b="1" dirty="0">
                <a:solidFill>
                  <a:srgbClr val="000714"/>
                </a:solidFill>
              </a:rPr>
              <a:t> activities, to benefit their well-being?  </a:t>
            </a:r>
          </a:p>
          <a:p>
            <a:pPr marL="0" indent="0">
              <a:buNone/>
            </a:pPr>
            <a:endParaRPr lang="en-GB" sz="2400" b="1" dirty="0">
              <a:solidFill>
                <a:srgbClr val="000714"/>
              </a:solidFill>
            </a:endParaRPr>
          </a:p>
          <a:p>
            <a:pPr marL="0" indent="0">
              <a:buNone/>
            </a:pPr>
            <a:r>
              <a:rPr lang="en-GB" sz="2400" dirty="0">
                <a:solidFill>
                  <a:srgbClr val="000714"/>
                </a:solidFill>
              </a:rPr>
              <a:t>Problem of finding a suitable method to be able to position the children's ‘voices’ at the centre of this enquiry. My PhD study was abbreviated to ‘VOCAL’. </a:t>
            </a:r>
          </a:p>
        </p:txBody>
      </p:sp>
      <p:sp>
        <p:nvSpPr>
          <p:cNvPr id="8" name="TextBox 7"/>
          <p:cNvSpPr txBox="1"/>
          <p:nvPr/>
        </p:nvSpPr>
        <p:spPr>
          <a:xfrm>
            <a:off x="5612444" y="788419"/>
            <a:ext cx="18473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2F1EF">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96333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968132-D605-2AC7-7CB1-64C761237938}"/>
              </a:ext>
            </a:extLst>
          </p:cNvPr>
          <p:cNvSpPr>
            <a:spLocks noGrp="1"/>
          </p:cNvSpPr>
          <p:nvPr>
            <p:ph type="title"/>
          </p:nvPr>
        </p:nvSpPr>
        <p:spPr/>
        <p:txBody>
          <a:bodyPr/>
          <a:lstStyle/>
          <a:p>
            <a:r>
              <a:rPr lang="en-GB" dirty="0"/>
              <a:t>Diary Bree – written by her mother in first person </a:t>
            </a:r>
          </a:p>
        </p:txBody>
      </p:sp>
      <p:sp>
        <p:nvSpPr>
          <p:cNvPr id="5" name="Content Placeholder 4">
            <a:extLst>
              <a:ext uri="{FF2B5EF4-FFF2-40B4-BE49-F238E27FC236}">
                <a16:creationId xmlns:a16="http://schemas.microsoft.com/office/drawing/2014/main" id="{C2F38D6D-1390-E0A9-4C11-A9511E9BBEB8}"/>
              </a:ext>
            </a:extLst>
          </p:cNvPr>
          <p:cNvSpPr>
            <a:spLocks noGrp="1"/>
          </p:cNvSpPr>
          <p:nvPr>
            <p:ph sz="half" idx="1"/>
          </p:nvPr>
        </p:nvSpPr>
        <p:spPr>
          <a:xfrm>
            <a:off x="334451" y="683560"/>
            <a:ext cx="4986867" cy="5490879"/>
          </a:xfrm>
        </p:spPr>
        <p:txBody>
          <a:bodyPr/>
          <a:lstStyle/>
          <a:p>
            <a:pPr marL="0" indent="0">
              <a:buNone/>
            </a:pPr>
            <a:r>
              <a:rPr lang="en-GB" dirty="0">
                <a:solidFill>
                  <a:srgbClr val="000714"/>
                </a:solidFill>
              </a:rPr>
              <a:t>The parental diaries added value when the participants could not speak about their own well-being. </a:t>
            </a:r>
          </a:p>
        </p:txBody>
      </p:sp>
      <p:sp>
        <p:nvSpPr>
          <p:cNvPr id="8" name="TextBox 7"/>
          <p:cNvSpPr txBox="1"/>
          <p:nvPr/>
        </p:nvSpPr>
        <p:spPr>
          <a:xfrm>
            <a:off x="5612444" y="788419"/>
            <a:ext cx="18473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2F1EF">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Content Placeholder 13">
            <a:extLst>
              <a:ext uri="{FF2B5EF4-FFF2-40B4-BE49-F238E27FC236}">
                <a16:creationId xmlns:a16="http://schemas.microsoft.com/office/drawing/2014/main" id="{36E96095-5011-4738-91BD-CCE11B7DCBA5}"/>
              </a:ext>
            </a:extLst>
          </p:cNvPr>
          <p:cNvSpPr txBox="1">
            <a:spLocks/>
          </p:cNvSpPr>
          <p:nvPr/>
        </p:nvSpPr>
        <p:spPr bwMode="auto">
          <a:xfrm>
            <a:off x="5612444" y="620740"/>
            <a:ext cx="6473539" cy="60695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2"/>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1800">
                <a:solidFill>
                  <a:schemeClr val="tx1"/>
                </a:solidFill>
                <a:latin typeface="+mn-lt"/>
              </a:defRPr>
            </a:lvl4pPr>
            <a:lvl5pPr marL="2057400" indent="-228600" algn="l" rtl="0" fontAlgn="base">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FontTx/>
              <a:buNone/>
            </a:pPr>
            <a:r>
              <a:rPr lang="en-GB" kern="0" dirty="0">
                <a:solidFill>
                  <a:srgbClr val="000714"/>
                </a:solidFill>
              </a:rPr>
              <a:t>“</a:t>
            </a:r>
            <a:r>
              <a:rPr lang="en-GB" i="1" kern="0" dirty="0">
                <a:solidFill>
                  <a:srgbClr val="000714"/>
                </a:solidFill>
              </a:rPr>
              <a:t>Entry 1…..I had an assessment for a bike. They decided a Tom Cat Trike was the best one for me- I went for a ride along the caravan site and I really enjoyed it… </a:t>
            </a:r>
          </a:p>
          <a:p>
            <a:pPr marL="0" indent="0">
              <a:buFontTx/>
              <a:buNone/>
            </a:pPr>
            <a:r>
              <a:rPr lang="en-GB" i="1" kern="0" dirty="0">
                <a:solidFill>
                  <a:srgbClr val="000714"/>
                </a:solidFill>
              </a:rPr>
              <a:t>Entry 2 ..In the afternoon my mum, dad, sister and I went cycling, I rode the Tom Cat trike for an hour, I had a brilliant time….</a:t>
            </a:r>
          </a:p>
          <a:p>
            <a:pPr marL="0" indent="0">
              <a:buFontTx/>
              <a:buNone/>
            </a:pPr>
            <a:r>
              <a:rPr lang="en-GB" i="1" kern="0" dirty="0">
                <a:solidFill>
                  <a:srgbClr val="000714"/>
                </a:solidFill>
              </a:rPr>
              <a:t>Entry 3…After school I went to after-school club where the people from the cycling centre had brought my Tom Cat Trike. I had lots of fun encouraging the staff  to make me go faster!” </a:t>
            </a:r>
          </a:p>
        </p:txBody>
      </p:sp>
      <p:pic>
        <p:nvPicPr>
          <p:cNvPr id="6" name="Picture 5" descr="A picture containing text&#10;&#10;Description automatically generated">
            <a:extLst>
              <a:ext uri="{FF2B5EF4-FFF2-40B4-BE49-F238E27FC236}">
                <a16:creationId xmlns:a16="http://schemas.microsoft.com/office/drawing/2014/main" id="{C7A7C325-E4A5-A17B-F0D7-19028D1517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42" y="2703443"/>
            <a:ext cx="3668831" cy="4154530"/>
          </a:xfrm>
          <a:prstGeom prst="rect">
            <a:avLst/>
          </a:prstGeom>
        </p:spPr>
      </p:pic>
      <p:sp>
        <p:nvSpPr>
          <p:cNvPr id="7" name="TextBox 6">
            <a:extLst>
              <a:ext uri="{FF2B5EF4-FFF2-40B4-BE49-F238E27FC236}">
                <a16:creationId xmlns:a16="http://schemas.microsoft.com/office/drawing/2014/main" id="{FB80BB09-4EF1-0AC9-982E-70DB071DC649}"/>
              </a:ext>
            </a:extLst>
          </p:cNvPr>
          <p:cNvSpPr txBox="1"/>
          <p:nvPr/>
        </p:nvSpPr>
        <p:spPr>
          <a:xfrm>
            <a:off x="542442" y="5903866"/>
            <a:ext cx="1040670" cy="954107"/>
          </a:xfrm>
          <a:prstGeom prst="rect">
            <a:avLst/>
          </a:prstGeom>
          <a:solidFill>
            <a:schemeClr val="bg1"/>
          </a:solidFill>
          <a:ln>
            <a:solidFill>
              <a:srgbClr val="000714"/>
            </a:solidFill>
          </a:ln>
        </p:spPr>
        <p:txBody>
          <a:bodyPr wrap="none" rtlCol="0">
            <a:spAutoFit/>
          </a:bodyPr>
          <a:lstStyle/>
          <a:p>
            <a:r>
              <a:rPr lang="en-GB" sz="1400" b="1" dirty="0">
                <a:solidFill>
                  <a:srgbClr val="000714"/>
                </a:solidFill>
              </a:rPr>
              <a:t>Pickering </a:t>
            </a:r>
          </a:p>
          <a:p>
            <a:r>
              <a:rPr lang="en-GB" sz="1400" b="1" dirty="0">
                <a:solidFill>
                  <a:srgbClr val="000714"/>
                </a:solidFill>
              </a:rPr>
              <a:t>and </a:t>
            </a:r>
          </a:p>
          <a:p>
            <a:r>
              <a:rPr lang="en-GB" sz="1400" b="1" dirty="0">
                <a:solidFill>
                  <a:srgbClr val="000714"/>
                </a:solidFill>
              </a:rPr>
              <a:t>Pickering </a:t>
            </a:r>
          </a:p>
          <a:p>
            <a:r>
              <a:rPr lang="en-GB" sz="1400" b="1" dirty="0">
                <a:solidFill>
                  <a:srgbClr val="000714"/>
                </a:solidFill>
              </a:rPr>
              <a:t>2015</a:t>
            </a:r>
          </a:p>
        </p:txBody>
      </p:sp>
    </p:spTree>
    <p:extLst>
      <p:ext uri="{BB962C8B-B14F-4D97-AF65-F5344CB8AC3E}">
        <p14:creationId xmlns:p14="http://schemas.microsoft.com/office/powerpoint/2010/main" val="7902721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03F57-1B12-2CA6-14D9-7ADDE839ED59}"/>
              </a:ext>
            </a:extLst>
          </p:cNvPr>
          <p:cNvSpPr>
            <a:spLocks noGrp="1"/>
          </p:cNvSpPr>
          <p:nvPr>
            <p:ph type="title"/>
          </p:nvPr>
        </p:nvSpPr>
        <p:spPr>
          <a:xfrm>
            <a:off x="0" y="27"/>
            <a:ext cx="12191999" cy="620713"/>
          </a:xfrm>
        </p:spPr>
        <p:txBody>
          <a:bodyPr/>
          <a:lstStyle/>
          <a:p>
            <a:r>
              <a:rPr lang="en-GB" sz="2400" dirty="0"/>
              <a:t>Poppy excluded from the bat crawl- photograph matched with mother’s diary entry </a:t>
            </a:r>
          </a:p>
        </p:txBody>
      </p:sp>
      <p:pic>
        <p:nvPicPr>
          <p:cNvPr id="5" name="Content Placeholder 4" descr="A child in a wheelchair&#10;&#10;Description automatically generated with medium confidence">
            <a:extLst>
              <a:ext uri="{FF2B5EF4-FFF2-40B4-BE49-F238E27FC236}">
                <a16:creationId xmlns:a16="http://schemas.microsoft.com/office/drawing/2014/main" id="{F6571867-49F8-1793-8292-AB7B519F03E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00324" y="1591700"/>
            <a:ext cx="3962400" cy="4429972"/>
          </a:xfrm>
        </p:spPr>
      </p:pic>
      <p:sp>
        <p:nvSpPr>
          <p:cNvPr id="6" name="Content Placeholder 5">
            <a:extLst>
              <a:ext uri="{FF2B5EF4-FFF2-40B4-BE49-F238E27FC236}">
                <a16:creationId xmlns:a16="http://schemas.microsoft.com/office/drawing/2014/main" id="{08813F94-6FC8-269E-BD03-E05EA9C58923}"/>
              </a:ext>
            </a:extLst>
          </p:cNvPr>
          <p:cNvSpPr>
            <a:spLocks noGrp="1"/>
          </p:cNvSpPr>
          <p:nvPr>
            <p:ph sz="half" idx="2"/>
          </p:nvPr>
        </p:nvSpPr>
        <p:spPr>
          <a:xfrm>
            <a:off x="628667" y="1004261"/>
            <a:ext cx="5682681" cy="5297148"/>
          </a:xfrm>
        </p:spPr>
        <p:txBody>
          <a:bodyPr/>
          <a:lstStyle/>
          <a:p>
            <a:pPr marL="0" indent="0">
              <a:buNone/>
            </a:pPr>
            <a:r>
              <a:rPr lang="en-GB" i="1" dirty="0">
                <a:solidFill>
                  <a:srgbClr val="000714"/>
                </a:solidFill>
              </a:rPr>
              <a:t>“We then went for a walk around the farm to see the animals but it was hindered a little because we didn’t have his all-terrain chair just his regular wheelchair. </a:t>
            </a:r>
          </a:p>
          <a:p>
            <a:pPr marL="0" indent="0">
              <a:buNone/>
            </a:pPr>
            <a:r>
              <a:rPr lang="en-GB" i="1" dirty="0">
                <a:solidFill>
                  <a:srgbClr val="000714"/>
                </a:solidFill>
              </a:rPr>
              <a:t>There were some children’s activities and a play area that Poppy couldn’t access due to his wheelchair</a:t>
            </a:r>
            <a:r>
              <a:rPr lang="en-GB" dirty="0">
                <a:solidFill>
                  <a:srgbClr val="000714"/>
                </a:solidFill>
              </a:rPr>
              <a:t>” (</a:t>
            </a:r>
            <a:r>
              <a:rPr lang="en-GB" i="1" dirty="0">
                <a:solidFill>
                  <a:srgbClr val="000714"/>
                </a:solidFill>
              </a:rPr>
              <a:t>see the photograph of the bat crawl- sent by Poppy’s mother). </a:t>
            </a:r>
          </a:p>
        </p:txBody>
      </p:sp>
      <p:sp>
        <p:nvSpPr>
          <p:cNvPr id="7" name="Smiley Face 6">
            <a:extLst>
              <a:ext uri="{FF2B5EF4-FFF2-40B4-BE49-F238E27FC236}">
                <a16:creationId xmlns:a16="http://schemas.microsoft.com/office/drawing/2014/main" id="{4D9F0657-2B73-24E3-A6D3-5A59AE84B862}"/>
              </a:ext>
            </a:extLst>
          </p:cNvPr>
          <p:cNvSpPr/>
          <p:nvPr/>
        </p:nvSpPr>
        <p:spPr>
          <a:xfrm rot="10602445" flipV="1">
            <a:off x="10177669" y="2474843"/>
            <a:ext cx="914400" cy="844825"/>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088931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0C13-ABEF-72D2-86DE-0A7CD9ABFC90}"/>
              </a:ext>
            </a:extLst>
          </p:cNvPr>
          <p:cNvSpPr>
            <a:spLocks noGrp="1"/>
          </p:cNvSpPr>
          <p:nvPr>
            <p:ph type="title"/>
          </p:nvPr>
        </p:nvSpPr>
        <p:spPr/>
        <p:txBody>
          <a:bodyPr/>
          <a:lstStyle/>
          <a:p>
            <a:r>
              <a:rPr lang="en-GB" dirty="0"/>
              <a:t>Nick’s intentional behaviours from observational field notes</a:t>
            </a:r>
          </a:p>
        </p:txBody>
      </p:sp>
      <p:sp>
        <p:nvSpPr>
          <p:cNvPr id="3" name="Content Placeholder 2">
            <a:extLst>
              <a:ext uri="{FF2B5EF4-FFF2-40B4-BE49-F238E27FC236}">
                <a16:creationId xmlns:a16="http://schemas.microsoft.com/office/drawing/2014/main" id="{1AD02124-753D-C040-AFE5-3E947F44074A}"/>
              </a:ext>
            </a:extLst>
          </p:cNvPr>
          <p:cNvSpPr>
            <a:spLocks noGrp="1"/>
          </p:cNvSpPr>
          <p:nvPr>
            <p:ph sz="half" idx="1"/>
          </p:nvPr>
        </p:nvSpPr>
        <p:spPr>
          <a:xfrm>
            <a:off x="334450" y="620740"/>
            <a:ext cx="4986867" cy="6016962"/>
          </a:xfrm>
        </p:spPr>
        <p:txBody>
          <a:bodyPr/>
          <a:lstStyle/>
          <a:p>
            <a:pPr marL="0" indent="0">
              <a:buNone/>
            </a:pPr>
            <a:r>
              <a:rPr lang="en-GB" sz="2000" i="1" dirty="0">
                <a:solidFill>
                  <a:srgbClr val="000714"/>
                </a:solidFill>
              </a:rPr>
              <a:t>“Nick then ready to go on RaceRunner(see top insert), Dad lifts him, I assist to ensure his legs go astride the saddle area. Nick tends to cross his legs due to spasticity. Nick is spinning 2 spinners today one in each hand. Dad has to remove them for him to hold onto the handle bars. </a:t>
            </a:r>
          </a:p>
          <a:p>
            <a:pPr marL="0" indent="0">
              <a:buNone/>
            </a:pPr>
            <a:r>
              <a:rPr lang="en-GB" sz="2000" i="1" dirty="0">
                <a:solidFill>
                  <a:srgbClr val="000714"/>
                </a:solidFill>
              </a:rPr>
              <a:t>Dad walks to the left side spinning both spinners and I walk on the right side as we enter the outer part of the running track. Nick starts moving his legs once the RaceRunner starts, when Dad has pushed it. Sometimes his legs are together, sometimes alternating. I walk around the track (Picture below) asking about how the diary is going? Nick does one lap, then directs himself back to his wheelchair. He was dribbling and did retch once but was not sick.”</a:t>
            </a:r>
          </a:p>
        </p:txBody>
      </p:sp>
      <p:pic>
        <p:nvPicPr>
          <p:cNvPr id="5" name="Content Placeholder 4">
            <a:extLst>
              <a:ext uri="{FF2B5EF4-FFF2-40B4-BE49-F238E27FC236}">
                <a16:creationId xmlns:a16="http://schemas.microsoft.com/office/drawing/2014/main" id="{6A8DACF8-4440-EDDF-FC06-19182CE47102}"/>
              </a:ext>
            </a:extLst>
          </p:cNvPr>
          <p:cNvPicPr>
            <a:picLocks noGrp="1" noChangeAspect="1"/>
          </p:cNvPicPr>
          <p:nvPr>
            <p:ph sz="half" idx="2"/>
          </p:nvPr>
        </p:nvPicPr>
        <p:blipFill>
          <a:blip r:embed="rId2"/>
          <a:stretch>
            <a:fillRect/>
          </a:stretch>
        </p:blipFill>
        <p:spPr>
          <a:xfrm>
            <a:off x="6004560" y="1302026"/>
            <a:ext cx="5902517" cy="5139413"/>
          </a:xfrm>
          <a:prstGeom prst="rect">
            <a:avLst/>
          </a:prstGeom>
        </p:spPr>
      </p:pic>
      <p:pic>
        <p:nvPicPr>
          <p:cNvPr id="6" name="Picture 5">
            <a:extLst>
              <a:ext uri="{FF2B5EF4-FFF2-40B4-BE49-F238E27FC236}">
                <a16:creationId xmlns:a16="http://schemas.microsoft.com/office/drawing/2014/main" id="{454E942C-A7D4-FC5D-D1E3-423555053B2E}"/>
              </a:ext>
            </a:extLst>
          </p:cNvPr>
          <p:cNvPicPr>
            <a:picLocks noChangeAspect="1"/>
          </p:cNvPicPr>
          <p:nvPr/>
        </p:nvPicPr>
        <p:blipFill>
          <a:blip r:embed="rId3"/>
          <a:stretch>
            <a:fillRect/>
          </a:stretch>
        </p:blipFill>
        <p:spPr>
          <a:xfrm>
            <a:off x="6004560" y="711829"/>
            <a:ext cx="5902516" cy="2152075"/>
          </a:xfrm>
          <a:prstGeom prst="rect">
            <a:avLst/>
          </a:prstGeom>
        </p:spPr>
      </p:pic>
    </p:spTree>
    <p:extLst>
      <p:ext uri="{BB962C8B-B14F-4D97-AF65-F5344CB8AC3E}">
        <p14:creationId xmlns:p14="http://schemas.microsoft.com/office/powerpoint/2010/main" val="11095478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57D79-08C4-486A-C6C9-48456EB8E34F}"/>
              </a:ext>
            </a:extLst>
          </p:cNvPr>
          <p:cNvSpPr>
            <a:spLocks noGrp="1"/>
          </p:cNvSpPr>
          <p:nvPr>
            <p:ph type="title"/>
          </p:nvPr>
        </p:nvSpPr>
        <p:spPr/>
        <p:txBody>
          <a:bodyPr/>
          <a:lstStyle/>
          <a:p>
            <a:r>
              <a:rPr lang="en-GB" dirty="0"/>
              <a:t>Intentional behaviours </a:t>
            </a:r>
          </a:p>
        </p:txBody>
      </p:sp>
      <p:sp>
        <p:nvSpPr>
          <p:cNvPr id="3" name="Content Placeholder 2">
            <a:extLst>
              <a:ext uri="{FF2B5EF4-FFF2-40B4-BE49-F238E27FC236}">
                <a16:creationId xmlns:a16="http://schemas.microsoft.com/office/drawing/2014/main" id="{5E0BE6A1-B627-B01F-C702-9004CA15D3EB}"/>
              </a:ext>
            </a:extLst>
          </p:cNvPr>
          <p:cNvSpPr>
            <a:spLocks noGrp="1"/>
          </p:cNvSpPr>
          <p:nvPr>
            <p:ph idx="1"/>
          </p:nvPr>
        </p:nvSpPr>
        <p:spPr>
          <a:xfrm>
            <a:off x="129210" y="1268421"/>
            <a:ext cx="11797748" cy="5142318"/>
          </a:xfrm>
        </p:spPr>
        <p:txBody>
          <a:bodyPr/>
          <a:lstStyle/>
          <a:p>
            <a:pPr marL="0" lvl="0" indent="0">
              <a:lnSpc>
                <a:spcPct val="107000"/>
              </a:lnSpc>
              <a:spcAft>
                <a:spcPts val="800"/>
              </a:spcAft>
              <a:buSzPts val="1000"/>
              <a:buNone/>
              <a:tabLst>
                <a:tab pos="457200" algn="l"/>
              </a:tabLst>
            </a:pPr>
            <a:r>
              <a:rPr lang="en-AU" sz="2400" dirty="0">
                <a:solidFill>
                  <a:srgbClr val="000714"/>
                </a:solidFill>
                <a:effectLst/>
                <a:latin typeface="Arial" panose="020B0604020202020204" pitchFamily="34" charset="0"/>
                <a:ea typeface="Times New Roman" panose="02020603050405020304" pitchFamily="18" charset="0"/>
                <a:cs typeface="Times New Roman" panose="02020603050405020304" pitchFamily="18" charset="0"/>
              </a:rPr>
              <a:t>The importance of working in partnership with their parents, ensured my correct interpretation of the children’s intentional behaviours from my observations- achieved through member checking. </a:t>
            </a:r>
          </a:p>
          <a:p>
            <a:pPr marL="0" lvl="0" indent="0">
              <a:lnSpc>
                <a:spcPct val="107000"/>
              </a:lnSpc>
              <a:spcAft>
                <a:spcPts val="800"/>
              </a:spcAft>
              <a:buSzPts val="1000"/>
              <a:buNone/>
              <a:tabLst>
                <a:tab pos="457200" algn="l"/>
              </a:tabLst>
            </a:pPr>
            <a:endParaRPr lang="en-AU" sz="2400" dirty="0">
              <a:solidFill>
                <a:srgbClr val="000714"/>
              </a:solidFill>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r>
              <a:rPr lang="en-AU" sz="2400" dirty="0">
                <a:solidFill>
                  <a:srgbClr val="000714"/>
                </a:solidFill>
                <a:effectLst/>
                <a:latin typeface="Arial" panose="020B0604020202020204" pitchFamily="34" charset="0"/>
                <a:ea typeface="Calibri" panose="020F0502020204030204" pitchFamily="34" charset="0"/>
                <a:cs typeface="Times New Roman" panose="02020603050405020304" pitchFamily="18" charset="0"/>
              </a:rPr>
              <a:t>Braun and Clark’s (2013)  six stages of analysis, then framed within ‘Positioning theory’ (</a:t>
            </a:r>
            <a:r>
              <a:rPr lang="en-AU" sz="2400" dirty="0" err="1">
                <a:solidFill>
                  <a:srgbClr val="000714"/>
                </a:solidFill>
                <a:effectLst/>
                <a:latin typeface="Arial" panose="020B0604020202020204" pitchFamily="34" charset="0"/>
                <a:ea typeface="Calibri" panose="020F0502020204030204" pitchFamily="34" charset="0"/>
                <a:cs typeface="Times New Roman" panose="02020603050405020304" pitchFamily="18" charset="0"/>
              </a:rPr>
              <a:t>Harre</a:t>
            </a:r>
            <a:r>
              <a:rPr lang="en-AU" sz="2400" dirty="0">
                <a:solidFill>
                  <a:srgbClr val="000714"/>
                </a:solidFill>
                <a:effectLst/>
                <a:latin typeface="Arial" panose="020B0604020202020204" pitchFamily="34" charset="0"/>
                <a:ea typeface="Calibri" panose="020F0502020204030204" pitchFamily="34" charset="0"/>
                <a:cs typeface="Times New Roman" panose="02020603050405020304" pitchFamily="18" charset="0"/>
              </a:rPr>
              <a:t> and Langenhove, 1999).  </a:t>
            </a:r>
          </a:p>
          <a:p>
            <a:pPr marL="0" lvl="0" indent="0">
              <a:lnSpc>
                <a:spcPct val="107000"/>
              </a:lnSpc>
              <a:spcAft>
                <a:spcPts val="800"/>
              </a:spcAft>
              <a:buSzPts val="1000"/>
              <a:buNone/>
              <a:tabLst>
                <a:tab pos="457200" algn="l"/>
              </a:tabLst>
            </a:pPr>
            <a:endParaRPr lang="en-GB" sz="2400" dirty="0">
              <a:solidFill>
                <a:srgbClr val="000714"/>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solidFill>
                <a:srgbClr val="000714"/>
              </a:solidFill>
            </a:endParaRPr>
          </a:p>
        </p:txBody>
      </p:sp>
      <p:pic>
        <p:nvPicPr>
          <p:cNvPr id="5" name="Picture 4" descr="Diagram&#10;&#10;Description automatically generated">
            <a:extLst>
              <a:ext uri="{FF2B5EF4-FFF2-40B4-BE49-F238E27FC236}">
                <a16:creationId xmlns:a16="http://schemas.microsoft.com/office/drawing/2014/main" id="{3A890A2C-594A-66B6-D7EC-62AD17B2A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4068661"/>
            <a:ext cx="8605520" cy="2342078"/>
          </a:xfrm>
          <a:prstGeom prst="rect">
            <a:avLst/>
          </a:prstGeom>
        </p:spPr>
      </p:pic>
    </p:spTree>
    <p:extLst>
      <p:ext uri="{BB962C8B-B14F-4D97-AF65-F5344CB8AC3E}">
        <p14:creationId xmlns:p14="http://schemas.microsoft.com/office/powerpoint/2010/main" val="6650724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3E48-D9D2-B74A-6160-B64E2F87FBB1}"/>
              </a:ext>
            </a:extLst>
          </p:cNvPr>
          <p:cNvSpPr>
            <a:spLocks noGrp="1"/>
          </p:cNvSpPr>
          <p:nvPr>
            <p:ph type="title"/>
          </p:nvPr>
        </p:nvSpPr>
        <p:spPr/>
        <p:txBody>
          <a:bodyPr/>
          <a:lstStyle/>
          <a:p>
            <a:r>
              <a:rPr lang="en-GB" dirty="0"/>
              <a:t>Themes identified </a:t>
            </a:r>
          </a:p>
        </p:txBody>
      </p:sp>
      <p:sp>
        <p:nvSpPr>
          <p:cNvPr id="3" name="Content Placeholder 2">
            <a:extLst>
              <a:ext uri="{FF2B5EF4-FFF2-40B4-BE49-F238E27FC236}">
                <a16:creationId xmlns:a16="http://schemas.microsoft.com/office/drawing/2014/main" id="{C2DE3C72-A377-09FE-5FBC-E2B72D0D8375}"/>
              </a:ext>
            </a:extLst>
          </p:cNvPr>
          <p:cNvSpPr>
            <a:spLocks noGrp="1"/>
          </p:cNvSpPr>
          <p:nvPr>
            <p:ph sz="half" idx="1"/>
          </p:nvPr>
        </p:nvSpPr>
        <p:spPr/>
        <p:txBody>
          <a:bodyPr/>
          <a:lstStyle/>
          <a:p>
            <a:pPr marL="0" indent="0">
              <a:buNone/>
            </a:pPr>
            <a:r>
              <a:rPr lang="en-GB" dirty="0">
                <a:solidFill>
                  <a:srgbClr val="000714"/>
                </a:solidFill>
              </a:rPr>
              <a:t>The 3 themes identified: </a:t>
            </a:r>
          </a:p>
          <a:p>
            <a:r>
              <a:rPr lang="en-GB" dirty="0">
                <a:solidFill>
                  <a:srgbClr val="000714"/>
                </a:solidFill>
              </a:rPr>
              <a:t>1. Participation enhancers </a:t>
            </a:r>
          </a:p>
          <a:p>
            <a:r>
              <a:rPr lang="en-GB" dirty="0">
                <a:solidFill>
                  <a:srgbClr val="000714"/>
                </a:solidFill>
              </a:rPr>
              <a:t>2. Champions for disabled children and young people's well-being </a:t>
            </a:r>
          </a:p>
          <a:p>
            <a:r>
              <a:rPr lang="en-GB" dirty="0">
                <a:solidFill>
                  <a:srgbClr val="000714"/>
                </a:solidFill>
              </a:rPr>
              <a:t>3. Hindrances to participation </a:t>
            </a:r>
          </a:p>
        </p:txBody>
      </p:sp>
      <p:sp>
        <p:nvSpPr>
          <p:cNvPr id="4" name="Content Placeholder 3">
            <a:extLst>
              <a:ext uri="{FF2B5EF4-FFF2-40B4-BE49-F238E27FC236}">
                <a16:creationId xmlns:a16="http://schemas.microsoft.com/office/drawing/2014/main" id="{98C8430B-C658-B49F-9D72-96EE687529A0}"/>
              </a:ext>
            </a:extLst>
          </p:cNvPr>
          <p:cNvSpPr>
            <a:spLocks noGrp="1"/>
          </p:cNvSpPr>
          <p:nvPr>
            <p:ph sz="half" idx="2"/>
          </p:nvPr>
        </p:nvSpPr>
        <p:spPr>
          <a:xfrm>
            <a:off x="6269915" y="838746"/>
            <a:ext cx="5723557" cy="4965162"/>
          </a:xfrm>
        </p:spPr>
        <p:txBody>
          <a:bodyPr/>
          <a:lstStyle/>
          <a:p>
            <a:pPr marL="0" indent="0">
              <a:buNone/>
            </a:pPr>
            <a:r>
              <a:rPr lang="en-GB" dirty="0">
                <a:solidFill>
                  <a:srgbClr val="000714"/>
                </a:solidFill>
              </a:rPr>
              <a:t>Key results included that the children showed they could be their own advocates by choosing their level of participation, sometimes choosing not to participate, to manage their own well-being. The data was framed within positioning theory and is represented by a kaleidoscope of well-being (under review-Disability and Rehabilitation). </a:t>
            </a:r>
          </a:p>
          <a:p>
            <a:endParaRPr lang="en-GB" dirty="0"/>
          </a:p>
        </p:txBody>
      </p:sp>
    </p:spTree>
    <p:extLst>
      <p:ext uri="{BB962C8B-B14F-4D97-AF65-F5344CB8AC3E}">
        <p14:creationId xmlns:p14="http://schemas.microsoft.com/office/powerpoint/2010/main" val="5953363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CF4C0-B4CA-B906-C1EF-19FBB2D69416}"/>
              </a:ext>
            </a:extLst>
          </p:cNvPr>
          <p:cNvSpPr>
            <a:spLocks noGrp="1"/>
          </p:cNvSpPr>
          <p:nvPr>
            <p:ph type="title"/>
          </p:nvPr>
        </p:nvSpPr>
        <p:spPr/>
        <p:txBody>
          <a:bodyPr/>
          <a:lstStyle/>
          <a:p>
            <a:r>
              <a:rPr lang="en-GB" dirty="0"/>
              <a:t>Kaleidoscope of well-being </a:t>
            </a:r>
          </a:p>
        </p:txBody>
      </p:sp>
      <p:pic>
        <p:nvPicPr>
          <p:cNvPr id="5" name="Content Placeholder 4" descr="Diagram&#10;&#10;Description automatically generated">
            <a:extLst>
              <a:ext uri="{FF2B5EF4-FFF2-40B4-BE49-F238E27FC236}">
                <a16:creationId xmlns:a16="http://schemas.microsoft.com/office/drawing/2014/main" id="{40D5003D-4C8D-4EB1-BCAD-3236444B9AB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03313" y="1614670"/>
            <a:ext cx="4986337" cy="3842973"/>
          </a:xfrm>
        </p:spPr>
      </p:pic>
      <p:pic>
        <p:nvPicPr>
          <p:cNvPr id="8" name="Content Placeholder 7" descr="Diagram&#10;&#10;Description automatically generated">
            <a:extLst>
              <a:ext uri="{FF2B5EF4-FFF2-40B4-BE49-F238E27FC236}">
                <a16:creationId xmlns:a16="http://schemas.microsoft.com/office/drawing/2014/main" id="{268AA999-D74B-F284-5E03-55112D8F6B9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92850" y="1584981"/>
            <a:ext cx="4986338" cy="3902351"/>
          </a:xfrm>
        </p:spPr>
      </p:pic>
      <p:sp>
        <p:nvSpPr>
          <p:cNvPr id="3" name="TextBox 2">
            <a:extLst>
              <a:ext uri="{FF2B5EF4-FFF2-40B4-BE49-F238E27FC236}">
                <a16:creationId xmlns:a16="http://schemas.microsoft.com/office/drawing/2014/main" id="{0C872785-AC53-652F-3274-5849DF545EC8}"/>
              </a:ext>
            </a:extLst>
          </p:cNvPr>
          <p:cNvSpPr txBox="1"/>
          <p:nvPr/>
        </p:nvSpPr>
        <p:spPr>
          <a:xfrm>
            <a:off x="1653160" y="5763237"/>
            <a:ext cx="3886641" cy="369332"/>
          </a:xfrm>
          <a:prstGeom prst="rect">
            <a:avLst/>
          </a:prstGeom>
          <a:solidFill>
            <a:schemeClr val="bg1"/>
          </a:solidFill>
          <a:ln>
            <a:solidFill>
              <a:srgbClr val="000714"/>
            </a:solidFill>
          </a:ln>
        </p:spPr>
        <p:txBody>
          <a:bodyPr wrap="none" rtlCol="0">
            <a:spAutoFit/>
          </a:bodyPr>
          <a:lstStyle/>
          <a:p>
            <a:r>
              <a:rPr lang="en-GB" dirty="0">
                <a:solidFill>
                  <a:schemeClr val="bg1">
                    <a:lumMod val="10000"/>
                  </a:schemeClr>
                </a:solidFill>
              </a:rPr>
              <a:t>Figure 1:Kaleidoscope of Well-being</a:t>
            </a:r>
          </a:p>
        </p:txBody>
      </p:sp>
      <p:sp>
        <p:nvSpPr>
          <p:cNvPr id="6" name="TextBox 5">
            <a:extLst>
              <a:ext uri="{FF2B5EF4-FFF2-40B4-BE49-F238E27FC236}">
                <a16:creationId xmlns:a16="http://schemas.microsoft.com/office/drawing/2014/main" id="{E5E3E770-06C5-7F3E-D520-9EE3DEF68808}"/>
              </a:ext>
            </a:extLst>
          </p:cNvPr>
          <p:cNvSpPr txBox="1"/>
          <p:nvPr/>
        </p:nvSpPr>
        <p:spPr>
          <a:xfrm>
            <a:off x="6652199" y="5763237"/>
            <a:ext cx="4835619" cy="369332"/>
          </a:xfrm>
          <a:prstGeom prst="rect">
            <a:avLst/>
          </a:prstGeom>
          <a:solidFill>
            <a:schemeClr val="bg1"/>
          </a:solidFill>
          <a:ln>
            <a:solidFill>
              <a:srgbClr val="000714"/>
            </a:solidFill>
          </a:ln>
        </p:spPr>
        <p:txBody>
          <a:bodyPr wrap="none" rtlCol="0">
            <a:spAutoFit/>
          </a:bodyPr>
          <a:lstStyle/>
          <a:p>
            <a:r>
              <a:rPr lang="en-GB" dirty="0">
                <a:solidFill>
                  <a:schemeClr val="bg1">
                    <a:lumMod val="10000"/>
                  </a:schemeClr>
                </a:solidFill>
              </a:rPr>
              <a:t>Figure 2: Skewed Kaleidoscope of Well-being</a:t>
            </a:r>
          </a:p>
        </p:txBody>
      </p:sp>
    </p:spTree>
    <p:extLst>
      <p:ext uri="{BB962C8B-B14F-4D97-AF65-F5344CB8AC3E}">
        <p14:creationId xmlns:p14="http://schemas.microsoft.com/office/powerpoint/2010/main" val="30726424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A43C5-4FB7-AC2A-64A8-A2EDF170E116}"/>
              </a:ext>
            </a:extLst>
          </p:cNvPr>
          <p:cNvSpPr>
            <a:spLocks noGrp="1"/>
          </p:cNvSpPr>
          <p:nvPr>
            <p:ph type="title"/>
          </p:nvPr>
        </p:nvSpPr>
        <p:spPr/>
        <p:txBody>
          <a:bodyPr/>
          <a:lstStyle/>
          <a:p>
            <a:r>
              <a:rPr lang="en-GB" dirty="0"/>
              <a:t>Closing slide</a:t>
            </a:r>
          </a:p>
        </p:txBody>
      </p:sp>
      <p:sp>
        <p:nvSpPr>
          <p:cNvPr id="3" name="Content Placeholder 2">
            <a:extLst>
              <a:ext uri="{FF2B5EF4-FFF2-40B4-BE49-F238E27FC236}">
                <a16:creationId xmlns:a16="http://schemas.microsoft.com/office/drawing/2014/main" id="{0A1366D0-1171-8135-AA6F-361109D15144}"/>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6524CBE0-E242-DDAF-C7B7-690787A1928B}"/>
              </a:ext>
            </a:extLst>
          </p:cNvPr>
          <p:cNvPicPr>
            <a:picLocks noChangeAspect="1"/>
          </p:cNvPicPr>
          <p:nvPr/>
        </p:nvPicPr>
        <p:blipFill>
          <a:blip r:embed="rId2"/>
          <a:stretch>
            <a:fillRect/>
          </a:stretch>
        </p:blipFill>
        <p:spPr>
          <a:xfrm>
            <a:off x="334451" y="840829"/>
            <a:ext cx="11626321" cy="5465378"/>
          </a:xfrm>
          <a:prstGeom prst="rect">
            <a:avLst/>
          </a:prstGeom>
        </p:spPr>
      </p:pic>
    </p:spTree>
    <p:extLst>
      <p:ext uri="{BB962C8B-B14F-4D97-AF65-F5344CB8AC3E}">
        <p14:creationId xmlns:p14="http://schemas.microsoft.com/office/powerpoint/2010/main" val="301157219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20F22-4156-6936-25E0-54F59892E02E}"/>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74DBA72E-0564-C64B-ABAD-9D8D6A467527}"/>
              </a:ext>
            </a:extLst>
          </p:cNvPr>
          <p:cNvSpPr>
            <a:spLocks noGrp="1"/>
          </p:cNvSpPr>
          <p:nvPr>
            <p:ph idx="1"/>
          </p:nvPr>
        </p:nvSpPr>
        <p:spPr>
          <a:xfrm>
            <a:off x="125835" y="721453"/>
            <a:ext cx="11870421" cy="5729681"/>
          </a:xfrm>
        </p:spPr>
        <p:txBody>
          <a:bodyPr/>
          <a:lstStyle/>
          <a:p>
            <a:pPr marL="0" indent="0">
              <a:buNone/>
            </a:pPr>
            <a:r>
              <a:rPr lang="en-GB" sz="1800" dirty="0">
                <a:solidFill>
                  <a:srgbClr val="000714"/>
                </a:solidFill>
              </a:rPr>
              <a:t>Alderson P. and Morrow V. 2011. The Ethics of Research with children and young people: A practical handbook. London: Sage.</a:t>
            </a:r>
          </a:p>
          <a:p>
            <a:pPr marL="0" indent="0">
              <a:buNone/>
            </a:pPr>
            <a:r>
              <a:rPr lang="en-GB" sz="1800" dirty="0">
                <a:solidFill>
                  <a:srgbClr val="000714"/>
                </a:solidFill>
              </a:rPr>
              <a:t>Alderson P. 2012. Rights-respecting research: a commentary on ‘the right to be properly researched: research with children in a messy, real world’, Children’s Geographies,10,4, 2009. Children’s Geographies, 10, 2, 233-239</a:t>
            </a:r>
          </a:p>
          <a:p>
            <a:pPr marL="0" indent="0">
              <a:buNone/>
            </a:pPr>
            <a:r>
              <a:rPr lang="en-GB" sz="1800" dirty="0">
                <a:solidFill>
                  <a:srgbClr val="000714"/>
                </a:solidFill>
              </a:rPr>
              <a:t>Barton, J. and </a:t>
            </a:r>
            <a:r>
              <a:rPr lang="en-GB" sz="1800" dirty="0" err="1">
                <a:solidFill>
                  <a:srgbClr val="000714"/>
                </a:solidFill>
              </a:rPr>
              <a:t>Hayhoe</a:t>
            </a:r>
            <a:r>
              <a:rPr lang="en-GB" sz="1800" dirty="0">
                <a:solidFill>
                  <a:srgbClr val="000714"/>
                </a:solidFill>
              </a:rPr>
              <a:t>, S., 2020. Emancipatory and Participatory Research on Disability for Emerging Educational Researchers: Theory and Case Studies of Research in Excluded and Under-Represented Communities. In Qualitative and Visual Methodologies in Educational Research. Available from https://www.routledge.com/Qualitative-and-Visual-Methodologies-in-Educational-Research/book-series/QVMER [Accessed 10.3.21]</a:t>
            </a:r>
          </a:p>
          <a:p>
            <a:pPr marL="0" indent="0">
              <a:buNone/>
            </a:pPr>
            <a:r>
              <a:rPr lang="en-GB" sz="1800" dirty="0">
                <a:solidFill>
                  <a:srgbClr val="000714"/>
                </a:solidFill>
              </a:rPr>
              <a:t>Braun V. and Clarke V. 2013. Successful qualitative research: A practical guide for beginners. Los Angeles: Sage.</a:t>
            </a:r>
          </a:p>
          <a:p>
            <a:pPr marL="0" indent="0">
              <a:buNone/>
            </a:pPr>
            <a:r>
              <a:rPr lang="en-GB" sz="1800" dirty="0">
                <a:solidFill>
                  <a:srgbClr val="000714"/>
                </a:solidFill>
              </a:rPr>
              <a:t>Creswell, J. W. 2014. Qualitative Inquiry and Research Design. SAGE.</a:t>
            </a:r>
          </a:p>
          <a:p>
            <a:pPr marL="0" indent="0">
              <a:buNone/>
            </a:pPr>
            <a:r>
              <a:rPr lang="en-GB" sz="1800" dirty="0">
                <a:solidFill>
                  <a:srgbClr val="000714"/>
                </a:solidFill>
              </a:rPr>
              <a:t>Curran T. and Runswick-Cole K. 2013. Disabled Children's Childhood Studies: Critical Approaches in a Global Context. Basingstoke: Palgrave Macmillan.</a:t>
            </a:r>
          </a:p>
          <a:p>
            <a:pPr marL="0" indent="0">
              <a:buNone/>
            </a:pPr>
            <a:r>
              <a:rPr lang="en-GB" sz="1800" dirty="0">
                <a:solidFill>
                  <a:srgbClr val="000714"/>
                </a:solidFill>
              </a:rPr>
              <a:t>Curran, T. and Runswick-Cole, K. 2014. Disabled children’s childhood studies: a distinct approach? Disability and Society 29(10), pp. 1617-1630.</a:t>
            </a:r>
          </a:p>
          <a:p>
            <a:pPr marL="0" indent="0">
              <a:buNone/>
            </a:pPr>
            <a:r>
              <a:rPr lang="en-GB" sz="1800" dirty="0" err="1">
                <a:solidFill>
                  <a:srgbClr val="000714"/>
                </a:solidFill>
                <a:effectLst/>
                <a:latin typeface="Arial" panose="020B0604020202020204" pitchFamily="34" charset="0"/>
                <a:ea typeface="Calibri" panose="020F0502020204030204" pitchFamily="34" charset="0"/>
                <a:cs typeface="Arial" panose="020B0604020202020204" pitchFamily="34" charset="0"/>
              </a:rPr>
              <a:t>Flyvbjerg</a:t>
            </a:r>
            <a:r>
              <a:rPr lang="en-GB" sz="1800" dirty="0">
                <a:solidFill>
                  <a:srgbClr val="000714"/>
                </a:solidFill>
                <a:effectLst/>
                <a:latin typeface="Arial" panose="020B0604020202020204" pitchFamily="34" charset="0"/>
                <a:ea typeface="Calibri" panose="020F0502020204030204" pitchFamily="34" charset="0"/>
                <a:cs typeface="Arial" panose="020B0604020202020204" pitchFamily="34" charset="0"/>
              </a:rPr>
              <a:t>, B. 2006. Five misunderstandings about case-study research. </a:t>
            </a:r>
            <a:r>
              <a:rPr lang="en-GB" sz="1800" i="1" dirty="0">
                <a:solidFill>
                  <a:srgbClr val="000714"/>
                </a:solidFill>
                <a:effectLst/>
                <a:latin typeface="Arial" panose="020B0604020202020204" pitchFamily="34" charset="0"/>
                <a:ea typeface="Calibri" panose="020F0502020204030204" pitchFamily="34" charset="0"/>
                <a:cs typeface="Arial" panose="020B0604020202020204" pitchFamily="34" charset="0"/>
              </a:rPr>
              <a:t>Qualitative inquiry</a:t>
            </a:r>
            <a:r>
              <a:rPr lang="en-GB" sz="1800" dirty="0">
                <a:solidFill>
                  <a:srgbClr val="000714"/>
                </a:solidFill>
                <a:effectLst/>
                <a:latin typeface="Arial" panose="020B0604020202020204" pitchFamily="34" charset="0"/>
                <a:ea typeface="Calibri" panose="020F0502020204030204" pitchFamily="34" charset="0"/>
                <a:cs typeface="Arial" panose="020B0604020202020204" pitchFamily="34" charset="0"/>
              </a:rPr>
              <a:t> 12(2), pp. 219-245.</a:t>
            </a:r>
          </a:p>
          <a:p>
            <a:pPr marL="0" indent="0">
              <a:buNone/>
            </a:pPr>
            <a:r>
              <a:rPr lang="en-GB" sz="1800" dirty="0" err="1">
                <a:solidFill>
                  <a:srgbClr val="000714"/>
                </a:solidFill>
              </a:rPr>
              <a:t>Hammersly</a:t>
            </a:r>
            <a:r>
              <a:rPr lang="en-GB" sz="1800" dirty="0">
                <a:solidFill>
                  <a:srgbClr val="000714"/>
                </a:solidFill>
              </a:rPr>
              <a:t>, M. and Atkinson, P. 2007. Ethnography: principles in Practice. 3rd ed. Oxon: Routledge.</a:t>
            </a:r>
          </a:p>
          <a:p>
            <a:pPr marL="0" indent="0">
              <a:buNone/>
            </a:pPr>
            <a:endParaRPr lang="en-GB" sz="1800" dirty="0">
              <a:solidFill>
                <a:srgbClr val="000714"/>
              </a:solidFill>
            </a:endParaRPr>
          </a:p>
        </p:txBody>
      </p:sp>
    </p:spTree>
    <p:extLst>
      <p:ext uri="{BB962C8B-B14F-4D97-AF65-F5344CB8AC3E}">
        <p14:creationId xmlns:p14="http://schemas.microsoft.com/office/powerpoint/2010/main" val="386624299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0CB-C607-E836-714B-61F62F0768D2}"/>
              </a:ext>
            </a:extLst>
          </p:cNvPr>
          <p:cNvSpPr>
            <a:spLocks noGrp="1"/>
          </p:cNvSpPr>
          <p:nvPr>
            <p:ph type="title"/>
          </p:nvPr>
        </p:nvSpPr>
        <p:spPr/>
        <p:txBody>
          <a:bodyPr/>
          <a:lstStyle/>
          <a:p>
            <a:r>
              <a:rPr lang="en-GB" dirty="0"/>
              <a:t>References continued </a:t>
            </a:r>
          </a:p>
        </p:txBody>
      </p:sp>
      <p:sp>
        <p:nvSpPr>
          <p:cNvPr id="3" name="Content Placeholder 2">
            <a:extLst>
              <a:ext uri="{FF2B5EF4-FFF2-40B4-BE49-F238E27FC236}">
                <a16:creationId xmlns:a16="http://schemas.microsoft.com/office/drawing/2014/main" id="{92BF8636-8EE6-BC94-BBAB-EAB1EA263C63}"/>
              </a:ext>
            </a:extLst>
          </p:cNvPr>
          <p:cNvSpPr>
            <a:spLocks noGrp="1"/>
          </p:cNvSpPr>
          <p:nvPr>
            <p:ph idx="1"/>
          </p:nvPr>
        </p:nvSpPr>
        <p:spPr>
          <a:xfrm>
            <a:off x="0" y="620740"/>
            <a:ext cx="12105861" cy="5899329"/>
          </a:xfrm>
        </p:spPr>
        <p:txBody>
          <a:bodyPr/>
          <a:lstStyle/>
          <a:p>
            <a:pPr marL="0" indent="0">
              <a:buNone/>
            </a:pPr>
            <a:r>
              <a:rPr lang="en-GB" sz="1800" dirty="0">
                <a:solidFill>
                  <a:srgbClr val="000714"/>
                </a:solidFill>
              </a:rPr>
              <a:t>Harré, R. and Langenhove, L. 1999. Positioning theory: moral contexts of intentional action. Malden, Mass.: Oxford</a:t>
            </a:r>
          </a:p>
          <a:p>
            <a:pPr marL="0" indent="0">
              <a:buNone/>
            </a:pPr>
            <a:r>
              <a:rPr lang="en-GB" sz="1800" dirty="0">
                <a:solidFill>
                  <a:srgbClr val="000714"/>
                </a:solidFill>
              </a:rPr>
              <a:t>Mannay, D. 2015. Visual, narrative, and creative research methods: application, reflection and ethics. Oxon: Routledge. </a:t>
            </a:r>
          </a:p>
          <a:p>
            <a:pPr marL="0" indent="0">
              <a:buNone/>
            </a:pPr>
            <a:r>
              <a:rPr lang="en-GB" sz="1800" dirty="0" err="1">
                <a:solidFill>
                  <a:srgbClr val="000714"/>
                </a:solidFill>
                <a:effectLst/>
                <a:ea typeface="Calibri" panose="020F0502020204030204" pitchFamily="34" charset="0"/>
                <a:cs typeface="Arial" panose="020B0604020202020204" pitchFamily="34" charset="0"/>
              </a:rPr>
              <a:t>Mietola</a:t>
            </a:r>
            <a:r>
              <a:rPr lang="en-GB" sz="1800" dirty="0">
                <a:solidFill>
                  <a:srgbClr val="000714"/>
                </a:solidFill>
                <a:effectLst/>
                <a:ea typeface="Calibri" panose="020F0502020204030204" pitchFamily="34" charset="0"/>
                <a:cs typeface="Arial" panose="020B0604020202020204" pitchFamily="34" charset="0"/>
              </a:rPr>
              <a:t>, R. et al. 2017. Voiceless subjects? Research ethics and persons with profound intellectual disabilities. </a:t>
            </a:r>
            <a:r>
              <a:rPr lang="en-GB" sz="1800" i="1" dirty="0">
                <a:solidFill>
                  <a:srgbClr val="000714"/>
                </a:solidFill>
                <a:effectLst/>
                <a:ea typeface="Calibri" panose="020F0502020204030204" pitchFamily="34" charset="0"/>
                <a:cs typeface="Arial" panose="020B0604020202020204" pitchFamily="34" charset="0"/>
              </a:rPr>
              <a:t>International Journal of Social Research Methodology</a:t>
            </a:r>
            <a:r>
              <a:rPr lang="en-GB" sz="1800" dirty="0">
                <a:solidFill>
                  <a:srgbClr val="000714"/>
                </a:solidFill>
                <a:effectLst/>
                <a:ea typeface="Calibri" panose="020F0502020204030204" pitchFamily="34" charset="0"/>
                <a:cs typeface="Arial" panose="020B0604020202020204" pitchFamily="34" charset="0"/>
              </a:rPr>
              <a:t> 20(3), pp. 263-274.</a:t>
            </a:r>
          </a:p>
          <a:p>
            <a:pPr marL="0" indent="0">
              <a:lnSpc>
                <a:spcPct val="107000"/>
              </a:lnSpc>
              <a:spcAft>
                <a:spcPts val="1000"/>
              </a:spcAft>
              <a:buNone/>
            </a:pPr>
            <a:r>
              <a:rPr lang="en-GB" sz="1800" dirty="0">
                <a:solidFill>
                  <a:srgbClr val="000714"/>
                </a:solidFill>
                <a:effectLst/>
                <a:ea typeface="Calibri" panose="020F0502020204030204" pitchFamily="34" charset="0"/>
                <a:cs typeface="Arial" panose="020B0604020202020204" pitchFamily="34" charset="0"/>
              </a:rPr>
              <a:t>Pickering, D.M. 2017. Shared perspectives: 'The Embodiment of disabled children and young people voices about participating in RA'. In: Runswick-Cole K, Liddiard KM, Curran T. (</a:t>
            </a:r>
            <a:r>
              <a:rPr lang="en-GB" sz="1800" dirty="0" err="1">
                <a:solidFill>
                  <a:srgbClr val="000714"/>
                </a:solidFill>
                <a:effectLst/>
                <a:ea typeface="Calibri" panose="020F0502020204030204" pitchFamily="34" charset="0"/>
                <a:cs typeface="Arial" panose="020B0604020202020204" pitchFamily="34" charset="0"/>
              </a:rPr>
              <a:t>Ed.s</a:t>
            </a:r>
            <a:r>
              <a:rPr lang="en-GB" sz="1800" dirty="0">
                <a:solidFill>
                  <a:srgbClr val="000714"/>
                </a:solidFill>
                <a:effectLst/>
                <a:ea typeface="Calibri" panose="020F0502020204030204" pitchFamily="34" charset="0"/>
                <a:cs typeface="Arial" panose="020B0604020202020204" pitchFamily="34" charset="0"/>
              </a:rPr>
              <a:t>) The Palgrave Handbook of Disabled Children’s Childhood Studies.  Frankfurt: Palgrave Macmillan pp 101-123</a:t>
            </a:r>
            <a:endParaRPr lang="en-GB" sz="1800" dirty="0">
              <a:solidFill>
                <a:srgbClr val="000714"/>
              </a:solidFill>
              <a:ea typeface="Calibri" panose="020F0502020204030204" pitchFamily="34" charset="0"/>
              <a:cs typeface="Arial" panose="020B0604020202020204" pitchFamily="34" charset="0"/>
            </a:endParaRPr>
          </a:p>
          <a:p>
            <a:pPr marL="0" indent="0">
              <a:lnSpc>
                <a:spcPct val="107000"/>
              </a:lnSpc>
              <a:spcAft>
                <a:spcPts val="1000"/>
              </a:spcAft>
              <a:buNone/>
            </a:pPr>
            <a:r>
              <a:rPr lang="en-US" sz="1800" dirty="0">
                <a:solidFill>
                  <a:srgbClr val="000714"/>
                </a:solidFill>
                <a:effectLst/>
                <a:ea typeface="Calibri" panose="020F0502020204030204" pitchFamily="34" charset="0"/>
                <a:cs typeface="Arial" panose="020B0604020202020204" pitchFamily="34" charset="0"/>
              </a:rPr>
              <a:t>Pickering, D.M. and Pickering H.R. (2015) Where can I ride my Trike? Self- published. Sheffield: </a:t>
            </a:r>
            <a:r>
              <a:rPr lang="en-US" sz="1800" dirty="0" err="1">
                <a:solidFill>
                  <a:srgbClr val="000714"/>
                </a:solidFill>
                <a:effectLst/>
                <a:ea typeface="Calibri" panose="020F0502020204030204" pitchFamily="34" charset="0"/>
                <a:cs typeface="Arial" panose="020B0604020202020204" pitchFamily="34" charset="0"/>
              </a:rPr>
              <a:t>Northend</a:t>
            </a:r>
            <a:r>
              <a:rPr lang="en-US" sz="1800" dirty="0">
                <a:solidFill>
                  <a:srgbClr val="000714"/>
                </a:solidFill>
                <a:effectLst/>
                <a:ea typeface="Calibri" panose="020F0502020204030204" pitchFamily="34" charset="0"/>
                <a:cs typeface="Arial" panose="020B0604020202020204" pitchFamily="34" charset="0"/>
              </a:rPr>
              <a:t> Printers.</a:t>
            </a:r>
            <a:endParaRPr lang="en-GB" sz="1800" dirty="0">
              <a:solidFill>
                <a:srgbClr val="000714"/>
              </a:solidFill>
              <a:effectLst/>
              <a:ea typeface="Calibri" panose="020F0502020204030204" pitchFamily="34" charset="0"/>
              <a:cs typeface="Arial" panose="020B0604020202020204" pitchFamily="34" charset="0"/>
            </a:endParaRPr>
          </a:p>
          <a:p>
            <a:pPr marL="0" indent="0">
              <a:buNone/>
            </a:pPr>
            <a:r>
              <a:rPr lang="en-GB" sz="1800" dirty="0">
                <a:solidFill>
                  <a:srgbClr val="000714"/>
                </a:solidFill>
                <a:effectLst/>
                <a:ea typeface="Calibri" panose="020F0502020204030204" pitchFamily="34" charset="0"/>
                <a:cs typeface="Arial" panose="020B0604020202020204" pitchFamily="34" charset="0"/>
              </a:rPr>
              <a:t>Renold, E. et al. 2008. Becoming participant: problematizing ‘informed consent in participatory research with young people in care. Qualitative Social Work 7, pp. 427-477.</a:t>
            </a:r>
          </a:p>
          <a:p>
            <a:pPr marL="0" indent="0">
              <a:buNone/>
            </a:pPr>
            <a:r>
              <a:rPr lang="en-GB" sz="1800" dirty="0" err="1">
                <a:solidFill>
                  <a:srgbClr val="000714"/>
                </a:solidFill>
                <a:effectLst/>
                <a:ea typeface="Calibri" panose="020F0502020204030204" pitchFamily="34" charset="0"/>
                <a:cs typeface="Arial" panose="020B0604020202020204" pitchFamily="34" charset="0"/>
              </a:rPr>
              <a:t>Sandelowski</a:t>
            </a:r>
            <a:r>
              <a:rPr lang="en-GB" sz="1800" dirty="0">
                <a:solidFill>
                  <a:srgbClr val="000714"/>
                </a:solidFill>
                <a:effectLst/>
                <a:ea typeface="Calibri" panose="020F0502020204030204" pitchFamily="34" charset="0"/>
                <a:cs typeface="Arial" panose="020B0604020202020204" pitchFamily="34" charset="0"/>
              </a:rPr>
              <a:t>, M. 1993. Rigor or rigor mortis: the problem of rigor in qualitative research revisited. Advances in nursing science 16(2), pp. 1-8. </a:t>
            </a:r>
          </a:p>
          <a:p>
            <a:pPr marL="0" indent="0">
              <a:buNone/>
            </a:pPr>
            <a:r>
              <a:rPr lang="en-GB" sz="1800" dirty="0">
                <a:solidFill>
                  <a:srgbClr val="000714"/>
                </a:solidFill>
              </a:rPr>
              <a:t>Yin, R. 2018. Case study Research: designs and methods. 6th ed. Los Angeles: Sage Publications.</a:t>
            </a:r>
          </a:p>
          <a:p>
            <a:pPr marL="0" indent="0">
              <a:buNone/>
            </a:pPr>
            <a:r>
              <a:rPr lang="en-GB" sz="1800" dirty="0">
                <a:solidFill>
                  <a:srgbClr val="000714"/>
                </a:solidFill>
              </a:rPr>
              <a:t>You Tube link to audio of Where can I ride my trike? https://www.youtube.com/watch?v=brXCcsz0-3Y&amp;t=5s</a:t>
            </a:r>
          </a:p>
          <a:p>
            <a:pPr marL="0" indent="0">
              <a:buNone/>
            </a:pPr>
            <a:endParaRPr lang="en-GB" sz="1800" b="1" i="1" dirty="0">
              <a:solidFill>
                <a:srgbClr val="000714"/>
              </a:solidFill>
            </a:endParaRPr>
          </a:p>
          <a:p>
            <a:pPr marL="0" indent="0">
              <a:buNone/>
            </a:pPr>
            <a:r>
              <a:rPr lang="en-GB" sz="1800" b="1" i="1" dirty="0">
                <a:solidFill>
                  <a:srgbClr val="000714"/>
                </a:solidFill>
              </a:rPr>
              <a:t>Acknowledgments to my PhD supervisors: Dr Paul Gill , Dr Carly Reagon and Dr Jane Davies.  </a:t>
            </a:r>
          </a:p>
          <a:p>
            <a:endParaRPr lang="en-GB" dirty="0"/>
          </a:p>
        </p:txBody>
      </p:sp>
    </p:spTree>
    <p:extLst>
      <p:ext uri="{BB962C8B-B14F-4D97-AF65-F5344CB8AC3E}">
        <p14:creationId xmlns:p14="http://schemas.microsoft.com/office/powerpoint/2010/main" val="65132283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450A4-A284-410C-413C-EE3ACA99797B}"/>
              </a:ext>
            </a:extLst>
          </p:cNvPr>
          <p:cNvSpPr>
            <a:spLocks noGrp="1"/>
          </p:cNvSpPr>
          <p:nvPr>
            <p:ph type="title"/>
          </p:nvPr>
        </p:nvSpPr>
        <p:spPr/>
        <p:txBody>
          <a:bodyPr/>
          <a:lstStyle/>
          <a:p>
            <a:r>
              <a:rPr lang="en-GB" dirty="0"/>
              <a:t>Link to you tube audio book </a:t>
            </a:r>
          </a:p>
        </p:txBody>
      </p:sp>
      <p:sp>
        <p:nvSpPr>
          <p:cNvPr id="3" name="Content Placeholder 2">
            <a:extLst>
              <a:ext uri="{FF2B5EF4-FFF2-40B4-BE49-F238E27FC236}">
                <a16:creationId xmlns:a16="http://schemas.microsoft.com/office/drawing/2014/main" id="{D921D025-BE3F-18CE-BC34-CFD559D69366}"/>
              </a:ext>
            </a:extLst>
          </p:cNvPr>
          <p:cNvSpPr>
            <a:spLocks noGrp="1"/>
          </p:cNvSpPr>
          <p:nvPr>
            <p:ph idx="1"/>
          </p:nvPr>
        </p:nvSpPr>
        <p:spPr/>
        <p:txBody>
          <a:bodyPr/>
          <a:lstStyle/>
          <a:p>
            <a:endParaRPr lang="en-GB" dirty="0"/>
          </a:p>
          <a:p>
            <a:r>
              <a:rPr lang="en-GB" dirty="0">
                <a:solidFill>
                  <a:srgbClr val="000714"/>
                </a:solidFill>
              </a:rPr>
              <a:t>Where Can I ride my Trike?</a:t>
            </a:r>
          </a:p>
          <a:p>
            <a:endParaRPr lang="en-GB" dirty="0">
              <a:solidFill>
                <a:srgbClr val="000714"/>
              </a:solidFill>
            </a:endParaRPr>
          </a:p>
          <a:p>
            <a:endParaRPr lang="en-GB" dirty="0">
              <a:solidFill>
                <a:srgbClr val="000714"/>
              </a:solidFill>
            </a:endParaRPr>
          </a:p>
          <a:p>
            <a:r>
              <a:rPr lang="en-GB" dirty="0">
                <a:solidFill>
                  <a:srgbClr val="000714"/>
                </a:solidFill>
              </a:rPr>
              <a:t>https://www.youtube.com/watch?v=brXCcsz0-3Y&amp;t=42s</a:t>
            </a:r>
          </a:p>
        </p:txBody>
      </p:sp>
    </p:spTree>
    <p:extLst>
      <p:ext uri="{BB962C8B-B14F-4D97-AF65-F5344CB8AC3E}">
        <p14:creationId xmlns:p14="http://schemas.microsoft.com/office/powerpoint/2010/main" val="17294352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4257-6A8A-6582-E783-C50C71EC1CAE}"/>
              </a:ext>
            </a:extLst>
          </p:cNvPr>
          <p:cNvSpPr>
            <a:spLocks noGrp="1"/>
          </p:cNvSpPr>
          <p:nvPr>
            <p:ph type="title"/>
          </p:nvPr>
        </p:nvSpPr>
        <p:spPr/>
        <p:txBody>
          <a:bodyPr/>
          <a:lstStyle/>
          <a:p>
            <a:r>
              <a:rPr lang="en-GB" dirty="0"/>
              <a:t>VOCAL illustration </a:t>
            </a:r>
          </a:p>
        </p:txBody>
      </p:sp>
      <p:pic>
        <p:nvPicPr>
          <p:cNvPr id="5" name="Content Placeholder 4" descr="Graphical user interface&#10;&#10;Description automatically generated">
            <a:extLst>
              <a:ext uri="{FF2B5EF4-FFF2-40B4-BE49-F238E27FC236}">
                <a16:creationId xmlns:a16="http://schemas.microsoft.com/office/drawing/2014/main" id="{3B75920F-0D9C-584D-63BC-E69F19F271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8275" y="1318629"/>
            <a:ext cx="8865951" cy="3420585"/>
          </a:xfrm>
        </p:spPr>
      </p:pic>
      <p:sp>
        <p:nvSpPr>
          <p:cNvPr id="6" name="TextBox 5">
            <a:extLst>
              <a:ext uri="{FF2B5EF4-FFF2-40B4-BE49-F238E27FC236}">
                <a16:creationId xmlns:a16="http://schemas.microsoft.com/office/drawing/2014/main" id="{CA85055E-2729-9960-A173-EDA88F34D14F}"/>
              </a:ext>
            </a:extLst>
          </p:cNvPr>
          <p:cNvSpPr txBox="1"/>
          <p:nvPr/>
        </p:nvSpPr>
        <p:spPr>
          <a:xfrm>
            <a:off x="988793" y="5390445"/>
            <a:ext cx="10918285" cy="1292662"/>
          </a:xfrm>
          <a:prstGeom prst="rect">
            <a:avLst/>
          </a:prstGeom>
          <a:noFill/>
        </p:spPr>
        <p:txBody>
          <a:bodyPr wrap="square" rtlCol="0">
            <a:spAutoFit/>
          </a:bodyPr>
          <a:lstStyle/>
          <a:p>
            <a:r>
              <a:rPr lang="en-GB" sz="2000" dirty="0">
                <a:solidFill>
                  <a:srgbClr val="000714"/>
                </a:solidFill>
                <a:effectLst/>
                <a:latin typeface="Arial" panose="020B0604020202020204" pitchFamily="34" charset="0"/>
                <a:ea typeface="Calibri" panose="020F0502020204030204" pitchFamily="34" charset="0"/>
                <a:cs typeface="Arial" panose="020B0604020202020204" pitchFamily="34" charset="0"/>
              </a:rPr>
              <a:t>This ‘VOCAL’ picture representation shows a ramp with various activities the participants spoke </a:t>
            </a:r>
          </a:p>
          <a:p>
            <a:r>
              <a:rPr lang="en-GB" sz="2000" dirty="0">
                <a:solidFill>
                  <a:srgbClr val="000714"/>
                </a:solidFill>
                <a:effectLst/>
                <a:latin typeface="Arial" panose="020B0604020202020204" pitchFamily="34" charset="0"/>
                <a:ea typeface="Calibri" panose="020F0502020204030204" pitchFamily="34" charset="0"/>
                <a:cs typeface="Arial" panose="020B0604020202020204" pitchFamily="34" charset="0"/>
              </a:rPr>
              <a:t>about which included adapted cycling, surfing, skiing, musical events and Race Running. </a:t>
            </a:r>
          </a:p>
          <a:p>
            <a:r>
              <a:rPr lang="en-GB" sz="2000" dirty="0">
                <a:solidFill>
                  <a:srgbClr val="000714"/>
                </a:solidFill>
                <a:effectLst/>
                <a:latin typeface="Arial" panose="020B0604020202020204" pitchFamily="34" charset="0"/>
                <a:ea typeface="Calibri" panose="020F0502020204030204" pitchFamily="34" charset="0"/>
                <a:cs typeface="Arial" panose="020B0604020202020204" pitchFamily="34" charset="0"/>
              </a:rPr>
              <a:t>All of these were easier if there was access to a changing places toilet and a mobile hoist. </a:t>
            </a:r>
            <a:endParaRPr lang="en-GB" sz="2000" dirty="0">
              <a:solidFill>
                <a:srgbClr val="000714"/>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7" name="Picture 6">
            <a:extLst>
              <a:ext uri="{FF2B5EF4-FFF2-40B4-BE49-F238E27FC236}">
                <a16:creationId xmlns:a16="http://schemas.microsoft.com/office/drawing/2014/main" id="{09BDDE19-F3C1-37AB-5D30-A86C2110BA3D}"/>
              </a:ext>
            </a:extLst>
          </p:cNvPr>
          <p:cNvPicPr>
            <a:picLocks noChangeAspect="1"/>
          </p:cNvPicPr>
          <p:nvPr/>
        </p:nvPicPr>
        <p:blipFill>
          <a:blip r:embed="rId3"/>
          <a:stretch>
            <a:fillRect/>
          </a:stretch>
        </p:blipFill>
        <p:spPr>
          <a:xfrm>
            <a:off x="10128455" y="936662"/>
            <a:ext cx="1536325" cy="335309"/>
          </a:xfrm>
          <a:prstGeom prst="rect">
            <a:avLst/>
          </a:prstGeom>
        </p:spPr>
      </p:pic>
    </p:spTree>
    <p:extLst>
      <p:ext uri="{BB962C8B-B14F-4D97-AF65-F5344CB8AC3E}">
        <p14:creationId xmlns:p14="http://schemas.microsoft.com/office/powerpoint/2010/main" val="1625871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8510C-77B0-ADF5-00AC-4A595B12DDA6}"/>
              </a:ext>
            </a:extLst>
          </p:cNvPr>
          <p:cNvSpPr>
            <a:spLocks noGrp="1"/>
          </p:cNvSpPr>
          <p:nvPr>
            <p:ph type="title"/>
          </p:nvPr>
        </p:nvSpPr>
        <p:spPr/>
        <p:txBody>
          <a:bodyPr/>
          <a:lstStyle/>
          <a:p>
            <a:r>
              <a:rPr lang="en-GB" dirty="0"/>
              <a:t>Qualitative approaches</a:t>
            </a:r>
          </a:p>
        </p:txBody>
      </p:sp>
      <p:sp>
        <p:nvSpPr>
          <p:cNvPr id="3" name="Content Placeholder 2">
            <a:extLst>
              <a:ext uri="{FF2B5EF4-FFF2-40B4-BE49-F238E27FC236}">
                <a16:creationId xmlns:a16="http://schemas.microsoft.com/office/drawing/2014/main" id="{31DB9FD2-0A6B-636A-4C6A-7D608D1B49A9}"/>
              </a:ext>
            </a:extLst>
          </p:cNvPr>
          <p:cNvSpPr>
            <a:spLocks noGrp="1"/>
          </p:cNvSpPr>
          <p:nvPr>
            <p:ph idx="1"/>
          </p:nvPr>
        </p:nvSpPr>
        <p:spPr>
          <a:xfrm>
            <a:off x="334450" y="741647"/>
            <a:ext cx="11781349" cy="5718788"/>
          </a:xfrm>
        </p:spPr>
        <p:txBody>
          <a:bodyPr/>
          <a:lstStyle/>
          <a:p>
            <a:pPr marL="0" indent="0">
              <a:buNone/>
            </a:pPr>
            <a:r>
              <a:rPr lang="en-GB" sz="2400" dirty="0">
                <a:solidFill>
                  <a:srgbClr val="000714"/>
                </a:solidFill>
              </a:rPr>
              <a:t>Qualitative design Creswell (2014) suggests choosing from five approaches:</a:t>
            </a:r>
          </a:p>
          <a:p>
            <a:pPr marL="0" indent="0">
              <a:buNone/>
            </a:pPr>
            <a:r>
              <a:rPr lang="en-GB" sz="2400" dirty="0">
                <a:solidFill>
                  <a:srgbClr val="000714"/>
                </a:solidFill>
              </a:rPr>
              <a:t>Narrative-story telling</a:t>
            </a:r>
          </a:p>
          <a:p>
            <a:pPr marL="0" indent="0">
              <a:buNone/>
            </a:pPr>
            <a:r>
              <a:rPr lang="en-GB" sz="2400" dirty="0">
                <a:solidFill>
                  <a:srgbClr val="000714"/>
                </a:solidFill>
              </a:rPr>
              <a:t>Phenomenological-lived experiences (nearly did this)</a:t>
            </a:r>
          </a:p>
          <a:p>
            <a:pPr marL="0" indent="0">
              <a:buNone/>
            </a:pPr>
            <a:r>
              <a:rPr lang="en-GB" sz="2400" dirty="0">
                <a:solidFill>
                  <a:srgbClr val="000714"/>
                </a:solidFill>
              </a:rPr>
              <a:t>Grounded theory- produces a new theory where little is known</a:t>
            </a:r>
          </a:p>
          <a:p>
            <a:pPr marL="0" indent="0">
              <a:buNone/>
            </a:pPr>
            <a:r>
              <a:rPr lang="en-GB" sz="2400" dirty="0">
                <a:solidFill>
                  <a:srgbClr val="000714"/>
                </a:solidFill>
              </a:rPr>
              <a:t>Ethnographic- live alongside participants</a:t>
            </a:r>
          </a:p>
          <a:p>
            <a:pPr marL="0" indent="0">
              <a:buNone/>
            </a:pPr>
            <a:r>
              <a:rPr lang="en-GB" sz="2400" dirty="0">
                <a:solidFill>
                  <a:srgbClr val="000714"/>
                </a:solidFill>
              </a:rPr>
              <a:t>Case study design-the how and why of a situation </a:t>
            </a:r>
          </a:p>
          <a:p>
            <a:pPr marL="0" indent="0">
              <a:buNone/>
            </a:pPr>
            <a:endParaRPr lang="en-GB" sz="2400" dirty="0">
              <a:solidFill>
                <a:srgbClr val="000714"/>
              </a:solidFill>
            </a:endParaRPr>
          </a:p>
          <a:p>
            <a:pPr marL="0" indent="0">
              <a:buNone/>
            </a:pPr>
            <a:r>
              <a:rPr lang="en-GB" sz="2400" dirty="0">
                <a:solidFill>
                  <a:srgbClr val="000714"/>
                </a:solidFill>
              </a:rPr>
              <a:t>Emancipatory approach:</a:t>
            </a:r>
          </a:p>
          <a:p>
            <a:pPr marL="0" indent="0">
              <a:buNone/>
            </a:pPr>
            <a:r>
              <a:rPr lang="en-GB" sz="2400" dirty="0">
                <a:solidFill>
                  <a:srgbClr val="000714"/>
                </a:solidFill>
                <a:effectLst/>
                <a:latin typeface="Arial" panose="020B0604020202020204" pitchFamily="34" charset="0"/>
                <a:ea typeface="Calibri" panose="020F0502020204030204" pitchFamily="34" charset="0"/>
              </a:rPr>
              <a:t>Barton and </a:t>
            </a:r>
            <a:r>
              <a:rPr lang="en-GB" sz="2400" dirty="0" err="1">
                <a:solidFill>
                  <a:srgbClr val="000714"/>
                </a:solidFill>
                <a:effectLst/>
                <a:latin typeface="Arial" panose="020B0604020202020204" pitchFamily="34" charset="0"/>
                <a:ea typeface="Calibri" panose="020F0502020204030204" pitchFamily="34" charset="0"/>
              </a:rPr>
              <a:t>Hayhoe</a:t>
            </a:r>
            <a:r>
              <a:rPr lang="en-GB" sz="2400" dirty="0">
                <a:solidFill>
                  <a:srgbClr val="000714"/>
                </a:solidFill>
                <a:effectLst/>
                <a:latin typeface="Arial" panose="020B0604020202020204" pitchFamily="34" charset="0"/>
                <a:ea typeface="Calibri" panose="020F0502020204030204" pitchFamily="34" charset="0"/>
              </a:rPr>
              <a:t> (2020) outline that emancipatory research seeks to transform power to the disabled individuals, by seeking to empower the participants at all stages of the research process, from design to dissemination. </a:t>
            </a:r>
          </a:p>
          <a:p>
            <a:pPr marL="0" indent="0">
              <a:buNone/>
            </a:pPr>
            <a:r>
              <a:rPr lang="en-GB" sz="2400" dirty="0">
                <a:solidFill>
                  <a:srgbClr val="000714"/>
                </a:solidFill>
                <a:effectLst/>
                <a:latin typeface="Arial" panose="020B0604020202020204" pitchFamily="34" charset="0"/>
                <a:ea typeface="Calibri" panose="020F0502020204030204" pitchFamily="34" charset="0"/>
              </a:rPr>
              <a:t>However, </a:t>
            </a:r>
            <a:r>
              <a:rPr lang="en-GB" sz="2400" dirty="0" err="1">
                <a:solidFill>
                  <a:srgbClr val="000714"/>
                </a:solidFill>
                <a:effectLst/>
                <a:latin typeface="Arial" panose="020B0604020202020204" pitchFamily="34" charset="0"/>
                <a:ea typeface="Calibri" panose="020F0502020204030204" pitchFamily="34" charset="0"/>
              </a:rPr>
              <a:t>Mietola</a:t>
            </a:r>
            <a:r>
              <a:rPr lang="en-GB" sz="2400" dirty="0">
                <a:solidFill>
                  <a:srgbClr val="000714"/>
                </a:solidFill>
                <a:effectLst/>
                <a:latin typeface="Arial" panose="020B0604020202020204" pitchFamily="34" charset="0"/>
                <a:ea typeface="Calibri" panose="020F0502020204030204" pitchFamily="34" charset="0"/>
              </a:rPr>
              <a:t> et al (2017) critiqued that current emancipatory research did not include those without a physical voice, which was a limitation for my study. </a:t>
            </a:r>
            <a:endParaRPr lang="en-GB" sz="2400" dirty="0">
              <a:solidFill>
                <a:srgbClr val="000714"/>
              </a:solidFill>
            </a:endParaRPr>
          </a:p>
        </p:txBody>
      </p:sp>
    </p:spTree>
    <p:extLst>
      <p:ext uri="{BB962C8B-B14F-4D97-AF65-F5344CB8AC3E}">
        <p14:creationId xmlns:p14="http://schemas.microsoft.com/office/powerpoint/2010/main" val="10151278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42A512-A5FA-5CB9-E7F9-750C57A420B0}"/>
              </a:ext>
            </a:extLst>
          </p:cNvPr>
          <p:cNvSpPr>
            <a:spLocks noGrp="1"/>
          </p:cNvSpPr>
          <p:nvPr>
            <p:ph type="title"/>
          </p:nvPr>
        </p:nvSpPr>
        <p:spPr/>
        <p:txBody>
          <a:bodyPr/>
          <a:lstStyle/>
          <a:p>
            <a:r>
              <a:rPr lang="en-GB" dirty="0"/>
              <a:t>Case study design</a:t>
            </a:r>
          </a:p>
        </p:txBody>
      </p:sp>
      <p:sp>
        <p:nvSpPr>
          <p:cNvPr id="6" name="Content Placeholder 5">
            <a:extLst>
              <a:ext uri="{FF2B5EF4-FFF2-40B4-BE49-F238E27FC236}">
                <a16:creationId xmlns:a16="http://schemas.microsoft.com/office/drawing/2014/main" id="{168449D2-2CA0-EF49-CA37-66C1BD7A1286}"/>
              </a:ext>
            </a:extLst>
          </p:cNvPr>
          <p:cNvSpPr>
            <a:spLocks noGrp="1"/>
          </p:cNvSpPr>
          <p:nvPr>
            <p:ph idx="1"/>
          </p:nvPr>
        </p:nvSpPr>
        <p:spPr>
          <a:xfrm>
            <a:off x="261745" y="781404"/>
            <a:ext cx="11500033" cy="5569700"/>
          </a:xfrm>
        </p:spPr>
        <p:txBody>
          <a:bodyPr/>
          <a:lstStyle/>
          <a:p>
            <a:pPr marL="0" indent="0">
              <a:buNone/>
            </a:pPr>
            <a:r>
              <a:rPr lang="en-GB" sz="2400" dirty="0">
                <a:solidFill>
                  <a:srgbClr val="000714"/>
                </a:solidFill>
                <a:effectLst/>
                <a:latin typeface="Arial" panose="020B0604020202020204" pitchFamily="34" charset="0"/>
                <a:ea typeface="Calibri" panose="020F0502020204030204" pitchFamily="34" charset="0"/>
                <a:cs typeface="Times New Roman" panose="02020603050405020304" pitchFamily="18" charset="0"/>
              </a:rPr>
              <a:t>Yin (2018) proposes six sources which can provide evidence to make up each case. </a:t>
            </a:r>
          </a:p>
          <a:p>
            <a:pPr marL="0" indent="0">
              <a:buNone/>
            </a:pPr>
            <a:r>
              <a:rPr lang="en-GB" sz="2400" dirty="0">
                <a:solidFill>
                  <a:srgbClr val="000714"/>
                </a:solidFill>
                <a:effectLst/>
                <a:latin typeface="Arial" panose="020B0604020202020204" pitchFamily="34" charset="0"/>
                <a:ea typeface="Calibri" panose="020F0502020204030204" pitchFamily="34" charset="0"/>
                <a:cs typeface="Times New Roman" panose="02020603050405020304" pitchFamily="18" charset="0"/>
              </a:rPr>
              <a:t>Documentation,</a:t>
            </a:r>
          </a:p>
          <a:p>
            <a:pPr marL="0" indent="0">
              <a:buNone/>
            </a:pPr>
            <a:r>
              <a:rPr lang="en-GB" sz="2400" dirty="0">
                <a:solidFill>
                  <a:srgbClr val="000714"/>
                </a:solidFill>
                <a:latin typeface="Arial" panose="020B0604020202020204" pitchFamily="34" charset="0"/>
                <a:ea typeface="Calibri" panose="020F0502020204030204" pitchFamily="34" charset="0"/>
                <a:cs typeface="Times New Roman" panose="02020603050405020304" pitchFamily="18" charset="0"/>
              </a:rPr>
              <a:t>A</a:t>
            </a:r>
            <a:r>
              <a:rPr lang="en-GB" sz="2400" dirty="0">
                <a:solidFill>
                  <a:srgbClr val="000714"/>
                </a:solidFill>
                <a:effectLst/>
                <a:latin typeface="Arial" panose="020B0604020202020204" pitchFamily="34" charset="0"/>
                <a:ea typeface="Calibri" panose="020F0502020204030204" pitchFamily="34" charset="0"/>
                <a:cs typeface="Times New Roman" panose="02020603050405020304" pitchFamily="18" charset="0"/>
              </a:rPr>
              <a:t>rchival records, </a:t>
            </a:r>
          </a:p>
          <a:p>
            <a:pPr marL="0" indent="0">
              <a:buNone/>
            </a:pPr>
            <a:r>
              <a:rPr lang="en-GB" sz="2400" dirty="0">
                <a:solidFill>
                  <a:srgbClr val="000714"/>
                </a:solidFill>
                <a:latin typeface="Arial" panose="020B0604020202020204" pitchFamily="34" charset="0"/>
                <a:ea typeface="Calibri" panose="020F0502020204030204" pitchFamily="34" charset="0"/>
                <a:cs typeface="Times New Roman" panose="02020603050405020304" pitchFamily="18" charset="0"/>
              </a:rPr>
              <a:t>I</a:t>
            </a:r>
            <a:r>
              <a:rPr lang="en-GB" sz="2400" dirty="0">
                <a:solidFill>
                  <a:srgbClr val="000714"/>
                </a:solidFill>
                <a:effectLst/>
                <a:latin typeface="Arial" panose="020B0604020202020204" pitchFamily="34" charset="0"/>
                <a:ea typeface="Calibri" panose="020F0502020204030204" pitchFamily="34" charset="0"/>
                <a:cs typeface="Times New Roman" panose="02020603050405020304" pitchFamily="18" charset="0"/>
              </a:rPr>
              <a:t>nterviews, </a:t>
            </a:r>
          </a:p>
          <a:p>
            <a:pPr marL="0" indent="0">
              <a:buNone/>
            </a:pPr>
            <a:r>
              <a:rPr lang="en-GB" sz="2400" dirty="0">
                <a:solidFill>
                  <a:srgbClr val="000714"/>
                </a:solidFill>
                <a:latin typeface="Arial" panose="020B0604020202020204" pitchFamily="34" charset="0"/>
                <a:ea typeface="Calibri" panose="020F0502020204030204" pitchFamily="34" charset="0"/>
                <a:cs typeface="Times New Roman" panose="02020603050405020304" pitchFamily="18" charset="0"/>
              </a:rPr>
              <a:t>D</a:t>
            </a:r>
            <a:r>
              <a:rPr lang="en-GB" sz="2400" dirty="0">
                <a:solidFill>
                  <a:srgbClr val="000714"/>
                </a:solidFill>
                <a:effectLst/>
                <a:latin typeface="Arial" panose="020B0604020202020204" pitchFamily="34" charset="0"/>
                <a:ea typeface="Calibri" panose="020F0502020204030204" pitchFamily="34" charset="0"/>
                <a:cs typeface="Times New Roman" panose="02020603050405020304" pitchFamily="18" charset="0"/>
              </a:rPr>
              <a:t>irect observations, </a:t>
            </a:r>
          </a:p>
          <a:p>
            <a:pPr marL="0" indent="0">
              <a:buNone/>
            </a:pPr>
            <a:r>
              <a:rPr lang="en-GB" sz="2400" dirty="0">
                <a:solidFill>
                  <a:srgbClr val="000714"/>
                </a:solidFill>
                <a:latin typeface="Arial" panose="020B0604020202020204" pitchFamily="34" charset="0"/>
                <a:ea typeface="Calibri" panose="020F0502020204030204" pitchFamily="34" charset="0"/>
                <a:cs typeface="Times New Roman" panose="02020603050405020304" pitchFamily="18" charset="0"/>
              </a:rPr>
              <a:t>P</a:t>
            </a:r>
            <a:r>
              <a:rPr lang="en-GB" sz="2400" dirty="0">
                <a:solidFill>
                  <a:srgbClr val="000714"/>
                </a:solidFill>
                <a:effectLst/>
                <a:latin typeface="Arial" panose="020B0604020202020204" pitchFamily="34" charset="0"/>
                <a:ea typeface="Calibri" panose="020F0502020204030204" pitchFamily="34" charset="0"/>
                <a:cs typeface="Times New Roman" panose="02020603050405020304" pitchFamily="18" charset="0"/>
              </a:rPr>
              <a:t>articipant observation </a:t>
            </a:r>
          </a:p>
          <a:p>
            <a:pPr marL="0" indent="0">
              <a:buNone/>
            </a:pPr>
            <a:r>
              <a:rPr lang="en-GB" sz="2400" dirty="0">
                <a:solidFill>
                  <a:srgbClr val="000714"/>
                </a:solidFill>
                <a:latin typeface="Arial" panose="020B0604020202020204" pitchFamily="34" charset="0"/>
                <a:ea typeface="Calibri" panose="020F0502020204030204" pitchFamily="34" charset="0"/>
                <a:cs typeface="Times New Roman" panose="02020603050405020304" pitchFamily="18" charset="0"/>
              </a:rPr>
              <a:t>P</a:t>
            </a:r>
            <a:r>
              <a:rPr lang="en-GB" sz="2400" dirty="0">
                <a:solidFill>
                  <a:srgbClr val="000714"/>
                </a:solidFill>
                <a:effectLst/>
                <a:latin typeface="Arial" panose="020B0604020202020204" pitchFamily="34" charset="0"/>
                <a:ea typeface="Calibri" panose="020F0502020204030204" pitchFamily="34" charset="0"/>
                <a:cs typeface="Times New Roman" panose="02020603050405020304" pitchFamily="18" charset="0"/>
              </a:rPr>
              <a:t>hysical artefacts. </a:t>
            </a:r>
          </a:p>
          <a:p>
            <a:pPr marL="0" indent="0">
              <a:buNone/>
            </a:pPr>
            <a:endParaRPr lang="en-GB" sz="2400" dirty="0">
              <a:solidFill>
                <a:srgbClr val="000714"/>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GB" sz="2400" dirty="0">
                <a:solidFill>
                  <a:srgbClr val="000714"/>
                </a:solidFill>
                <a:effectLst/>
                <a:latin typeface="Arial" panose="020B0604020202020204" pitchFamily="34" charset="0"/>
                <a:ea typeface="Calibri" panose="020F0502020204030204" pitchFamily="34" charset="0"/>
                <a:cs typeface="Times New Roman" panose="02020603050405020304" pitchFamily="18" charset="0"/>
              </a:rPr>
              <a:t>Offered a way to compare the different levels of participation and how this effected the well-being of the participants. </a:t>
            </a:r>
          </a:p>
          <a:p>
            <a:pPr marL="0" indent="0">
              <a:buNone/>
            </a:pPr>
            <a:r>
              <a:rPr lang="en-GB" sz="2400" dirty="0">
                <a:solidFill>
                  <a:srgbClr val="000714"/>
                </a:solidFill>
              </a:rPr>
              <a:t> </a:t>
            </a:r>
          </a:p>
          <a:p>
            <a:endParaRPr lang="en-GB" dirty="0">
              <a:solidFill>
                <a:srgbClr val="000714"/>
              </a:solidFill>
            </a:endParaRPr>
          </a:p>
          <a:p>
            <a:endParaRPr lang="en-GB" dirty="0">
              <a:solidFill>
                <a:srgbClr val="000714"/>
              </a:solidFill>
            </a:endParaRPr>
          </a:p>
          <a:p>
            <a:endParaRPr lang="en-GB" dirty="0">
              <a:solidFill>
                <a:srgbClr val="000714"/>
              </a:solidFill>
            </a:endParaRPr>
          </a:p>
          <a:p>
            <a:endParaRPr lang="en-GB" dirty="0">
              <a:solidFill>
                <a:srgbClr val="000714"/>
              </a:solidFill>
            </a:endParaRPr>
          </a:p>
          <a:p>
            <a:endParaRPr lang="en-GB" dirty="0">
              <a:solidFill>
                <a:srgbClr val="000714"/>
              </a:solidFill>
            </a:endParaRPr>
          </a:p>
          <a:p>
            <a:endParaRPr lang="en-GB" dirty="0">
              <a:solidFill>
                <a:srgbClr val="000714"/>
              </a:solidFill>
            </a:endParaRPr>
          </a:p>
          <a:p>
            <a:endParaRPr lang="en-GB" dirty="0">
              <a:solidFill>
                <a:srgbClr val="000714"/>
              </a:solidFill>
            </a:endParaRPr>
          </a:p>
          <a:p>
            <a:endParaRPr lang="en-GB" dirty="0">
              <a:solidFill>
                <a:srgbClr val="000714"/>
              </a:solidFill>
            </a:endParaRPr>
          </a:p>
        </p:txBody>
      </p:sp>
    </p:spTree>
    <p:extLst>
      <p:ext uri="{BB962C8B-B14F-4D97-AF65-F5344CB8AC3E}">
        <p14:creationId xmlns:p14="http://schemas.microsoft.com/office/powerpoint/2010/main" val="38953820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96F79-6391-A992-CB80-5ED8C97FB244}"/>
              </a:ext>
            </a:extLst>
          </p:cNvPr>
          <p:cNvSpPr>
            <a:spLocks noGrp="1"/>
          </p:cNvSpPr>
          <p:nvPr>
            <p:ph type="title"/>
          </p:nvPr>
        </p:nvSpPr>
        <p:spPr/>
        <p:txBody>
          <a:bodyPr/>
          <a:lstStyle/>
          <a:p>
            <a:r>
              <a:rPr lang="en-GB" dirty="0"/>
              <a:t>Case study details </a:t>
            </a:r>
          </a:p>
        </p:txBody>
      </p:sp>
      <p:sp>
        <p:nvSpPr>
          <p:cNvPr id="3" name="Content Placeholder 2">
            <a:extLst>
              <a:ext uri="{FF2B5EF4-FFF2-40B4-BE49-F238E27FC236}">
                <a16:creationId xmlns:a16="http://schemas.microsoft.com/office/drawing/2014/main" id="{7B08B192-AA10-9B67-63FF-419A0DAB0E1A}"/>
              </a:ext>
            </a:extLst>
          </p:cNvPr>
          <p:cNvSpPr>
            <a:spLocks noGrp="1"/>
          </p:cNvSpPr>
          <p:nvPr>
            <p:ph sz="half" idx="1"/>
          </p:nvPr>
        </p:nvSpPr>
        <p:spPr>
          <a:xfrm>
            <a:off x="334451" y="843548"/>
            <a:ext cx="5983951" cy="5557252"/>
          </a:xfrm>
        </p:spPr>
        <p:txBody>
          <a:bodyPr/>
          <a:lstStyle/>
          <a:p>
            <a:r>
              <a:rPr lang="en-GB" sz="2000" dirty="0">
                <a:solidFill>
                  <a:srgbClr val="000714"/>
                </a:solidFill>
              </a:rPr>
              <a:t>Each case study comprised of two interviews, using photographs(artefacts) and diaries(documentary) to elicit discussion, supported by observations. These observations provided evidence of well-being indicators that were interpreted by the researcher in tandem with their parents. </a:t>
            </a:r>
          </a:p>
          <a:p>
            <a:r>
              <a:rPr lang="en-GB" sz="2000" dirty="0">
                <a:solidFill>
                  <a:srgbClr val="000714"/>
                </a:solidFill>
              </a:rPr>
              <a:t>There was no obvious archival records that were relevant. </a:t>
            </a:r>
          </a:p>
          <a:p>
            <a:r>
              <a:rPr lang="en-GB" sz="2000" dirty="0">
                <a:solidFill>
                  <a:srgbClr val="000714"/>
                </a:solidFill>
              </a:rPr>
              <a:t>Engagement in sandbox activities with toys to represent their choice of activities, as well as using eye gaze and augmentative and alternative communication, enabled a unique depth of data generation. </a:t>
            </a:r>
          </a:p>
          <a:p>
            <a:r>
              <a:rPr lang="en-GB" sz="2000" dirty="0">
                <a:solidFill>
                  <a:srgbClr val="000714"/>
                </a:solidFill>
              </a:rPr>
              <a:t>This triangulation of data sources which made up each case, enhanced the trustworthiness in my study (Yin 2018). </a:t>
            </a:r>
          </a:p>
        </p:txBody>
      </p:sp>
      <p:pic>
        <p:nvPicPr>
          <p:cNvPr id="5" name="Content Placeholder 4">
            <a:extLst>
              <a:ext uri="{FF2B5EF4-FFF2-40B4-BE49-F238E27FC236}">
                <a16:creationId xmlns:a16="http://schemas.microsoft.com/office/drawing/2014/main" id="{590BDC4C-A9F5-7136-A4C0-3B49A736DEB9}"/>
              </a:ext>
            </a:extLst>
          </p:cNvPr>
          <p:cNvPicPr>
            <a:picLocks noGrp="1" noChangeAspect="1"/>
          </p:cNvPicPr>
          <p:nvPr>
            <p:ph sz="half" idx="2"/>
          </p:nvPr>
        </p:nvPicPr>
        <p:blipFill>
          <a:blip r:embed="rId2"/>
          <a:stretch>
            <a:fillRect/>
          </a:stretch>
        </p:blipFill>
        <p:spPr>
          <a:xfrm>
            <a:off x="6279750" y="1789043"/>
            <a:ext cx="4987925" cy="3566475"/>
          </a:xfrm>
          <a:prstGeom prst="rect">
            <a:avLst/>
          </a:prstGeom>
        </p:spPr>
      </p:pic>
      <p:cxnSp>
        <p:nvCxnSpPr>
          <p:cNvPr id="7" name="Straight Arrow Connector 6">
            <a:extLst>
              <a:ext uri="{FF2B5EF4-FFF2-40B4-BE49-F238E27FC236}">
                <a16:creationId xmlns:a16="http://schemas.microsoft.com/office/drawing/2014/main" id="{C2202633-A719-E282-BF65-A77AE6485E74}"/>
              </a:ext>
            </a:extLst>
          </p:cNvPr>
          <p:cNvCxnSpPr/>
          <p:nvPr/>
        </p:nvCxnSpPr>
        <p:spPr>
          <a:xfrm flipV="1">
            <a:off x="8737600" y="2567380"/>
            <a:ext cx="0" cy="683820"/>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1B60638E-41DE-38D0-B257-01362B3941AA}"/>
              </a:ext>
            </a:extLst>
          </p:cNvPr>
          <p:cNvCxnSpPr>
            <a:cxnSpLocks/>
          </p:cNvCxnSpPr>
          <p:nvPr/>
        </p:nvCxnSpPr>
        <p:spPr>
          <a:xfrm flipV="1">
            <a:off x="7707153" y="3241484"/>
            <a:ext cx="0" cy="609063"/>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1360E1AC-3838-90B5-5EAC-E116C013EF9E}"/>
              </a:ext>
            </a:extLst>
          </p:cNvPr>
          <p:cNvCxnSpPr>
            <a:cxnSpLocks/>
          </p:cNvCxnSpPr>
          <p:nvPr/>
        </p:nvCxnSpPr>
        <p:spPr>
          <a:xfrm flipH="1" flipV="1">
            <a:off x="8028264" y="4236440"/>
            <a:ext cx="612397" cy="453006"/>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8ED29A6A-FEDC-1C81-3BCD-EAF63E34814C}"/>
              </a:ext>
            </a:extLst>
          </p:cNvPr>
          <p:cNvCxnSpPr>
            <a:cxnSpLocks/>
          </p:cNvCxnSpPr>
          <p:nvPr/>
        </p:nvCxnSpPr>
        <p:spPr>
          <a:xfrm>
            <a:off x="9127222" y="2365695"/>
            <a:ext cx="588912" cy="444617"/>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054C79B3-186D-2464-8995-DFE52A94935F}"/>
              </a:ext>
            </a:extLst>
          </p:cNvPr>
          <p:cNvCxnSpPr>
            <a:cxnSpLocks/>
          </p:cNvCxnSpPr>
          <p:nvPr/>
        </p:nvCxnSpPr>
        <p:spPr>
          <a:xfrm>
            <a:off x="9842810" y="3241484"/>
            <a:ext cx="0" cy="802010"/>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7C415F2F-3AC4-D7AA-7AEC-A479669F2160}"/>
              </a:ext>
            </a:extLst>
          </p:cNvPr>
          <p:cNvCxnSpPr>
            <a:cxnSpLocks/>
          </p:cNvCxnSpPr>
          <p:nvPr/>
        </p:nvCxnSpPr>
        <p:spPr>
          <a:xfrm flipH="1">
            <a:off x="9060110" y="4311941"/>
            <a:ext cx="656024" cy="436228"/>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5" name="TextBox 24">
            <a:extLst>
              <a:ext uri="{FF2B5EF4-FFF2-40B4-BE49-F238E27FC236}">
                <a16:creationId xmlns:a16="http://schemas.microsoft.com/office/drawing/2014/main" id="{EDFF49CB-7578-EF37-53AC-84F5B5CD4576}"/>
              </a:ext>
            </a:extLst>
          </p:cNvPr>
          <p:cNvSpPr txBox="1"/>
          <p:nvPr/>
        </p:nvSpPr>
        <p:spPr>
          <a:xfrm>
            <a:off x="7470358" y="5698597"/>
            <a:ext cx="3313728" cy="369332"/>
          </a:xfrm>
          <a:prstGeom prst="rect">
            <a:avLst/>
          </a:prstGeom>
          <a:noFill/>
        </p:spPr>
        <p:txBody>
          <a:bodyPr wrap="none" rtlCol="0">
            <a:spAutoFit/>
          </a:bodyPr>
          <a:lstStyle/>
          <a:p>
            <a:r>
              <a:rPr lang="en-GB" dirty="0">
                <a:solidFill>
                  <a:srgbClr val="000714"/>
                </a:solidFill>
              </a:rPr>
              <a:t>Data collection over 12 weeks </a:t>
            </a:r>
          </a:p>
        </p:txBody>
      </p:sp>
    </p:spTree>
    <p:extLst>
      <p:ext uri="{BB962C8B-B14F-4D97-AF65-F5344CB8AC3E}">
        <p14:creationId xmlns:p14="http://schemas.microsoft.com/office/powerpoint/2010/main" val="19798615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6BD118-5821-BFE6-4CAE-07F5595F40A9}"/>
              </a:ext>
            </a:extLst>
          </p:cNvPr>
          <p:cNvSpPr>
            <a:spLocks noGrp="1"/>
          </p:cNvSpPr>
          <p:nvPr>
            <p:ph type="title"/>
          </p:nvPr>
        </p:nvSpPr>
        <p:spPr/>
        <p:txBody>
          <a:bodyPr/>
          <a:lstStyle/>
          <a:p>
            <a:r>
              <a:rPr lang="en-GB" dirty="0"/>
              <a:t>Consent/ Assent </a:t>
            </a:r>
          </a:p>
        </p:txBody>
      </p:sp>
      <p:sp>
        <p:nvSpPr>
          <p:cNvPr id="11" name="Content Placeholder 10">
            <a:extLst>
              <a:ext uri="{FF2B5EF4-FFF2-40B4-BE49-F238E27FC236}">
                <a16:creationId xmlns:a16="http://schemas.microsoft.com/office/drawing/2014/main" id="{4D70E261-86E1-D577-28AF-C78AEC74B2D8}"/>
              </a:ext>
            </a:extLst>
          </p:cNvPr>
          <p:cNvSpPr>
            <a:spLocks noGrp="1"/>
          </p:cNvSpPr>
          <p:nvPr>
            <p:ph idx="1"/>
          </p:nvPr>
        </p:nvSpPr>
        <p:spPr>
          <a:xfrm>
            <a:off x="232175" y="620740"/>
            <a:ext cx="11873685" cy="6098112"/>
          </a:xfrm>
        </p:spPr>
        <p:txBody>
          <a:bodyPr/>
          <a:lstStyle/>
          <a:p>
            <a:pPr marL="0" indent="0">
              <a:buNone/>
            </a:pPr>
            <a:r>
              <a:rPr lang="en-GB" sz="2400" dirty="0">
                <a:solidFill>
                  <a:srgbClr val="000714"/>
                </a:solidFill>
                <a:effectLst/>
                <a:latin typeface="Arial" panose="020B0604020202020204" pitchFamily="34" charset="0"/>
                <a:ea typeface="Calibri" panose="020F0502020204030204" pitchFamily="34" charset="0"/>
                <a:cs typeface="Times New Roman" panose="02020603050405020304" pitchFamily="18" charset="0"/>
              </a:rPr>
              <a:t>Gaining consent for any research usually involves the participant’s signature on a consent form. </a:t>
            </a:r>
          </a:p>
          <a:p>
            <a:pPr marL="0" indent="0">
              <a:buNone/>
            </a:pPr>
            <a:r>
              <a:rPr lang="en-GB" sz="2400" dirty="0">
                <a:solidFill>
                  <a:srgbClr val="000714"/>
                </a:solidFill>
                <a:effectLst/>
                <a:latin typeface="Arial" panose="020B0604020202020204" pitchFamily="34" charset="0"/>
                <a:ea typeface="Calibri" panose="020F0502020204030204" pitchFamily="34" charset="0"/>
                <a:cs typeface="Times New Roman" panose="02020603050405020304" pitchFamily="18" charset="0"/>
              </a:rPr>
              <a:t>Alderson and Morrow (2011) propose that depending upon age and cognitive ability, the children themselves can give consent under the age of sixteen, which is termed ‘Gillick’ competency. However, when considering vulnerable populations such as those with communication and learning disabilities, this is not straightforward, and the concept of assent was introduced. Alderson and Morrow (2011) suggest that assent can mean that children understand some, but not all of the main issues required for consent, and it can mean ‘at least not refusing’. </a:t>
            </a:r>
          </a:p>
          <a:p>
            <a:pPr marL="0" indent="0">
              <a:buNone/>
            </a:pPr>
            <a:endParaRPr lang="en-GB" sz="2400" dirty="0">
              <a:solidFill>
                <a:srgbClr val="000714"/>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GB" sz="2400" dirty="0" err="1">
                <a:solidFill>
                  <a:srgbClr val="000714"/>
                </a:solidFill>
                <a:effectLst/>
                <a:latin typeface="Arial" panose="020B0604020202020204" pitchFamily="34" charset="0"/>
                <a:ea typeface="Calibri" panose="020F0502020204030204" pitchFamily="34" charset="0"/>
                <a:cs typeface="Times New Roman" panose="02020603050405020304" pitchFamily="18" charset="0"/>
              </a:rPr>
              <a:t>Renold</a:t>
            </a:r>
            <a:r>
              <a:rPr lang="en-GB" sz="2400" dirty="0">
                <a:solidFill>
                  <a:srgbClr val="000714"/>
                </a:solidFill>
                <a:effectLst/>
                <a:latin typeface="Arial" panose="020B0604020202020204" pitchFamily="34" charset="0"/>
                <a:ea typeface="Calibri" panose="020F0502020204030204" pitchFamily="34" charset="0"/>
                <a:cs typeface="Times New Roman" panose="02020603050405020304" pitchFamily="18" charset="0"/>
              </a:rPr>
              <a:t> et al (2008) have proposed that assent is an ongoing process and should not be taken for granted. For my study, the latter was helpful as the children’s indicative behaviours were part of this assent process and were revisited at every research contact, to ensure they were happy with my intent to interview, take photographs or observe.    </a:t>
            </a:r>
          </a:p>
          <a:p>
            <a:endParaRPr lang="en-GB" dirty="0">
              <a:solidFill>
                <a:srgbClr val="000714"/>
              </a:solidFill>
            </a:endParaRPr>
          </a:p>
        </p:txBody>
      </p:sp>
      <p:sp>
        <p:nvSpPr>
          <p:cNvPr id="8" name="TextBox 7"/>
          <p:cNvSpPr txBox="1"/>
          <p:nvPr/>
        </p:nvSpPr>
        <p:spPr>
          <a:xfrm>
            <a:off x="5612444" y="788419"/>
            <a:ext cx="18473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2F1EF">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68833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D47A8-BED1-643F-0BCE-E59848CFD368}"/>
              </a:ext>
            </a:extLst>
          </p:cNvPr>
          <p:cNvSpPr>
            <a:spLocks noGrp="1"/>
          </p:cNvSpPr>
          <p:nvPr>
            <p:ph type="title"/>
          </p:nvPr>
        </p:nvSpPr>
        <p:spPr/>
        <p:txBody>
          <a:bodyPr/>
          <a:lstStyle/>
          <a:p>
            <a:r>
              <a:rPr lang="en-GB" dirty="0"/>
              <a:t>Alternative means of communicating </a:t>
            </a:r>
          </a:p>
        </p:txBody>
      </p:sp>
      <p:sp>
        <p:nvSpPr>
          <p:cNvPr id="3" name="Content Placeholder 2">
            <a:extLst>
              <a:ext uri="{FF2B5EF4-FFF2-40B4-BE49-F238E27FC236}">
                <a16:creationId xmlns:a16="http://schemas.microsoft.com/office/drawing/2014/main" id="{D3821994-F4B8-178A-B2A6-DA631AB0F365}"/>
              </a:ext>
            </a:extLst>
          </p:cNvPr>
          <p:cNvSpPr>
            <a:spLocks noGrp="1"/>
          </p:cNvSpPr>
          <p:nvPr>
            <p:ph idx="1"/>
          </p:nvPr>
        </p:nvSpPr>
        <p:spPr>
          <a:xfrm>
            <a:off x="334452" y="620740"/>
            <a:ext cx="11523098" cy="4535487"/>
          </a:xfrm>
        </p:spPr>
        <p:txBody>
          <a:bodyPr/>
          <a:lstStyle/>
          <a:p>
            <a:pPr marL="0" indent="0">
              <a:buNone/>
            </a:pPr>
            <a:endParaRPr lang="en-GB" sz="2400" dirty="0">
              <a:solidFill>
                <a:srgbClr val="000714"/>
              </a:solidFill>
            </a:endParaRPr>
          </a:p>
          <a:p>
            <a:pPr marL="0" indent="0">
              <a:buNone/>
            </a:pPr>
            <a:endParaRPr lang="en-GB" sz="2400" dirty="0">
              <a:solidFill>
                <a:srgbClr val="000714"/>
              </a:solidFill>
            </a:endParaRPr>
          </a:p>
          <a:p>
            <a:pPr marL="0" indent="0">
              <a:buNone/>
            </a:pPr>
            <a:r>
              <a:rPr lang="en-GB" sz="2400" dirty="0">
                <a:solidFill>
                  <a:srgbClr val="000714"/>
                </a:solidFill>
              </a:rPr>
              <a:t>The children who used Augmentative and Alternative Communication/ Eye Gaze Technology were included in this study, with support from a familiar adult, who explained the study to them and introduced me to them. </a:t>
            </a:r>
          </a:p>
          <a:p>
            <a:pPr marL="0" indent="0">
              <a:buNone/>
            </a:pPr>
            <a:endParaRPr lang="en-GB" sz="2400" dirty="0">
              <a:solidFill>
                <a:srgbClr val="000714"/>
              </a:solidFill>
            </a:endParaRPr>
          </a:p>
          <a:p>
            <a:pPr marL="0" indent="0">
              <a:buNone/>
            </a:pPr>
            <a:r>
              <a:rPr lang="en-GB" sz="2400" dirty="0">
                <a:solidFill>
                  <a:srgbClr val="000714"/>
                </a:solidFill>
              </a:rPr>
              <a:t>The first visit contact visit took place in their home and enabled me to understand what their interests were-this informed the first interview questions as a way of getting to know them. </a:t>
            </a:r>
          </a:p>
        </p:txBody>
      </p:sp>
    </p:spTree>
    <p:extLst>
      <p:ext uri="{BB962C8B-B14F-4D97-AF65-F5344CB8AC3E}">
        <p14:creationId xmlns:p14="http://schemas.microsoft.com/office/powerpoint/2010/main" val="16056636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06F58-0028-39FE-BA16-46522C7B2875}"/>
              </a:ext>
            </a:extLst>
          </p:cNvPr>
          <p:cNvSpPr>
            <a:spLocks noGrp="1"/>
          </p:cNvSpPr>
          <p:nvPr>
            <p:ph type="title"/>
          </p:nvPr>
        </p:nvSpPr>
        <p:spPr/>
        <p:txBody>
          <a:bodyPr/>
          <a:lstStyle/>
          <a:p>
            <a:r>
              <a:rPr lang="en-GB" dirty="0"/>
              <a:t>Strength and limitations of case study design </a:t>
            </a:r>
          </a:p>
        </p:txBody>
      </p:sp>
      <p:sp>
        <p:nvSpPr>
          <p:cNvPr id="3" name="Content Placeholder 2">
            <a:extLst>
              <a:ext uri="{FF2B5EF4-FFF2-40B4-BE49-F238E27FC236}">
                <a16:creationId xmlns:a16="http://schemas.microsoft.com/office/drawing/2014/main" id="{8EB8650F-0668-3893-E000-5ACD5E34579F}"/>
              </a:ext>
            </a:extLst>
          </p:cNvPr>
          <p:cNvSpPr>
            <a:spLocks noGrp="1"/>
          </p:cNvSpPr>
          <p:nvPr>
            <p:ph idx="1"/>
          </p:nvPr>
        </p:nvSpPr>
        <p:spPr>
          <a:xfrm>
            <a:off x="645584" y="771464"/>
            <a:ext cx="11420520" cy="4535487"/>
          </a:xfrm>
        </p:spPr>
        <p:txBody>
          <a:bodyPr/>
          <a:lstStyle/>
          <a:p>
            <a:pPr marL="0" indent="0">
              <a:buNone/>
            </a:pPr>
            <a:r>
              <a:rPr lang="en-GB" sz="2400" dirty="0" err="1">
                <a:solidFill>
                  <a:srgbClr val="000714"/>
                </a:solidFill>
              </a:rPr>
              <a:t>Flyvbjerg</a:t>
            </a:r>
            <a:r>
              <a:rPr lang="en-GB" sz="2400" dirty="0">
                <a:solidFill>
                  <a:srgbClr val="000714"/>
                </a:solidFill>
              </a:rPr>
              <a:t> (2006) suggested that a good case study enables the researcher to get close to the reality of their participants, to explore the viewpoints and behaviours that characterise them as social actors. </a:t>
            </a:r>
          </a:p>
          <a:p>
            <a:pPr marL="0" indent="0">
              <a:buNone/>
            </a:pPr>
            <a:endParaRPr lang="en-GB" sz="2400" dirty="0">
              <a:solidFill>
                <a:srgbClr val="000714"/>
              </a:solidFill>
            </a:endParaRPr>
          </a:p>
          <a:p>
            <a:pPr marL="0" indent="0">
              <a:buNone/>
            </a:pPr>
            <a:r>
              <a:rPr lang="en-GB" sz="2400" dirty="0">
                <a:solidFill>
                  <a:srgbClr val="000714"/>
                </a:solidFill>
              </a:rPr>
              <a:t>A case study provides an authentic and credible method which may not be generalisable to other populations, due to the small sample size, but provides depth not breadth. </a:t>
            </a:r>
          </a:p>
          <a:p>
            <a:pPr marL="0" indent="0">
              <a:buNone/>
            </a:pPr>
            <a:endParaRPr lang="en-GB" sz="2400" dirty="0">
              <a:solidFill>
                <a:srgbClr val="000714"/>
              </a:solidFill>
            </a:endParaRPr>
          </a:p>
          <a:p>
            <a:pPr marL="0" indent="0">
              <a:buNone/>
            </a:pPr>
            <a:endParaRPr lang="en-GB" sz="2400" dirty="0">
              <a:solidFill>
                <a:srgbClr val="000714"/>
              </a:solidFill>
            </a:endParaRPr>
          </a:p>
          <a:p>
            <a:pPr marL="0" indent="0">
              <a:buNone/>
            </a:pPr>
            <a:r>
              <a:rPr lang="en-GB" sz="2400" dirty="0">
                <a:solidFill>
                  <a:srgbClr val="000714"/>
                </a:solidFill>
              </a:rPr>
              <a:t>The transferability of creative methods within a case study to other non-verbal populations shows potential, but has yet to be fully realised (</a:t>
            </a:r>
            <a:r>
              <a:rPr lang="en-GB" sz="2400" dirty="0" err="1">
                <a:solidFill>
                  <a:srgbClr val="000714"/>
                </a:solidFill>
              </a:rPr>
              <a:t>Sandelowski</a:t>
            </a:r>
            <a:r>
              <a:rPr lang="en-GB" sz="2400" dirty="0">
                <a:solidFill>
                  <a:srgbClr val="000714"/>
                </a:solidFill>
              </a:rPr>
              <a:t>, 1993; </a:t>
            </a:r>
            <a:r>
              <a:rPr lang="en-GB" sz="2400" dirty="0" err="1">
                <a:solidFill>
                  <a:srgbClr val="000714"/>
                </a:solidFill>
              </a:rPr>
              <a:t>Hammersly</a:t>
            </a:r>
            <a:r>
              <a:rPr lang="en-GB" sz="2400" dirty="0">
                <a:solidFill>
                  <a:srgbClr val="000714"/>
                </a:solidFill>
              </a:rPr>
              <a:t> and Atkinson, 2007; Creswell, 2014; Yin 2018). </a:t>
            </a:r>
          </a:p>
        </p:txBody>
      </p:sp>
    </p:spTree>
    <p:extLst>
      <p:ext uri="{BB962C8B-B14F-4D97-AF65-F5344CB8AC3E}">
        <p14:creationId xmlns:p14="http://schemas.microsoft.com/office/powerpoint/2010/main" val="37919752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a:themeElements>
    <a:clrScheme name="">
      <a:dk1>
        <a:srgbClr val="D02842"/>
      </a:dk1>
      <a:lt1>
        <a:srgbClr val="F2F1EF"/>
      </a:lt1>
      <a:dk2>
        <a:srgbClr val="94C339"/>
      </a:dk2>
      <a:lt2>
        <a:srgbClr val="A80D25"/>
      </a:lt2>
      <a:accent1>
        <a:srgbClr val="AAB4A0"/>
      </a:accent1>
      <a:accent2>
        <a:srgbClr val="F06800"/>
      </a:accent2>
      <a:accent3>
        <a:srgbClr val="F7F7F6"/>
      </a:accent3>
      <a:accent4>
        <a:srgbClr val="B12137"/>
      </a:accent4>
      <a:accent5>
        <a:srgbClr val="D2D6CD"/>
      </a:accent5>
      <a:accent6>
        <a:srgbClr val="D95E00"/>
      </a:accent6>
      <a:hlink>
        <a:srgbClr val="009999"/>
      </a:hlink>
      <a:folHlink>
        <a:srgbClr val="99CC00"/>
      </a:folHlink>
    </a:clrScheme>
    <a:fontScheme name="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esentation 13">
        <a:dk1>
          <a:srgbClr val="026668"/>
        </a:dk1>
        <a:lt1>
          <a:srgbClr val="EEF4E3"/>
        </a:lt1>
        <a:dk2>
          <a:srgbClr val="026668"/>
        </a:dk2>
        <a:lt2>
          <a:srgbClr val="025052"/>
        </a:lt2>
        <a:accent1>
          <a:srgbClr val="AAB4A0"/>
        </a:accent1>
        <a:accent2>
          <a:srgbClr val="F06800"/>
        </a:accent2>
        <a:accent3>
          <a:srgbClr val="F5F8EF"/>
        </a:accent3>
        <a:accent4>
          <a:srgbClr val="015658"/>
        </a:accent4>
        <a:accent5>
          <a:srgbClr val="D2D6CD"/>
        </a:accent5>
        <a:accent6>
          <a:srgbClr val="D95E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4">
        <a:dk1>
          <a:srgbClr val="026668"/>
        </a:dk1>
        <a:lt1>
          <a:srgbClr val="EEF4E3"/>
        </a:lt1>
        <a:dk2>
          <a:srgbClr val="026668"/>
        </a:dk2>
        <a:lt2>
          <a:srgbClr val="025052"/>
        </a:lt2>
        <a:accent1>
          <a:srgbClr val="CDD5BA"/>
        </a:accent1>
        <a:accent2>
          <a:srgbClr val="AAB4A0"/>
        </a:accent2>
        <a:accent3>
          <a:srgbClr val="F5F8EF"/>
        </a:accent3>
        <a:accent4>
          <a:srgbClr val="015658"/>
        </a:accent4>
        <a:accent5>
          <a:srgbClr val="E3E7D9"/>
        </a:accent5>
        <a:accent6>
          <a:srgbClr val="9AA391"/>
        </a:accent6>
        <a:hlink>
          <a:srgbClr val="F06800"/>
        </a:hlink>
        <a:folHlink>
          <a:srgbClr val="99CC00"/>
        </a:folHlink>
      </a:clrScheme>
      <a:clrMap bg1="lt1" tx1="dk1" bg2="lt2" tx2="dk2" accent1="accent1" accent2="accent2" accent3="accent3" accent4="accent4" accent5="accent5" accent6="accent6" hlink="hlink" folHlink="folHlink"/>
    </a:extraClrScheme>
    <a:extraClrScheme>
      <a:clrScheme name="presentation 15">
        <a:dk1>
          <a:srgbClr val="1F6390"/>
        </a:dk1>
        <a:lt1>
          <a:srgbClr val="E1F0F5"/>
        </a:lt1>
        <a:dk2>
          <a:srgbClr val="1F6390"/>
        </a:dk2>
        <a:lt2>
          <a:srgbClr val="025052"/>
        </a:lt2>
        <a:accent1>
          <a:srgbClr val="B3CDDA"/>
        </a:accent1>
        <a:accent2>
          <a:srgbClr val="86B0C0"/>
        </a:accent2>
        <a:accent3>
          <a:srgbClr val="EEF6F9"/>
        </a:accent3>
        <a:accent4>
          <a:srgbClr val="19537A"/>
        </a:accent4>
        <a:accent5>
          <a:srgbClr val="D6E3EA"/>
        </a:accent5>
        <a:accent6>
          <a:srgbClr val="799FAE"/>
        </a:accent6>
        <a:hlink>
          <a:srgbClr val="FF0066"/>
        </a:hlink>
        <a:folHlink>
          <a:srgbClr val="99CC00"/>
        </a:folHlink>
      </a:clrScheme>
      <a:clrMap bg1="lt1" tx1="dk1" bg2="lt2" tx2="dk2" accent1="accent1" accent2="accent2" accent3="accent3" accent4="accent4" accent5="accent5" accent6="accent6" hlink="hlink" folHlink="folHlink"/>
    </a:extraClrScheme>
    <a:extraClrScheme>
      <a:clrScheme name="presentation 16">
        <a:dk1>
          <a:srgbClr val="1F6390"/>
        </a:dk1>
        <a:lt1>
          <a:srgbClr val="E1F0F5"/>
        </a:lt1>
        <a:dk2>
          <a:srgbClr val="1F6390"/>
        </a:dk2>
        <a:lt2>
          <a:srgbClr val="025052"/>
        </a:lt2>
        <a:accent1>
          <a:srgbClr val="B3CDDA"/>
        </a:accent1>
        <a:accent2>
          <a:srgbClr val="86B0C0"/>
        </a:accent2>
        <a:accent3>
          <a:srgbClr val="EEF6F9"/>
        </a:accent3>
        <a:accent4>
          <a:srgbClr val="19537A"/>
        </a:accent4>
        <a:accent5>
          <a:srgbClr val="D6E3EA"/>
        </a:accent5>
        <a:accent6>
          <a:srgbClr val="799FAE"/>
        </a:accent6>
        <a:hlink>
          <a:srgbClr val="FF0066"/>
        </a:hlink>
        <a:folHlink>
          <a:srgbClr val="B6F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2186</TotalTime>
  <Words>2511</Words>
  <Application>Microsoft Office PowerPoint</Application>
  <PresentationFormat>Widescreen</PresentationFormat>
  <Paragraphs>259</Paragraphs>
  <Slides>29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presentation</vt:lpstr>
      <vt:lpstr>  </vt:lpstr>
      <vt:lpstr>Creative methods</vt:lpstr>
      <vt:lpstr>VOCAL illustration </vt:lpstr>
      <vt:lpstr>Qualitative approaches</vt:lpstr>
      <vt:lpstr>Case study design</vt:lpstr>
      <vt:lpstr>Case study details </vt:lpstr>
      <vt:lpstr>Consent/ Assent </vt:lpstr>
      <vt:lpstr>Alternative means of communicating </vt:lpstr>
      <vt:lpstr>Strength and limitations of case study design </vt:lpstr>
      <vt:lpstr>Consultation/ Pilot data  </vt:lpstr>
      <vt:lpstr>Children and young people who took part</vt:lpstr>
      <vt:lpstr>Pilot  data –findings published in a book chapter </vt:lpstr>
      <vt:lpstr>Collages- young adults with learning disabilities </vt:lpstr>
      <vt:lpstr>Drawings- laminated sheets</vt:lpstr>
      <vt:lpstr>Clare’s Grid 3 for iPad to show participation choices </vt:lpstr>
      <vt:lpstr>Augmentative and Alternative communication screens/ Eye Gaze  </vt:lpstr>
      <vt:lpstr>From initial meeting I was able to select toys to engage in conversation </vt:lpstr>
      <vt:lpstr>Photographs/ observations/ field notes</vt:lpstr>
      <vt:lpstr>Annotation of photograph as part of the analysis </vt:lpstr>
      <vt:lpstr>Diary Bree – written by her mother in first person </vt:lpstr>
      <vt:lpstr>Poppy excluded from the bat crawl- photograph matched with mother’s diary entry </vt:lpstr>
      <vt:lpstr>Nick’s intentional behaviours from observational field notes</vt:lpstr>
      <vt:lpstr>Intentional behaviours </vt:lpstr>
      <vt:lpstr>Themes identified </vt:lpstr>
      <vt:lpstr>Kaleidoscope of well-being </vt:lpstr>
      <vt:lpstr>Closing slide</vt:lpstr>
      <vt:lpstr>References</vt:lpstr>
      <vt:lpstr>References continued </vt:lpstr>
      <vt:lpstr>Link to you tube audio book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Pickering</dc:creator>
  <cp:lastModifiedBy>Jim Pickering</cp:lastModifiedBy>
  <cp:revision>115</cp:revision>
  <dcterms:created xsi:type="dcterms:W3CDTF">2021-03-17T11:44:36Z</dcterms:created>
  <dcterms:modified xsi:type="dcterms:W3CDTF">2022-06-20T07:36:28Z</dcterms:modified>
</cp:coreProperties>
</file>