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04" userDrawn="1">
          <p15:clr>
            <a:srgbClr val="A4A3A4"/>
          </p15:clr>
        </p15:guide>
        <p15:guide id="2" pos="95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25" autoAdjust="0"/>
    <p:restoredTop sz="95030" autoAdjust="0"/>
  </p:normalViewPr>
  <p:slideViewPr>
    <p:cSldViewPr snapToGrid="0" showGuides="1">
      <p:cViewPr>
        <p:scale>
          <a:sx n="33" d="100"/>
          <a:sy n="33" d="100"/>
        </p:scale>
        <p:origin x="-3156" y="-3940"/>
      </p:cViewPr>
      <p:guideLst>
        <p:guide orient="horz" pos="13504"/>
        <p:guide pos="95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043ACC-2280-4E2C-BE1D-682F5982FC08}" type="datetimeFigureOut">
              <a:rPr lang="en-GB" smtClean="0"/>
              <a:t>30/05/2022</a:t>
            </a:fld>
            <a:endParaRPr lang="en-GB"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526E32-BE39-4945-A0A3-2186AB603FC1}" type="slidenum">
              <a:rPr lang="en-GB" smtClean="0"/>
              <a:t>‹#›</a:t>
            </a:fld>
            <a:endParaRPr lang="en-GB" dirty="0"/>
          </a:p>
        </p:txBody>
      </p:sp>
    </p:spTree>
    <p:extLst>
      <p:ext uri="{BB962C8B-B14F-4D97-AF65-F5344CB8AC3E}">
        <p14:creationId xmlns:p14="http://schemas.microsoft.com/office/powerpoint/2010/main" val="4052869961"/>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A526E32-BE39-4945-A0A3-2186AB603FC1}" type="slidenum">
              <a:rPr lang="en-GB" smtClean="0"/>
              <a:t>1</a:t>
            </a:fld>
            <a:endParaRPr lang="en-GB" dirty="0"/>
          </a:p>
        </p:txBody>
      </p:sp>
    </p:spTree>
    <p:extLst>
      <p:ext uri="{BB962C8B-B14F-4D97-AF65-F5344CB8AC3E}">
        <p14:creationId xmlns:p14="http://schemas.microsoft.com/office/powerpoint/2010/main" val="4055131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2970901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3373629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347670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124042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196877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1982345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3411778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351513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207853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147433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dirty="0"/>
              <a:t>Click icon to add picture</a:t>
            </a:r>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C29057F9-FCDA-4C89-80B9-61EBC3393CEC}" type="datetimeFigureOut">
              <a:rPr lang="en-GB" smtClean="0"/>
              <a:t>30/05/2022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C8C6451-5D83-42E1-8DD1-FD35BB9A6402}" type="slidenum">
              <a:rPr lang="en-GB" smtClean="0"/>
              <a:t>‹#›</a:t>
            </a:fld>
            <a:endParaRPr lang="en-GB" dirty="0"/>
          </a:p>
        </p:txBody>
      </p:sp>
    </p:spTree>
    <p:extLst>
      <p:ext uri="{BB962C8B-B14F-4D97-AF65-F5344CB8AC3E}">
        <p14:creationId xmlns:p14="http://schemas.microsoft.com/office/powerpoint/2010/main" val="128561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C29057F9-FCDA-4C89-80B9-61EBC3393CEC}" type="datetimeFigureOut">
              <a:rPr lang="en-GB" smtClean="0"/>
              <a:t>30/05/2022</a:t>
            </a:fld>
            <a:endParaRPr lang="en-GB" dirty="0"/>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C8C6451-5D83-42E1-8DD1-FD35BB9A6402}" type="slidenum">
              <a:rPr lang="en-GB" smtClean="0"/>
              <a:t>‹#›</a:t>
            </a:fld>
            <a:endParaRPr lang="en-GB" dirty="0"/>
          </a:p>
        </p:txBody>
      </p:sp>
    </p:spTree>
    <p:extLst>
      <p:ext uri="{BB962C8B-B14F-4D97-AF65-F5344CB8AC3E}">
        <p14:creationId xmlns:p14="http://schemas.microsoft.com/office/powerpoint/2010/main" val="724375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53578" y="0"/>
            <a:ext cx="30310932" cy="280076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76200">
            <a:solidFill>
              <a:schemeClr val="accent1">
                <a:lumMod val="75000"/>
              </a:schemeClr>
            </a:solidFill>
          </a:ln>
        </p:spPr>
        <p:txBody>
          <a:bodyPr wrap="square" rtlCol="0">
            <a:spAutoFit/>
          </a:bodyPr>
          <a:lstStyle/>
          <a:p>
            <a:pPr algn="ctr"/>
            <a:r>
              <a:rPr lang="en-US" sz="8800" dirty="0"/>
              <a:t>An exploratory study identifying a possible response shift phenomena of the Glasgow Hearing Aid Benefit Profile</a:t>
            </a:r>
            <a:endParaRPr lang="en-GB" sz="8800" dirty="0"/>
          </a:p>
        </p:txBody>
      </p:sp>
      <p:sp>
        <p:nvSpPr>
          <p:cNvPr id="5" name="TextBox 4"/>
          <p:cNvSpPr txBox="1"/>
          <p:nvPr/>
        </p:nvSpPr>
        <p:spPr>
          <a:xfrm>
            <a:off x="314324" y="3143784"/>
            <a:ext cx="10963275" cy="1261884"/>
          </a:xfrm>
          <a:prstGeom prst="rect">
            <a:avLst/>
          </a:prstGeom>
          <a:noFill/>
        </p:spPr>
        <p:txBody>
          <a:bodyPr wrap="square" rtlCol="0">
            <a:spAutoFit/>
          </a:bodyPr>
          <a:lstStyle/>
          <a:p>
            <a:r>
              <a:rPr lang="en-GB" sz="4000" dirty="0"/>
              <a:t>Dr Jonathan Arthur </a:t>
            </a:r>
            <a:r>
              <a:rPr lang="en-GB" sz="4000" baseline="30000" dirty="0"/>
              <a:t>1,2</a:t>
            </a:r>
            <a:r>
              <a:rPr lang="en-GB" sz="4000" dirty="0"/>
              <a:t> &amp; Dr Tessa Watts </a:t>
            </a:r>
            <a:r>
              <a:rPr lang="en-GB" sz="4000" baseline="30000" dirty="0"/>
              <a:t>3,2</a:t>
            </a:r>
          </a:p>
          <a:p>
            <a:r>
              <a:rPr lang="en-GB" sz="3600" dirty="0"/>
              <a:t> </a:t>
            </a:r>
          </a:p>
        </p:txBody>
      </p:sp>
      <p:sp>
        <p:nvSpPr>
          <p:cNvPr id="6" name="Subtitle 2"/>
          <p:cNvSpPr txBox="1">
            <a:spLocks/>
          </p:cNvSpPr>
          <p:nvPr/>
        </p:nvSpPr>
        <p:spPr>
          <a:xfrm>
            <a:off x="9880599" y="3409393"/>
            <a:ext cx="20376756" cy="573952"/>
          </a:xfrm>
          <a:prstGeom prst="rect">
            <a:avLst/>
          </a:prstGeom>
        </p:spPr>
        <p:txBody>
          <a:bodyPr vert="horz" lIns="0" tIns="0" rIns="0" bIns="0" rtlCol="0" anchor="b"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aseline="30000" dirty="0"/>
              <a:t>1 </a:t>
            </a:r>
            <a:r>
              <a:rPr lang="en-US" sz="3200" dirty="0"/>
              <a:t>Cwm Taf Morgannwg University Health Board, </a:t>
            </a:r>
            <a:r>
              <a:rPr lang="en-US" sz="3200" baseline="30000" dirty="0"/>
              <a:t>2 </a:t>
            </a:r>
            <a:r>
              <a:rPr lang="en-US" sz="3200" dirty="0"/>
              <a:t>Swansea University, Faculty of Medicine, Health and Life Science </a:t>
            </a:r>
          </a:p>
          <a:p>
            <a:r>
              <a:rPr lang="en-US" sz="3200" baseline="30000" dirty="0"/>
              <a:t>3 </a:t>
            </a:r>
            <a:r>
              <a:rPr lang="en-US" sz="3200" dirty="0"/>
              <a:t>Cardiff University, School of Healthcare Sciences</a:t>
            </a:r>
          </a:p>
        </p:txBody>
      </p:sp>
      <p:pic>
        <p:nvPicPr>
          <p:cNvPr id="12" name="Picture 11"/>
          <p:cNvPicPr>
            <a:picLocks noChangeAspect="1"/>
          </p:cNvPicPr>
          <p:nvPr/>
        </p:nvPicPr>
        <p:blipFill>
          <a:blip r:embed="rId3"/>
          <a:stretch>
            <a:fillRect/>
          </a:stretch>
        </p:blipFill>
        <p:spPr>
          <a:xfrm>
            <a:off x="14068482" y="40184099"/>
            <a:ext cx="2066811" cy="1883094"/>
          </a:xfrm>
          <a:prstGeom prst="rect">
            <a:avLst/>
          </a:prstGeom>
        </p:spPr>
      </p:pic>
      <p:pic>
        <p:nvPicPr>
          <p:cNvPr id="1028" name="Picture 4" descr="CWM TAF MORGANNWG_University Health Board.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8097" y="40184099"/>
            <a:ext cx="6032501" cy="15322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swansea university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07600" y="40288858"/>
            <a:ext cx="3477484" cy="2182180"/>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p:cNvCxnSpPr/>
          <p:nvPr/>
        </p:nvCxnSpPr>
        <p:spPr>
          <a:xfrm>
            <a:off x="0" y="39725600"/>
            <a:ext cx="30275213" cy="1016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578" y="4184797"/>
            <a:ext cx="30275213" cy="10160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6103" y="5885855"/>
            <a:ext cx="14400000" cy="7848302"/>
          </a:xfrm>
          <a:prstGeom prst="rect">
            <a:avLst/>
          </a:prstGeom>
          <a:noFill/>
          <a:ln w="76200">
            <a:solidFill>
              <a:schemeClr val="accent1">
                <a:lumMod val="75000"/>
              </a:schemeClr>
            </a:solidFill>
          </a:ln>
        </p:spPr>
        <p:txBody>
          <a:bodyPr wrap="square" rtlCol="0">
            <a:spAutoFit/>
          </a:bodyPr>
          <a:lstStyle/>
          <a:p>
            <a:pPr marL="457200" indent="-457200">
              <a:buFont typeface="Arial" panose="020B0604020202020204" pitchFamily="34" charset="0"/>
              <a:buChar char="•"/>
            </a:pPr>
            <a:r>
              <a:rPr lang="en-US" sz="2800" dirty="0"/>
              <a:t>Response shift can be defined as a change in the subjective opinion or belief related to a clinical intervention over a time period during a sustained period of illness or chronic condition</a:t>
            </a:r>
          </a:p>
          <a:p>
            <a:pPr marL="457200" indent="-457200">
              <a:buFont typeface="Arial" panose="020B0604020202020204" pitchFamily="34" charset="0"/>
              <a:buChar char="•"/>
            </a:pPr>
            <a:r>
              <a:rPr lang="en-US" sz="2800" dirty="0"/>
              <a:t>Response shift can be observed in various health related quality of life (HR-QoL)  patient reported outcome measures (PROMS)</a:t>
            </a:r>
            <a:endParaRPr lang="en-GB" sz="2800" dirty="0"/>
          </a:p>
          <a:p>
            <a:pPr marL="457200" indent="-457200">
              <a:buFont typeface="Arial" panose="020B0604020202020204" pitchFamily="34" charset="0"/>
              <a:buChar char="•"/>
            </a:pPr>
            <a:r>
              <a:rPr lang="en-US" sz="2800" dirty="0"/>
              <a:t>In the Audiology profession, the Glasgow Hearing Aid Benefit Profile (GHABP)</a:t>
            </a:r>
            <a:r>
              <a:rPr lang="en-US" sz="2800" baseline="30000" dirty="0"/>
              <a:t>1 </a:t>
            </a:r>
            <a:r>
              <a:rPr lang="en-US" sz="2800" dirty="0"/>
              <a:t>has been widely used across the United Kingdom (UK) and internationally.</a:t>
            </a:r>
            <a:endParaRPr lang="en-GB" sz="2800" dirty="0"/>
          </a:p>
          <a:p>
            <a:pPr marL="457200" indent="-457200">
              <a:buFont typeface="Arial" panose="020B0604020202020204" pitchFamily="34" charset="0"/>
              <a:buChar char="•"/>
            </a:pPr>
            <a:r>
              <a:rPr lang="en-GB" sz="2800" dirty="0"/>
              <a:t>Researchers, including those in audiology, have described three reasons for response shift</a:t>
            </a:r>
            <a:r>
              <a:rPr lang="en-GB" sz="2800" baseline="30000" dirty="0"/>
              <a:t>2</a:t>
            </a:r>
            <a:r>
              <a:rPr lang="en-GB" sz="2800" dirty="0"/>
              <a:t>: </a:t>
            </a:r>
          </a:p>
          <a:p>
            <a:pPr marL="2268215" lvl="1" indent="-514350">
              <a:buFont typeface="+mj-lt"/>
              <a:buAutoNum type="arabicPeriod"/>
            </a:pPr>
            <a:r>
              <a:rPr lang="en-GB" sz="2800" dirty="0"/>
              <a:t>Recalibration, for example, changes in perception of hearing disability post Hearing Aid (HA) fitting.</a:t>
            </a:r>
          </a:p>
          <a:p>
            <a:pPr marL="2268215" lvl="1" indent="-514350">
              <a:buFont typeface="+mj-lt"/>
              <a:buAutoNum type="arabicPeriod"/>
            </a:pPr>
            <a:r>
              <a:rPr lang="en-GB" sz="2800" dirty="0"/>
              <a:t>Re-prioritisation, for example, changes in perceptual importance of HR-</a:t>
            </a:r>
            <a:r>
              <a:rPr lang="en-GB" sz="2800" dirty="0" err="1"/>
              <a:t>Qol</a:t>
            </a:r>
            <a:r>
              <a:rPr lang="en-GB" sz="2800" dirty="0"/>
              <a:t>.</a:t>
            </a:r>
            <a:endParaRPr lang="en-GB" sz="2800" baseline="30000" dirty="0"/>
          </a:p>
          <a:p>
            <a:pPr marL="2268215" lvl="1" indent="-514350">
              <a:buFont typeface="+mj-lt"/>
              <a:buAutoNum type="arabicPeriod"/>
            </a:pPr>
            <a:r>
              <a:rPr lang="en-GB" sz="2800" dirty="0"/>
              <a:t>Reconceptualization, a redefinition of a target construct. For example, a questionnaire examining mental health, might be understood later in time as a something measuring loneliness.</a:t>
            </a:r>
          </a:p>
          <a:p>
            <a:pPr marL="2268215" lvl="1" indent="-514350">
              <a:buFont typeface="+mj-lt"/>
              <a:buAutoNum type="arabicPeriod"/>
            </a:pPr>
            <a:endParaRPr lang="en-GB" sz="2800" dirty="0"/>
          </a:p>
          <a:p>
            <a:pPr algn="ctr"/>
            <a:r>
              <a:rPr lang="en-US" sz="2800" b="1" dirty="0"/>
              <a:t>Research Question</a:t>
            </a:r>
          </a:p>
          <a:p>
            <a:pPr algn="ctr"/>
            <a:r>
              <a:rPr lang="en-US" sz="2800" b="1" dirty="0"/>
              <a:t>Does the GHABP question exhibit a possible response shift?</a:t>
            </a:r>
            <a:endParaRPr lang="en-GB" sz="2800" b="1" dirty="0"/>
          </a:p>
          <a:p>
            <a:pPr marL="2268215" lvl="1" indent="-514350">
              <a:buFont typeface="+mj-lt"/>
              <a:buAutoNum type="arabicPeriod"/>
            </a:pPr>
            <a:endParaRPr lang="en-US" sz="2800" dirty="0"/>
          </a:p>
          <a:p>
            <a:endParaRPr lang="en-GB" sz="2800" dirty="0"/>
          </a:p>
        </p:txBody>
      </p:sp>
      <p:sp>
        <p:nvSpPr>
          <p:cNvPr id="24" name="Title 5"/>
          <p:cNvSpPr txBox="1">
            <a:spLocks/>
          </p:cNvSpPr>
          <p:nvPr/>
        </p:nvSpPr>
        <p:spPr>
          <a:xfrm>
            <a:off x="454511" y="27280249"/>
            <a:ext cx="29470832"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Conclusions</a:t>
            </a:r>
          </a:p>
        </p:txBody>
      </p:sp>
      <p:sp>
        <p:nvSpPr>
          <p:cNvPr id="26" name="Title 1"/>
          <p:cNvSpPr txBox="1">
            <a:spLocks/>
          </p:cNvSpPr>
          <p:nvPr/>
        </p:nvSpPr>
        <p:spPr>
          <a:xfrm>
            <a:off x="31843125" y="6267516"/>
            <a:ext cx="14080074" cy="1117321"/>
          </a:xfrm>
          <a:prstGeom prst="rect">
            <a:avLst/>
          </a:prstGeom>
        </p:spPr>
        <p:txBody>
          <a:bodyPr vert="horz" lIns="91440" tIns="45720" rIns="91440" bIns="45720" rtlCol="0" anchor="b">
            <a:normAutofit fontScale="47500" lnSpcReduction="20000"/>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endParaRPr lang="en-GB" dirty="0"/>
          </a:p>
        </p:txBody>
      </p:sp>
      <p:sp>
        <p:nvSpPr>
          <p:cNvPr id="28" name="Title 1"/>
          <p:cNvSpPr txBox="1">
            <a:spLocks/>
          </p:cNvSpPr>
          <p:nvPr/>
        </p:nvSpPr>
        <p:spPr>
          <a:xfrm>
            <a:off x="-15880983" y="15485542"/>
            <a:ext cx="14289117" cy="1569273"/>
          </a:xfrm>
          <a:prstGeom prst="rect">
            <a:avLst/>
          </a:prstGeom>
        </p:spPr>
        <p:txBody>
          <a:bodyPr vert="horz" lIns="91440" tIns="45720" rIns="91440" bIns="45720" rtlCol="0" anchor="b">
            <a:normAutofit fontScale="62500" lnSpcReduction="20000"/>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endParaRPr lang="en-GB" dirty="0"/>
          </a:p>
        </p:txBody>
      </p:sp>
      <p:sp>
        <p:nvSpPr>
          <p:cNvPr id="130" name="Title 5"/>
          <p:cNvSpPr txBox="1">
            <a:spLocks/>
          </p:cNvSpPr>
          <p:nvPr/>
        </p:nvSpPr>
        <p:spPr>
          <a:xfrm>
            <a:off x="454511" y="4643296"/>
            <a:ext cx="14400000"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Background and Research Question</a:t>
            </a:r>
          </a:p>
        </p:txBody>
      </p:sp>
      <p:sp>
        <p:nvSpPr>
          <p:cNvPr id="133" name="Title 5"/>
          <p:cNvSpPr txBox="1">
            <a:spLocks/>
          </p:cNvSpPr>
          <p:nvPr/>
        </p:nvSpPr>
        <p:spPr>
          <a:xfrm>
            <a:off x="454511" y="14310335"/>
            <a:ext cx="14400000"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How To Assess Response Shift</a:t>
            </a:r>
          </a:p>
        </p:txBody>
      </p:sp>
      <p:sp>
        <p:nvSpPr>
          <p:cNvPr id="134" name="Title 5"/>
          <p:cNvSpPr txBox="1">
            <a:spLocks/>
          </p:cNvSpPr>
          <p:nvPr/>
        </p:nvSpPr>
        <p:spPr>
          <a:xfrm>
            <a:off x="474401" y="28502375"/>
            <a:ext cx="29455621" cy="3708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endParaRPr lang="en-GB" sz="2800" b="1" dirty="0">
              <a:solidFill>
                <a:schemeClr val="accent1">
                  <a:lumMod val="50000"/>
                </a:schemeClr>
              </a:solidFill>
            </a:endParaRPr>
          </a:p>
        </p:txBody>
      </p:sp>
      <p:sp>
        <p:nvSpPr>
          <p:cNvPr id="143" name="Title 5"/>
          <p:cNvSpPr txBox="1">
            <a:spLocks/>
          </p:cNvSpPr>
          <p:nvPr/>
        </p:nvSpPr>
        <p:spPr>
          <a:xfrm>
            <a:off x="15385156" y="4643296"/>
            <a:ext cx="14400000"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Patient Reported Outcome Measure Used </a:t>
            </a:r>
          </a:p>
        </p:txBody>
      </p:sp>
      <p:sp>
        <p:nvSpPr>
          <p:cNvPr id="49" name="Title 5"/>
          <p:cNvSpPr txBox="1">
            <a:spLocks/>
          </p:cNvSpPr>
          <p:nvPr/>
        </p:nvSpPr>
        <p:spPr>
          <a:xfrm>
            <a:off x="520503" y="32347182"/>
            <a:ext cx="29470832"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Summary</a:t>
            </a:r>
          </a:p>
        </p:txBody>
      </p:sp>
      <p:sp>
        <p:nvSpPr>
          <p:cNvPr id="2" name="Rectangle 1"/>
          <p:cNvSpPr/>
          <p:nvPr/>
        </p:nvSpPr>
        <p:spPr>
          <a:xfrm>
            <a:off x="454511" y="15530673"/>
            <a:ext cx="14400000" cy="2838021"/>
          </a:xfrm>
          <a:prstGeom prst="rect">
            <a:avLst/>
          </a:prstGeom>
          <a:ln w="76200">
            <a:solidFill>
              <a:schemeClr val="accent1">
                <a:lumMod val="75000"/>
              </a:schemeClr>
            </a:solidFill>
          </a:ln>
        </p:spPr>
        <p:txBody>
          <a:bodyPr wrap="square">
            <a:spAutoFit/>
          </a:bodyPr>
          <a:lstStyle/>
          <a:p>
            <a:pPr>
              <a:lnSpc>
                <a:spcPct val="107000"/>
              </a:lnSpc>
              <a:spcAft>
                <a:spcPts val="800"/>
              </a:spcAft>
            </a:pPr>
            <a:r>
              <a:rPr lang="en-GB" sz="2800" dirty="0">
                <a:ea typeface="Calibri" panose="020F0502020204030204" pitchFamily="34" charset="0"/>
                <a:cs typeface="Times New Roman" panose="02020603050405020304" pitchFamily="18" charset="0"/>
              </a:rPr>
              <a:t>The then-test is one of the most common that can be applied to a given outcome measure. Only one study has described response shift in those with hearing loss</a:t>
            </a:r>
            <a:r>
              <a:rPr lang="en-GB" sz="2800" baseline="30000" dirty="0">
                <a:ea typeface="Calibri" panose="020F0502020204030204" pitchFamily="34" charset="0"/>
                <a:cs typeface="Times New Roman" panose="02020603050405020304" pitchFamily="18" charset="0"/>
              </a:rPr>
              <a:t>3</a:t>
            </a:r>
            <a:r>
              <a:rPr lang="en-GB" sz="2800" dirty="0">
                <a:ea typeface="Calibri" panose="020F0502020204030204" pitchFamily="34" charset="0"/>
                <a:cs typeface="Times New Roman" panose="02020603050405020304" pitchFamily="18" charset="0"/>
              </a:rPr>
              <a:t>. The response shift in HA respondents was measured using EuroQol-5D. The authors suggested response shift is an  important factor when assessing PROMs related to the clinical effectiveness of medical interventions. Moreover, response shift could have an impact on health economic aspects of various interventions, if not fully understood</a:t>
            </a:r>
            <a:r>
              <a:rPr lang="en-GB" sz="2800" baseline="30000" dirty="0">
                <a:ea typeface="Calibri" panose="020F0502020204030204" pitchFamily="34" charset="0"/>
                <a:cs typeface="Times New Roman" panose="02020603050405020304" pitchFamily="18" charset="0"/>
              </a:rPr>
              <a:t>3</a:t>
            </a:r>
            <a:r>
              <a:rPr lang="en-GB" sz="2800" dirty="0">
                <a:ea typeface="Calibri" panose="020F0502020204030204" pitchFamily="34" charset="0"/>
                <a:cs typeface="Times New Roman" panose="02020603050405020304" pitchFamily="18" charset="0"/>
              </a:rPr>
              <a:t>.</a:t>
            </a:r>
            <a:endParaRPr lang="en-GB" sz="2800" dirty="0">
              <a:effectLst/>
              <a:ea typeface="Calibri" panose="020F0502020204030204" pitchFamily="34" charset="0"/>
              <a:cs typeface="Times New Roman" panose="02020603050405020304" pitchFamily="18" charset="0"/>
            </a:endParaRPr>
          </a:p>
        </p:txBody>
      </p:sp>
      <p:sp>
        <p:nvSpPr>
          <p:cNvPr id="10" name="Rectangle 9"/>
          <p:cNvSpPr/>
          <p:nvPr/>
        </p:nvSpPr>
        <p:spPr>
          <a:xfrm>
            <a:off x="611827" y="20411286"/>
            <a:ext cx="14352802" cy="2397451"/>
          </a:xfrm>
          <a:prstGeom prst="rect">
            <a:avLst/>
          </a:prstGeom>
        </p:spPr>
        <p:txBody>
          <a:bodyPr wrap="square">
            <a:spAutoFit/>
          </a:bodyPr>
          <a:lstStyle/>
          <a:p>
            <a:pPr>
              <a:lnSpc>
                <a:spcPct val="107000"/>
              </a:lnSpc>
              <a:spcAft>
                <a:spcPts val="800"/>
              </a:spcAft>
            </a:pPr>
            <a:r>
              <a:rPr lang="en-GB" sz="2800" b="1" dirty="0">
                <a:latin typeface="Calibri" panose="020F0502020204030204" pitchFamily="34" charset="0"/>
                <a:ea typeface="Calibri" panose="020F0502020204030204" pitchFamily="34" charset="0"/>
                <a:cs typeface="Times New Roman" panose="02020603050405020304" pitchFamily="18" charset="0"/>
              </a:rPr>
              <a:t>Participants</a:t>
            </a:r>
            <a:r>
              <a:rPr lang="en-GB" sz="2800" dirty="0">
                <a:latin typeface="Calibri" panose="020F0502020204030204" pitchFamily="34" charset="0"/>
                <a:ea typeface="Calibri" panose="020F0502020204030204" pitchFamily="34" charset="0"/>
                <a:cs typeface="Times New Roman" panose="02020603050405020304" pitchFamily="18" charset="0"/>
              </a:rPr>
              <a:t> Sixteen adults attending an Audiology clinic in Cwm Taf Morgannwg University Health Board, South Wales, UK were invited by letter to participate in this study. Inclusion criteria were: referred to the Audiology clinic for initial assessment; fitted with digital HA’s optimally programmed to NAL-NL1; invited for first follow up after hearing aid fitting appointment; able to give informed consent and proficient in the English language.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p:cNvSpPr/>
          <p:nvPr/>
        </p:nvSpPr>
        <p:spPr>
          <a:xfrm>
            <a:off x="611827" y="23160878"/>
            <a:ext cx="14056673" cy="3319498"/>
          </a:xfrm>
          <a:prstGeom prst="rect">
            <a:avLst/>
          </a:prstGeom>
        </p:spPr>
        <p:txBody>
          <a:bodyPr wrap="square">
            <a:spAutoFit/>
          </a:bodyPr>
          <a:lstStyle/>
          <a:p>
            <a:pPr>
              <a:lnSpc>
                <a:spcPct val="107000"/>
              </a:lnSpc>
              <a:spcAft>
                <a:spcPts val="800"/>
              </a:spcAft>
            </a:pPr>
            <a:r>
              <a:rPr lang="en-GB" sz="2800" dirty="0">
                <a:latin typeface="Calibri" panose="020F0502020204030204" pitchFamily="34" charset="0"/>
                <a:ea typeface="Calibri" panose="020F0502020204030204" pitchFamily="34" charset="0"/>
                <a:cs typeface="Times New Roman" panose="02020603050405020304" pitchFamily="18" charset="0"/>
              </a:rPr>
              <a:t>The </a:t>
            </a:r>
            <a:r>
              <a:rPr lang="en-GB" sz="2800" b="1" dirty="0">
                <a:latin typeface="Calibri" panose="020F0502020204030204" pitchFamily="34" charset="0"/>
                <a:ea typeface="Calibri" panose="020F0502020204030204" pitchFamily="34" charset="0"/>
                <a:cs typeface="Times New Roman" panose="02020603050405020304" pitchFamily="18" charset="0"/>
              </a:rPr>
              <a:t>first stage </a:t>
            </a:r>
            <a:r>
              <a:rPr lang="en-GB" sz="2800" dirty="0">
                <a:latin typeface="Calibri" panose="020F0502020204030204" pitchFamily="34" charset="0"/>
                <a:ea typeface="Calibri" panose="020F0502020204030204" pitchFamily="34" charset="0"/>
                <a:cs typeface="Times New Roman" panose="02020603050405020304" pitchFamily="18" charset="0"/>
              </a:rPr>
              <a:t>of data collection (</a:t>
            </a:r>
            <a:r>
              <a:rPr lang="en-US" sz="2800" dirty="0"/>
              <a:t>T</a:t>
            </a:r>
            <a:r>
              <a:rPr lang="en-US" sz="2800" baseline="-25000" dirty="0"/>
              <a:t>0</a:t>
            </a:r>
            <a:r>
              <a:rPr lang="en-GB" sz="2800" dirty="0">
                <a:latin typeface="Calibri" panose="020F0502020204030204" pitchFamily="34" charset="0"/>
                <a:ea typeface="Calibri" panose="020F0502020204030204" pitchFamily="34" charset="0"/>
                <a:cs typeface="Times New Roman" panose="02020603050405020304" pitchFamily="18" charset="0"/>
              </a:rPr>
              <a:t>) took place at the initial hearing assessment. Demographic information together with information about the average hearing loss of individual ears and mean hearing loss were collected. The </a:t>
            </a:r>
            <a:r>
              <a:rPr lang="en-GB" sz="2800" b="1" dirty="0">
                <a:latin typeface="Calibri" panose="020F0502020204030204" pitchFamily="34" charset="0"/>
                <a:ea typeface="Calibri" panose="020F0502020204030204" pitchFamily="34" charset="0"/>
                <a:cs typeface="Times New Roman" panose="02020603050405020304" pitchFamily="18" charset="0"/>
              </a:rPr>
              <a:t>second stage </a:t>
            </a:r>
            <a:r>
              <a:rPr lang="en-GB" sz="2800" dirty="0">
                <a:latin typeface="Calibri" panose="020F0502020204030204" pitchFamily="34" charset="0"/>
                <a:ea typeface="Calibri" panose="020F0502020204030204" pitchFamily="34" charset="0"/>
                <a:cs typeface="Times New Roman" panose="02020603050405020304" pitchFamily="18" charset="0"/>
              </a:rPr>
              <a:t>of data collection (</a:t>
            </a:r>
            <a:r>
              <a:rPr lang="en-US" sz="2800" dirty="0"/>
              <a:t>T</a:t>
            </a:r>
            <a:r>
              <a:rPr lang="en-US" sz="2800" baseline="-25000" dirty="0"/>
              <a:t>1</a:t>
            </a:r>
            <a:r>
              <a:rPr lang="en-GB" sz="2800" dirty="0">
                <a:latin typeface="Calibri" panose="020F0502020204030204" pitchFamily="34" charset="0"/>
                <a:ea typeface="Calibri" panose="020F0502020204030204" pitchFamily="34" charset="0"/>
                <a:cs typeface="Times New Roman" panose="02020603050405020304" pitchFamily="18" charset="0"/>
              </a:rPr>
              <a:t>) took place 14 weeks later at the post HA follow-up appointment. At this appointment participants were asked to complete the GHABP (part I) questionnaire again (</a:t>
            </a:r>
            <a:r>
              <a:rPr lang="en-US" sz="2800" dirty="0"/>
              <a:t>T</a:t>
            </a:r>
            <a:r>
              <a:rPr lang="en-US" sz="2800" baseline="-25000" dirty="0"/>
              <a:t>1</a:t>
            </a:r>
            <a:r>
              <a:rPr lang="en-GB" sz="2800" dirty="0">
                <a:latin typeface="Calibri" panose="020F0502020204030204" pitchFamily="34" charset="0"/>
                <a:ea typeface="Calibri" panose="020F0502020204030204" pitchFamily="34" charset="0"/>
                <a:cs typeface="Times New Roman" panose="02020603050405020304" pitchFamily="18" charset="0"/>
              </a:rPr>
              <a:t>) and GHABP (part II). During this appointment </a:t>
            </a:r>
            <a:r>
              <a:rPr lang="en-US" sz="2800" dirty="0">
                <a:latin typeface="Calibri" panose="020F0502020204030204" pitchFamily="34" charset="0"/>
                <a:ea typeface="Calibri" panose="020F0502020204030204" pitchFamily="34" charset="0"/>
                <a:cs typeface="Times New Roman" panose="02020603050405020304" pitchFamily="18" charset="0"/>
              </a:rPr>
              <a:t>participants were asked to think back to before they had their HAs fitted, to re-establish the disability and handicap scores (</a:t>
            </a:r>
            <a:r>
              <a:rPr lang="en-US" sz="2800" dirty="0"/>
              <a:t>T</a:t>
            </a:r>
            <a:r>
              <a:rPr lang="en-US" sz="2800" baseline="-25000" dirty="0"/>
              <a:t>1</a:t>
            </a:r>
            <a:r>
              <a:rPr lang="en-US" sz="2800" dirty="0">
                <a:latin typeface="Calibri" panose="020F0502020204030204" pitchFamily="34" charset="0"/>
                <a:ea typeface="Calibri" panose="020F0502020204030204" pitchFamily="34" charset="0"/>
                <a:cs typeface="Times New Roman" panose="02020603050405020304" pitchFamily="18" charset="0"/>
              </a:rPr>
              <a: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TextBox 30"/>
          <p:cNvSpPr txBox="1"/>
          <p:nvPr/>
        </p:nvSpPr>
        <p:spPr>
          <a:xfrm>
            <a:off x="15385156" y="5885856"/>
            <a:ext cx="14400000" cy="6124754"/>
          </a:xfrm>
          <a:prstGeom prst="rect">
            <a:avLst/>
          </a:prstGeom>
          <a:noFill/>
          <a:ln w="76200">
            <a:solidFill>
              <a:schemeClr val="accent1">
                <a:lumMod val="75000"/>
              </a:schemeClr>
            </a:solidFill>
          </a:ln>
        </p:spPr>
        <p:txBody>
          <a:bodyPr wrap="square" rtlCol="0">
            <a:spAutoFit/>
          </a:bodyPr>
          <a:lstStyle/>
          <a:p>
            <a:pPr marL="457200" indent="-457200">
              <a:buFont typeface="Arial" panose="020B0604020202020204" pitchFamily="34" charset="0"/>
              <a:buChar char="•"/>
            </a:pPr>
            <a:r>
              <a:rPr lang="en-US" sz="2800" dirty="0"/>
              <a:t>The GHABP</a:t>
            </a:r>
            <a:r>
              <a:rPr lang="en-US" sz="2800" baseline="30000" dirty="0"/>
              <a:t>1</a:t>
            </a:r>
            <a:r>
              <a:rPr lang="en-US" sz="2800" dirty="0"/>
              <a:t> questionnaire measures self-reported auditory disability (degree of hearing problems), handicap (degree to which hearing problems impact on day-to-day life) and HA use pre- and post- intervention. </a:t>
            </a:r>
          </a:p>
          <a:p>
            <a:pPr marL="457200" indent="-457200">
              <a:buFont typeface="Arial" panose="020B0604020202020204" pitchFamily="34" charset="0"/>
              <a:buChar char="•"/>
            </a:pPr>
            <a:r>
              <a:rPr lang="en-US" sz="2800" dirty="0"/>
              <a:t>The pre- (part I) and post- HA fitting (part II) questionnaires show the effectiveness of the HA intervention. </a:t>
            </a:r>
          </a:p>
          <a:p>
            <a:pPr marL="457200" indent="-457200">
              <a:buFont typeface="Arial" panose="020B0604020202020204" pitchFamily="34" charset="0"/>
              <a:buChar char="•"/>
            </a:pPr>
            <a:r>
              <a:rPr lang="en-US" sz="2800" dirty="0"/>
              <a:t>The GHABP questionnaire examines responses in 4 pre-defined listening situations: 1) listening to television with other family or friends when volume is adjusted to suit others; 2) having a conversation with one other person when there is no background noise; 3) carrying on a conversation in a busy street or shop; and 4) having a conversation with several people in a group. Individuals are initially asked to answer “yes” or “no” to having difficulty in hearing in each of these listening environments. If respondents answer “yes”, they are asked to grade how much difficulty they have in that situation. There are five response categories along the lines of a Likert scale, namely: not applicable, not at all, only a little, a moderate amount, quite a lot and very much indeed.</a:t>
            </a:r>
            <a:endParaRPr lang="en-GB" sz="2800" dirty="0"/>
          </a:p>
        </p:txBody>
      </p:sp>
      <p:sp>
        <p:nvSpPr>
          <p:cNvPr id="32" name="Title 5"/>
          <p:cNvSpPr txBox="1">
            <a:spLocks/>
          </p:cNvSpPr>
          <p:nvPr/>
        </p:nvSpPr>
        <p:spPr>
          <a:xfrm>
            <a:off x="454511" y="18985539"/>
            <a:ext cx="14400000"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Methods</a:t>
            </a:r>
          </a:p>
        </p:txBody>
      </p:sp>
      <p:sp>
        <p:nvSpPr>
          <p:cNvPr id="33" name="Title 5"/>
          <p:cNvSpPr txBox="1">
            <a:spLocks/>
          </p:cNvSpPr>
          <p:nvPr/>
        </p:nvSpPr>
        <p:spPr>
          <a:xfrm>
            <a:off x="15402828" y="12203531"/>
            <a:ext cx="14400000" cy="1080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6600" b="1" dirty="0">
                <a:solidFill>
                  <a:schemeClr val="accent1">
                    <a:lumMod val="50000"/>
                  </a:schemeClr>
                </a:solidFill>
              </a:rPr>
              <a:t>Results</a:t>
            </a:r>
          </a:p>
        </p:txBody>
      </p:sp>
      <p:pic>
        <p:nvPicPr>
          <p:cNvPr id="14" name="Picture 13"/>
          <p:cNvPicPr>
            <a:picLocks noChangeAspect="1"/>
          </p:cNvPicPr>
          <p:nvPr/>
        </p:nvPicPr>
        <p:blipFill>
          <a:blip r:embed="rId6"/>
          <a:stretch>
            <a:fillRect/>
          </a:stretch>
        </p:blipFill>
        <p:spPr>
          <a:xfrm>
            <a:off x="15455552" y="18339846"/>
            <a:ext cx="14373638" cy="5048250"/>
          </a:xfrm>
          <a:prstGeom prst="rect">
            <a:avLst/>
          </a:prstGeom>
        </p:spPr>
      </p:pic>
      <p:sp>
        <p:nvSpPr>
          <p:cNvPr id="36" name="TextBox 35"/>
          <p:cNvSpPr txBox="1"/>
          <p:nvPr/>
        </p:nvSpPr>
        <p:spPr>
          <a:xfrm>
            <a:off x="15429190" y="13531311"/>
            <a:ext cx="14400000" cy="4392000"/>
          </a:xfrm>
          <a:prstGeom prst="rect">
            <a:avLst/>
          </a:prstGeom>
          <a:noFill/>
          <a:ln w="76200">
            <a:solidFill>
              <a:schemeClr val="accent1">
                <a:lumMod val="75000"/>
              </a:schemeClr>
            </a:solidFill>
          </a:ln>
        </p:spPr>
        <p:txBody>
          <a:bodyPr wrap="square" rtlCol="0">
            <a:spAutoFit/>
          </a:bodyPr>
          <a:lstStyle/>
          <a:p>
            <a:pPr marL="457200" indent="-457200">
              <a:buFont typeface="Arial" panose="020B0604020202020204" pitchFamily="34" charset="0"/>
              <a:buChar char="•"/>
            </a:pPr>
            <a:endParaRPr lang="en-GB" sz="2800" dirty="0"/>
          </a:p>
        </p:txBody>
      </p:sp>
      <p:sp>
        <p:nvSpPr>
          <p:cNvPr id="37" name="Rectangle 36"/>
          <p:cNvSpPr/>
          <p:nvPr/>
        </p:nvSpPr>
        <p:spPr>
          <a:xfrm>
            <a:off x="15668909" y="13663455"/>
            <a:ext cx="13832494" cy="4401205"/>
          </a:xfrm>
          <a:prstGeom prst="rect">
            <a:avLst/>
          </a:prstGeom>
        </p:spPr>
        <p:txBody>
          <a:bodyPr wrap="square">
            <a:spAutoFit/>
          </a:bodyPr>
          <a:lstStyle/>
          <a:p>
            <a:r>
              <a:rPr lang="en-US" sz="2800" b="1" dirty="0"/>
              <a:t>Figure 1</a:t>
            </a:r>
            <a:r>
              <a:rPr lang="en-US" sz="2800" dirty="0"/>
              <a:t> shows the GHABP (disability) scores in percentages showing the change observed in T</a:t>
            </a:r>
            <a:r>
              <a:rPr lang="en-US" sz="2800" baseline="-25000" dirty="0"/>
              <a:t>0 </a:t>
            </a:r>
            <a:r>
              <a:rPr lang="en-US" sz="2800" dirty="0"/>
              <a:t>and T</a:t>
            </a:r>
            <a:r>
              <a:rPr lang="en-US" sz="2800" baseline="-25000" dirty="0"/>
              <a:t>1</a:t>
            </a:r>
            <a:r>
              <a:rPr lang="en-US" sz="2800" dirty="0"/>
              <a:t>. Every T</a:t>
            </a:r>
            <a:r>
              <a:rPr lang="en-US" sz="2800" baseline="-25000" dirty="0"/>
              <a:t>1</a:t>
            </a:r>
            <a:r>
              <a:rPr lang="en-US" sz="2800" dirty="0"/>
              <a:t> value shows an </a:t>
            </a:r>
            <a:r>
              <a:rPr lang="en-US" sz="2800" b="1" dirty="0"/>
              <a:t>increase </a:t>
            </a:r>
            <a:r>
              <a:rPr lang="en-US" sz="2800" dirty="0"/>
              <a:t>compared with the T0 value. </a:t>
            </a:r>
          </a:p>
          <a:p>
            <a:r>
              <a:rPr lang="en-US" sz="2800" b="1" dirty="0"/>
              <a:t>Figure 2</a:t>
            </a:r>
            <a:r>
              <a:rPr lang="en-US" sz="2800" dirty="0"/>
              <a:t> shows T</a:t>
            </a:r>
            <a:r>
              <a:rPr lang="en-US" sz="2800" baseline="-25000" dirty="0"/>
              <a:t>0</a:t>
            </a:r>
            <a:r>
              <a:rPr lang="en-US" sz="2800" dirty="0"/>
              <a:t> and T</a:t>
            </a:r>
            <a:r>
              <a:rPr lang="en-US" sz="2800" baseline="-25000" dirty="0"/>
              <a:t>1 </a:t>
            </a:r>
            <a:r>
              <a:rPr lang="en-US" sz="2800" dirty="0"/>
              <a:t> values for GHABP (handicap). As both sets of scores for disability data were normally distributed a paired T test was appropriate and indicated that the GHABP disability (T</a:t>
            </a:r>
            <a:r>
              <a:rPr lang="en-US" sz="2800" baseline="-25000" dirty="0"/>
              <a:t>1</a:t>
            </a:r>
            <a:r>
              <a:rPr lang="en-US" sz="2800" dirty="0"/>
              <a:t>) group score was higher than the GHABP disability group score at T</a:t>
            </a:r>
            <a:r>
              <a:rPr lang="en-US" sz="2800" baseline="-25000" dirty="0"/>
              <a:t>0</a:t>
            </a:r>
            <a:r>
              <a:rPr lang="en-US" sz="2800" dirty="0"/>
              <a:t> (t=5.95, p=0.000027). This score was </a:t>
            </a:r>
            <a:r>
              <a:rPr lang="en-US" sz="2800" b="1" dirty="0"/>
              <a:t>statistically significant.</a:t>
            </a:r>
            <a:r>
              <a:rPr lang="en-US" sz="2800" dirty="0"/>
              <a:t> The handicap (T</a:t>
            </a:r>
            <a:r>
              <a:rPr lang="en-US" sz="2800" baseline="-25000" dirty="0"/>
              <a:t>1</a:t>
            </a:r>
            <a:r>
              <a:rPr lang="en-US" sz="2800" dirty="0"/>
              <a:t>) group score was not normally distributed so the non-parametric Wilcoxon Signed Ranks test was used. There was </a:t>
            </a:r>
            <a:r>
              <a:rPr lang="en-US" sz="2800" b="1" dirty="0"/>
              <a:t>no significant difference </a:t>
            </a:r>
            <a:r>
              <a:rPr lang="en-US" sz="2800" dirty="0"/>
              <a:t>between [GHABP (handicap) T</a:t>
            </a:r>
            <a:r>
              <a:rPr lang="en-US" sz="2800" baseline="-25000" dirty="0"/>
              <a:t>1</a:t>
            </a:r>
            <a:r>
              <a:rPr lang="en-US" sz="2800" dirty="0"/>
              <a:t>] and [GHABP (handicap) T0] (Z=67, p=0.132).</a:t>
            </a:r>
          </a:p>
          <a:p>
            <a:r>
              <a:rPr lang="en-US" sz="2800" dirty="0"/>
              <a:t> </a:t>
            </a:r>
            <a:endParaRPr lang="en-GB" sz="2800" dirty="0"/>
          </a:p>
        </p:txBody>
      </p:sp>
      <p:sp>
        <p:nvSpPr>
          <p:cNvPr id="38" name="Title 5"/>
          <p:cNvSpPr txBox="1">
            <a:spLocks/>
          </p:cNvSpPr>
          <p:nvPr/>
        </p:nvSpPr>
        <p:spPr>
          <a:xfrm>
            <a:off x="454511" y="20200907"/>
            <a:ext cx="14400000" cy="6929204"/>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endParaRPr lang="en-GB" sz="2800" b="1" dirty="0">
              <a:solidFill>
                <a:schemeClr val="accent1">
                  <a:lumMod val="50000"/>
                </a:schemeClr>
              </a:solidFill>
              <a:latin typeface="+mn-lt"/>
            </a:endParaRPr>
          </a:p>
        </p:txBody>
      </p:sp>
      <p:sp>
        <p:nvSpPr>
          <p:cNvPr id="3" name="Rectangle 2"/>
          <p:cNvSpPr/>
          <p:nvPr/>
        </p:nvSpPr>
        <p:spPr>
          <a:xfrm>
            <a:off x="641583" y="28623621"/>
            <a:ext cx="14323045" cy="3539430"/>
          </a:xfrm>
          <a:prstGeom prst="rect">
            <a:avLst/>
          </a:prstGeom>
        </p:spPr>
        <p:txBody>
          <a:bodyPr wrap="square">
            <a:spAutoFit/>
          </a:bodyPr>
          <a:lstStyle/>
          <a:p>
            <a:r>
              <a:rPr lang="en-US" sz="2800" dirty="0">
                <a:solidFill>
                  <a:srgbClr val="000000"/>
                </a:solidFill>
                <a:latin typeface="Times New Roman" panose="02020603050405020304" pitchFamily="18" charset="0"/>
              </a:rPr>
              <a:t>1</a:t>
            </a:r>
            <a:r>
              <a:rPr lang="en-US" sz="2800" dirty="0">
                <a:solidFill>
                  <a:srgbClr val="000000"/>
                </a:solidFill>
              </a:rPr>
              <a:t>) Participants might be demonstrating a level of recalibration of their own perception of hearing disability. This could mean participants initially underestimated their hearing difficulties when seen during the first appointment.</a:t>
            </a:r>
          </a:p>
          <a:p>
            <a:endParaRPr lang="en-US" sz="2800" dirty="0">
              <a:solidFill>
                <a:srgbClr val="000000"/>
              </a:solidFill>
            </a:endParaRPr>
          </a:p>
          <a:p>
            <a:r>
              <a:rPr lang="en-US" sz="2800" dirty="0"/>
              <a:t>2) It could be that at T</a:t>
            </a:r>
            <a:r>
              <a:rPr lang="en-US" sz="2800" baseline="-25000" dirty="0"/>
              <a:t>1</a:t>
            </a:r>
            <a:r>
              <a:rPr lang="en-US" sz="2800" dirty="0"/>
              <a:t> participants’ answers represented their reality prior to hearing aid fitting with greater accuracy. This suggests that at T</a:t>
            </a:r>
            <a:r>
              <a:rPr lang="en-US" sz="2800" baseline="-25000" dirty="0"/>
              <a:t>0</a:t>
            </a:r>
            <a:r>
              <a:rPr lang="en-US" sz="2800" dirty="0"/>
              <a:t> participants underplayed the extent of their hearing loss. Drawing on Luterman</a:t>
            </a:r>
            <a:r>
              <a:rPr lang="en-US" sz="2800" baseline="30000" dirty="0"/>
              <a:t>4</a:t>
            </a:r>
            <a:r>
              <a:rPr lang="en-US" sz="2800" dirty="0"/>
              <a:t> and Schum</a:t>
            </a:r>
            <a:r>
              <a:rPr lang="en-US" sz="2800" baseline="30000" dirty="0"/>
              <a:t>5</a:t>
            </a:r>
            <a:r>
              <a:rPr lang="en-US" sz="2800" dirty="0"/>
              <a:t>, this may relate to the possibility that at T</a:t>
            </a:r>
            <a:r>
              <a:rPr lang="en-US" sz="2800" baseline="-25000" dirty="0"/>
              <a:t>0</a:t>
            </a:r>
            <a:r>
              <a:rPr lang="en-US" sz="2800" dirty="0"/>
              <a:t> participants were in denial of their hearing disability: disability denial </a:t>
            </a:r>
            <a:r>
              <a:rPr lang="en-US" sz="2800" baseline="30000" dirty="0"/>
              <a:t>4,5</a:t>
            </a:r>
            <a:r>
              <a:rPr lang="en-US" sz="2800" dirty="0"/>
              <a:t>.</a:t>
            </a:r>
            <a:endParaRPr lang="en-GB" sz="2800" dirty="0"/>
          </a:p>
        </p:txBody>
      </p:sp>
      <p:sp>
        <p:nvSpPr>
          <p:cNvPr id="7" name="Rectangle 6"/>
          <p:cNvSpPr/>
          <p:nvPr/>
        </p:nvSpPr>
        <p:spPr>
          <a:xfrm>
            <a:off x="15101887" y="28657617"/>
            <a:ext cx="14417188" cy="3539430"/>
          </a:xfrm>
          <a:prstGeom prst="rect">
            <a:avLst/>
          </a:prstGeom>
        </p:spPr>
        <p:txBody>
          <a:bodyPr wrap="square">
            <a:spAutoFit/>
          </a:bodyPr>
          <a:lstStyle/>
          <a:p>
            <a:r>
              <a:rPr lang="en-US" sz="2800" dirty="0">
                <a:solidFill>
                  <a:srgbClr val="000000"/>
                </a:solidFill>
              </a:rPr>
              <a:t>3) Participants in this study may have initially underplayed the degree of hearing loss disability experienced to reduce the likelihood of the HA intervention and the perceived associated risk of enacted stigma.</a:t>
            </a:r>
          </a:p>
          <a:p>
            <a:endParaRPr lang="en-US" sz="2800" dirty="0">
              <a:solidFill>
                <a:srgbClr val="000000"/>
              </a:solidFill>
            </a:endParaRPr>
          </a:p>
          <a:p>
            <a:r>
              <a:rPr lang="en-US" sz="2800" dirty="0">
                <a:solidFill>
                  <a:srgbClr val="000000"/>
                </a:solidFill>
              </a:rPr>
              <a:t>4)</a:t>
            </a:r>
            <a:r>
              <a:rPr lang="en-US" sz="2800" dirty="0"/>
              <a:t> The findings reported here have implications for clinical practice not least because they suggest that patients underplay the extent of their hearing loss. This may relate to a re-calibration effect</a:t>
            </a:r>
            <a:r>
              <a:rPr lang="en-US" sz="2800" baseline="30000" dirty="0"/>
              <a:t> </a:t>
            </a:r>
            <a:r>
              <a:rPr lang="en-US" sz="2800" dirty="0"/>
              <a:t>or a denial of disability effect. This may suggest that the HA intervention has a larger reduction in disability when taking the response shift into account.</a:t>
            </a:r>
            <a:endParaRPr lang="en-GB" sz="2800" dirty="0"/>
          </a:p>
        </p:txBody>
      </p:sp>
      <p:sp>
        <p:nvSpPr>
          <p:cNvPr id="34" name="Title 5"/>
          <p:cNvSpPr txBox="1">
            <a:spLocks/>
          </p:cNvSpPr>
          <p:nvPr/>
        </p:nvSpPr>
        <p:spPr>
          <a:xfrm>
            <a:off x="502240" y="33594419"/>
            <a:ext cx="29455621" cy="2052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endParaRPr lang="en-GB" sz="9600" b="1" dirty="0">
              <a:solidFill>
                <a:schemeClr val="accent1">
                  <a:lumMod val="50000"/>
                </a:schemeClr>
              </a:solidFill>
              <a:latin typeface="+mn-lt"/>
            </a:endParaRPr>
          </a:p>
        </p:txBody>
      </p:sp>
      <p:sp>
        <p:nvSpPr>
          <p:cNvPr id="35" name="Rectangle 34"/>
          <p:cNvSpPr/>
          <p:nvPr/>
        </p:nvSpPr>
        <p:spPr>
          <a:xfrm>
            <a:off x="611827" y="33813941"/>
            <a:ext cx="28770929" cy="2246769"/>
          </a:xfrm>
          <a:prstGeom prst="rect">
            <a:avLst/>
          </a:prstGeom>
        </p:spPr>
        <p:txBody>
          <a:bodyPr wrap="square">
            <a:spAutoFit/>
          </a:bodyPr>
          <a:lstStyle/>
          <a:p>
            <a:r>
              <a:rPr lang="en-GB" sz="2800" dirty="0"/>
              <a:t>Clinicians should be aware that response shift can affect some administered  PROMS.  PROMS that are used to inform treatment options and those PROMS that are administered before and after a clinical intervention may be more prone to response shift. Larger response shifts might be seen where clinical interventions are stigmatising, undesirable   or those that may involve patient cooperation such as rehabilitation packages. Awareness of response shift to avoid bias is therefore an important consideration in research studies and clinical practice and thus may have implications for clinical effectiveness or health economics issues.</a:t>
            </a:r>
          </a:p>
          <a:p>
            <a:endParaRPr lang="en-GB" sz="2800" dirty="0"/>
          </a:p>
        </p:txBody>
      </p:sp>
      <p:sp>
        <p:nvSpPr>
          <p:cNvPr id="8" name="Rectangle 7"/>
          <p:cNvSpPr/>
          <p:nvPr/>
        </p:nvSpPr>
        <p:spPr>
          <a:xfrm>
            <a:off x="4266625" y="36868003"/>
            <a:ext cx="22804567" cy="2246769"/>
          </a:xfrm>
          <a:prstGeom prst="rect">
            <a:avLst/>
          </a:prstGeom>
        </p:spPr>
        <p:txBody>
          <a:bodyPr wrap="square">
            <a:spAutoFit/>
          </a:bodyPr>
          <a:lstStyle/>
          <a:p>
            <a:pPr>
              <a:buFont typeface="+mj-lt"/>
              <a:buAutoNum type="arabicPeriod"/>
            </a:pPr>
            <a:r>
              <a:rPr lang="en-US" sz="2000" dirty="0">
                <a:solidFill>
                  <a:srgbClr val="212121"/>
                </a:solidFill>
                <a:cs typeface="Times New Roman" panose="02020603050405020304" pitchFamily="18" charset="0"/>
              </a:rPr>
              <a:t> Gatehouse S. Glasgow Hearing Aid Benefit Profile: Derivation and validation of a client-centered outcome measure for hearing aid services. J Am Acad Audiol 1999;10:80-103.</a:t>
            </a:r>
          </a:p>
          <a:p>
            <a:r>
              <a:rPr lang="en-US" sz="2000" dirty="0">
                <a:cs typeface="Times New Roman" panose="02020603050405020304" pitchFamily="18" charset="0"/>
              </a:rPr>
              <a:t>2.Schwartz CE, Sprangers MA. Guidelines for improving the stringency of response shift research using the thentest. Qual Life Res 2010;19:455-64</a:t>
            </a:r>
          </a:p>
          <a:p>
            <a:r>
              <a:rPr lang="en-US" sz="2000" dirty="0">
                <a:solidFill>
                  <a:srgbClr val="000000"/>
                </a:solidFill>
              </a:rPr>
              <a:t>3. Joore MA, Potjewijd J, Timmerman AA, Anteunis LJC. Response shift in the measurement of quality of life in hearing impaired adults after hearing aid fitting. Qual Life Res 2002;11:299-307</a:t>
            </a:r>
            <a:endParaRPr lang="en-GB" sz="2000" dirty="0"/>
          </a:p>
          <a:p>
            <a:r>
              <a:rPr lang="en-US" sz="2000" dirty="0">
                <a:solidFill>
                  <a:srgbClr val="000000"/>
                </a:solidFill>
              </a:rPr>
              <a:t>4. Lutman ME. Hearing disability in the elderly. Acta Otolaryngol Suppl 1991;476:239-48</a:t>
            </a:r>
            <a:endParaRPr lang="en-GB" sz="2000" dirty="0">
              <a:cs typeface="Times New Roman" panose="02020603050405020304" pitchFamily="18" charset="0"/>
            </a:endParaRPr>
          </a:p>
          <a:p>
            <a:r>
              <a:rPr lang="en-US" sz="2000" dirty="0">
                <a:solidFill>
                  <a:srgbClr val="000000"/>
                </a:solidFill>
              </a:rPr>
              <a:t>5. Schum D. The Sociology of age-related hearing loss. Audiol Online 2015;July:14504</a:t>
            </a:r>
          </a:p>
          <a:p>
            <a:r>
              <a:rPr lang="en-US" sz="2000" dirty="0">
                <a:solidFill>
                  <a:srgbClr val="000000"/>
                </a:solidFill>
              </a:rPr>
              <a:t>6. </a:t>
            </a:r>
            <a:r>
              <a:rPr lang="en-GB" sz="2000" dirty="0"/>
              <a:t>Arthur J, Watts T, Davies R, </a:t>
            </a:r>
            <a:r>
              <a:rPr lang="en-GB" sz="2000" dirty="0" err="1"/>
              <a:t>Manchaiah</a:t>
            </a:r>
            <a:r>
              <a:rPr lang="en-GB" sz="2000" dirty="0"/>
              <a:t> V, Slater J. An Exploratory Study Identifying a Possible Response Shift Phenomena of the </a:t>
            </a:r>
            <a:r>
              <a:rPr lang="en-GB" sz="2000" i="1" dirty="0"/>
              <a:t>Glasgow Hearing Aid Benefit Profile</a:t>
            </a:r>
            <a:r>
              <a:rPr lang="en-GB" sz="2000" dirty="0"/>
              <a:t>. </a:t>
            </a:r>
            <a:r>
              <a:rPr lang="en-GB" sz="2000" dirty="0" err="1"/>
              <a:t>Audiol</a:t>
            </a:r>
            <a:r>
              <a:rPr lang="en-GB" sz="2000" dirty="0"/>
              <a:t> Res. 2016 Nov 24;6(2):152. </a:t>
            </a:r>
            <a:r>
              <a:rPr lang="en-GB" sz="2000" dirty="0" err="1"/>
              <a:t>doi</a:t>
            </a:r>
            <a:r>
              <a:rPr lang="en-GB" sz="2000" dirty="0"/>
              <a:t>: 10.4081/audiores.2016.152. PMID: 27942371; PMCID: PMC5134677.</a:t>
            </a:r>
            <a:endParaRPr lang="en-US" sz="2000" b="0" i="0" dirty="0">
              <a:solidFill>
                <a:srgbClr val="212121"/>
              </a:solidFill>
              <a:effectLst/>
              <a:cs typeface="Times New Roman" panose="02020603050405020304" pitchFamily="18" charset="0"/>
            </a:endParaRPr>
          </a:p>
        </p:txBody>
      </p:sp>
      <p:sp>
        <p:nvSpPr>
          <p:cNvPr id="17" name="Rectangle 16"/>
          <p:cNvSpPr/>
          <p:nvPr/>
        </p:nvSpPr>
        <p:spPr>
          <a:xfrm>
            <a:off x="16449848" y="36446809"/>
            <a:ext cx="15135225" cy="400110"/>
          </a:xfrm>
          <a:prstGeom prst="rect">
            <a:avLst/>
          </a:prstGeom>
        </p:spPr>
        <p:txBody>
          <a:bodyPr>
            <a:spAutoFit/>
          </a:bodyPr>
          <a:lstStyle/>
          <a:p>
            <a:r>
              <a:rPr lang="en-US" sz="2000" dirty="0">
                <a:solidFill>
                  <a:srgbClr val="000000"/>
                </a:solidFill>
                <a:latin typeface="Times New Roman" panose="02020603050405020304" pitchFamily="18" charset="0"/>
              </a:rPr>
              <a:t>.</a:t>
            </a:r>
            <a:endParaRPr lang="en-GB" sz="2000" dirty="0"/>
          </a:p>
        </p:txBody>
      </p:sp>
      <p:sp>
        <p:nvSpPr>
          <p:cNvPr id="39" name="Title 5"/>
          <p:cNvSpPr txBox="1">
            <a:spLocks/>
          </p:cNvSpPr>
          <p:nvPr/>
        </p:nvSpPr>
        <p:spPr>
          <a:xfrm>
            <a:off x="487029" y="35855757"/>
            <a:ext cx="29470832" cy="576000"/>
          </a:xfrm>
          <a:prstGeom prst="rect">
            <a:avLst/>
          </a:prstGeom>
          <a:ln w="76200">
            <a:solidFill>
              <a:schemeClr val="accent1">
                <a:lumMod val="75000"/>
              </a:schemeClr>
            </a:solidFill>
          </a:ln>
        </p:spPr>
        <p:txBody>
          <a:bodyPr vert="horz" lIns="91440" tIns="45720" rIns="91440" bIns="45720" rtlCol="0" anchor="b">
            <a:normAutofit lnSpcReduction="10000"/>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r>
              <a:rPr lang="en-GB" sz="3600" b="1" dirty="0">
                <a:solidFill>
                  <a:schemeClr val="accent1">
                    <a:lumMod val="50000"/>
                  </a:schemeClr>
                </a:solidFill>
              </a:rPr>
              <a:t>References</a:t>
            </a:r>
          </a:p>
        </p:txBody>
      </p:sp>
      <p:sp>
        <p:nvSpPr>
          <p:cNvPr id="40" name="Title 5"/>
          <p:cNvSpPr txBox="1">
            <a:spLocks/>
          </p:cNvSpPr>
          <p:nvPr/>
        </p:nvSpPr>
        <p:spPr>
          <a:xfrm>
            <a:off x="474400" y="36662699"/>
            <a:ext cx="29455621" cy="2916000"/>
          </a:xfrm>
          <a:prstGeom prst="rect">
            <a:avLst/>
          </a:prstGeom>
          <a:ln w="76200">
            <a:solidFill>
              <a:schemeClr val="accent1">
                <a:lumMod val="75000"/>
              </a:schemeClr>
            </a:solidFill>
          </a:ln>
        </p:spPr>
        <p:txBody>
          <a:bodyPr vert="horz" lIns="91440" tIns="45720" rIns="91440" bIns="45720" rtlCol="0" anchor="b">
            <a:normAutofit/>
          </a:bodyPr>
          <a:lstStyle>
            <a:lvl1pPr algn="ctr" defTabSz="3027487" rtl="0" eaLnBrk="1" latinLnBrk="0" hangingPunct="1">
              <a:lnSpc>
                <a:spcPct val="90000"/>
              </a:lnSpc>
              <a:spcBef>
                <a:spcPct val="0"/>
              </a:spcBef>
              <a:buNone/>
              <a:defRPr sz="19865" kern="1200">
                <a:solidFill>
                  <a:schemeClr val="tx1"/>
                </a:solidFill>
                <a:latin typeface="+mj-lt"/>
                <a:ea typeface="+mj-ea"/>
                <a:cs typeface="+mj-cs"/>
              </a:defRPr>
            </a:lvl1pPr>
          </a:lstStyle>
          <a:p>
            <a:endParaRPr lang="en-GB" sz="9600" b="1" dirty="0">
              <a:solidFill>
                <a:schemeClr val="accent1">
                  <a:lumMod val="50000"/>
                </a:schemeClr>
              </a:solidFill>
            </a:endParaRPr>
          </a:p>
        </p:txBody>
      </p:sp>
    </p:spTree>
    <p:extLst>
      <p:ext uri="{BB962C8B-B14F-4D97-AF65-F5344CB8AC3E}">
        <p14:creationId xmlns:p14="http://schemas.microsoft.com/office/powerpoint/2010/main" val="20672378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9A38509AB74C459A59FEED456D282D" ma:contentTypeVersion="13" ma:contentTypeDescription="Create a new document." ma:contentTypeScope="" ma:versionID="f9ca5461fc21d871a22fde5aded595fa">
  <xsd:schema xmlns:xsd="http://www.w3.org/2001/XMLSchema" xmlns:xs="http://www.w3.org/2001/XMLSchema" xmlns:p="http://schemas.microsoft.com/office/2006/metadata/properties" xmlns:ns3="71e02f92-f1f1-4089-9b78-0fe9c0d669ad" xmlns:ns4="1d0bafc6-86fe-4c88-8f3c-e0496537464d" targetNamespace="http://schemas.microsoft.com/office/2006/metadata/properties" ma:root="true" ma:fieldsID="bd11e740aa781fc48681754ddad66710" ns3:_="" ns4:_="">
    <xsd:import namespace="71e02f92-f1f1-4089-9b78-0fe9c0d669ad"/>
    <xsd:import namespace="1d0bafc6-86fe-4c88-8f3c-e0496537464d"/>
    <xsd:element name="properties">
      <xsd:complexType>
        <xsd:sequence>
          <xsd:element name="documentManagement">
            <xsd:complexType>
              <xsd:all>
                <xsd:element ref="ns3:SharedWithDetails" minOccurs="0"/>
                <xsd:element ref="ns3:SharedWithUser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e02f92-f1f1-4089-9b78-0fe9c0d669ad" elementFormDefault="qualified">
    <xsd:import namespace="http://schemas.microsoft.com/office/2006/documentManagement/types"/>
    <xsd:import namespace="http://schemas.microsoft.com/office/infopath/2007/PartnerControls"/>
    <xsd:element name="SharedWithDetails" ma:index="8" nillable="true" ma:displayName="Shared With Details" ma:internalName="SharedWithDetails" ma:readOnly="true">
      <xsd:simpleType>
        <xsd:restriction base="dms:Note">
          <xsd:maxLength value="255"/>
        </xsd:restriction>
      </xsd:simpleType>
    </xsd:element>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0bafc6-86fe-4c88-8f3c-e0496537464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ECF57C-DC8F-43E0-AA08-EC30D750DF25}">
  <ds:schemaRefs>
    <ds:schemaRef ds:uri="http://schemas.microsoft.com/sharepoint/v3/contenttype/forms"/>
  </ds:schemaRefs>
</ds:datastoreItem>
</file>

<file path=customXml/itemProps2.xml><?xml version="1.0" encoding="utf-8"?>
<ds:datastoreItem xmlns:ds="http://schemas.openxmlformats.org/officeDocument/2006/customXml" ds:itemID="{A2A530BD-A807-4434-9181-70FB621320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e02f92-f1f1-4089-9b78-0fe9c0d669ad"/>
    <ds:schemaRef ds:uri="1d0bafc6-86fe-4c88-8f3c-e049653746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E0ED15-83AE-4FB5-8605-3F50AC144F99}">
  <ds:schemaRefs>
    <ds:schemaRef ds:uri="71e02f92-f1f1-4089-9b78-0fe9c0d669ad"/>
    <ds:schemaRef ds:uri="http://purl.org/dc/dcmitype/"/>
    <ds:schemaRef ds:uri="http://purl.org/dc/terms/"/>
    <ds:schemaRef ds:uri="http://www.w3.org/XML/1998/namespac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1d0bafc6-86fe-4c88-8f3c-e0496537464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1347</Words>
  <Application>Microsoft Office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Arthur (CTM UHB - Audiology)</dc:creator>
  <cp:lastModifiedBy>Tessa Watts</cp:lastModifiedBy>
  <cp:revision>87</cp:revision>
  <dcterms:created xsi:type="dcterms:W3CDTF">2021-11-03T13:59:08Z</dcterms:created>
  <dcterms:modified xsi:type="dcterms:W3CDTF">2022-05-30T07:32:43Z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0x010100089A38509AB74C459A59FEED456D282D</vt:lpwstr>
  </property>
</Properties>
</file>