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72" r:id="rId5"/>
    <p:sldId id="259" r:id="rId6"/>
    <p:sldId id="258" r:id="rId7"/>
    <p:sldId id="260" r:id="rId8"/>
    <p:sldId id="263" r:id="rId9"/>
    <p:sldId id="261" r:id="rId10"/>
    <p:sldId id="265" r:id="rId11"/>
    <p:sldId id="264" r:id="rId12"/>
    <p:sldId id="270" r:id="rId13"/>
    <p:sldId id="271" r:id="rId14"/>
    <p:sldId id="266" r:id="rId15"/>
    <p:sldId id="269" r:id="rId16"/>
    <p:sldId id="273" r:id="rId17"/>
    <p:sldId id="276" r:id="rId18"/>
    <p:sldId id="274" r:id="rId19"/>
    <p:sldId id="27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B2A1-762C-34AF-C8E9-E843B9216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C4E47D-1C6E-B549-6641-277F257F9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FE3AF2-4702-C596-36A5-3BA4567028DD}"/>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5" name="Footer Placeholder 4">
            <a:extLst>
              <a:ext uri="{FF2B5EF4-FFF2-40B4-BE49-F238E27FC236}">
                <a16:creationId xmlns:a16="http://schemas.microsoft.com/office/drawing/2014/main" id="{534C835D-9D22-32C6-3F2D-0B0520BEB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98215-7A0D-758E-DF10-E817E99D776F}"/>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140214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8A24-CF95-5030-DCC5-49CA80A93B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FC291A-7839-607F-4F7B-7D9A2A3D0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D96987-D2E7-E279-4E56-B9336B485A3A}"/>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5" name="Footer Placeholder 4">
            <a:extLst>
              <a:ext uri="{FF2B5EF4-FFF2-40B4-BE49-F238E27FC236}">
                <a16:creationId xmlns:a16="http://schemas.microsoft.com/office/drawing/2014/main" id="{DAFDCDAA-7C5E-4089-05FD-29FA39527E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3209F7-F7CF-1DFA-A357-19042DFD60E8}"/>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413783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5A645-6EAE-A6F3-8A6E-AB4B9D6483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7E54BE-9AA3-FB08-0970-F973462FA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CC780-2E34-DC7E-0D04-540814CD87AB}"/>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5" name="Footer Placeholder 4">
            <a:extLst>
              <a:ext uri="{FF2B5EF4-FFF2-40B4-BE49-F238E27FC236}">
                <a16:creationId xmlns:a16="http://schemas.microsoft.com/office/drawing/2014/main" id="{312BCD0F-225B-0002-FAA5-91594962D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563CDF-566D-3278-E41F-0D27730C95BE}"/>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356185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50DC-E330-7186-9635-8C61B60AEC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424390-2CB5-1738-411B-5B44AD24F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A9C314-F486-83CB-C986-B492C8545300}"/>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5" name="Footer Placeholder 4">
            <a:extLst>
              <a:ext uri="{FF2B5EF4-FFF2-40B4-BE49-F238E27FC236}">
                <a16:creationId xmlns:a16="http://schemas.microsoft.com/office/drawing/2014/main" id="{1526A5C4-7DBA-0F3D-7880-D5860F2BBD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6C50DD-110E-8758-21A2-A33257A1C3DE}"/>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154790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4D14-C831-81D4-645B-ADB3550C8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B8947D-2B40-629F-7AE0-E8A38FB40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AD017-5E25-D3DC-F9A5-A81BB3A16490}"/>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5" name="Footer Placeholder 4">
            <a:extLst>
              <a:ext uri="{FF2B5EF4-FFF2-40B4-BE49-F238E27FC236}">
                <a16:creationId xmlns:a16="http://schemas.microsoft.com/office/drawing/2014/main" id="{FAE8F4B1-78CC-9160-34C0-3EC30A9D86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DADB1-A003-3161-D17F-A60FC3CBD1A3}"/>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85390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B605-D5A6-5A0D-4B41-2786F76285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3FD3C-4909-F866-8A64-D63AACC059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9C82B8-8BC5-D566-02D2-F5B1164936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30403A-FC2D-BB13-798A-D46D87794359}"/>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6" name="Footer Placeholder 5">
            <a:extLst>
              <a:ext uri="{FF2B5EF4-FFF2-40B4-BE49-F238E27FC236}">
                <a16:creationId xmlns:a16="http://schemas.microsoft.com/office/drawing/2014/main" id="{AB3DC548-01C5-B2AB-89B9-A28F072A70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66A2E5-9DE9-162B-DA4F-B3831018ED83}"/>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52196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5EA2-46D8-08C9-4C4E-2BEBE40B92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083F17-E9DB-3785-4C89-E51268DA4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85630-5B70-8330-535E-69B06C80D0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E6F35A-F9BE-1200-846A-344A8E27F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AF224-76EA-1EAF-A9E9-68BA6DCAC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4D9D24-E0CA-17F2-7CC9-564B1442CDA1}"/>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8" name="Footer Placeholder 7">
            <a:extLst>
              <a:ext uri="{FF2B5EF4-FFF2-40B4-BE49-F238E27FC236}">
                <a16:creationId xmlns:a16="http://schemas.microsoft.com/office/drawing/2014/main" id="{D4ECE596-0010-0AA9-B77B-E4D4E8B502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F03376-F60A-4955-2945-71ABD53C1F54}"/>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107571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82E3-4DAD-D334-1DA4-AE20653A57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0D751B-ED86-F94E-4DC8-78982D279D4C}"/>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4" name="Footer Placeholder 3">
            <a:extLst>
              <a:ext uri="{FF2B5EF4-FFF2-40B4-BE49-F238E27FC236}">
                <a16:creationId xmlns:a16="http://schemas.microsoft.com/office/drawing/2014/main" id="{797AFC52-DE58-C078-582C-38856A8074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39F94F-A5A1-D970-86D0-FCAAB2E7176B}"/>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36841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62FC8-7DCC-A253-24A0-3A7DC518CE30}"/>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3" name="Footer Placeholder 2">
            <a:extLst>
              <a:ext uri="{FF2B5EF4-FFF2-40B4-BE49-F238E27FC236}">
                <a16:creationId xmlns:a16="http://schemas.microsoft.com/office/drawing/2014/main" id="{32DCE892-2F15-70C4-5869-D7509B7FC6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6BF3F1-CA26-9572-3476-AD98A39067B5}"/>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64820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8551-1646-A8BE-523F-C7D06A576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4CEA2F-29BF-4BA8-EDEE-2FE66A933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7210C7-918A-91DD-4949-4E638337A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4AB3E-2147-2B02-4D2D-D1C37814888A}"/>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6" name="Footer Placeholder 5">
            <a:extLst>
              <a:ext uri="{FF2B5EF4-FFF2-40B4-BE49-F238E27FC236}">
                <a16:creationId xmlns:a16="http://schemas.microsoft.com/office/drawing/2014/main" id="{F1F47AE0-6564-6EC1-14CC-D800350A94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F853DA-5117-FBDF-3FCF-6F4DA1083E70}"/>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152482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ADF0-7C6F-50CE-9333-68102B3CF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DFDA8D-6AEB-65F3-F61B-E60F983E3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C61431-3CA9-01B4-14D4-2C190DE0D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8CF21-8401-9E33-E4DD-91DD58EB5DDD}"/>
              </a:ext>
            </a:extLst>
          </p:cNvPr>
          <p:cNvSpPr>
            <a:spLocks noGrp="1"/>
          </p:cNvSpPr>
          <p:nvPr>
            <p:ph type="dt" sz="half" idx="10"/>
          </p:nvPr>
        </p:nvSpPr>
        <p:spPr/>
        <p:txBody>
          <a:bodyPr/>
          <a:lstStyle/>
          <a:p>
            <a:fld id="{DD563DD8-39F8-4288-93D8-0F6194A54DEB}" type="datetimeFigureOut">
              <a:rPr lang="en-GB" smtClean="0"/>
              <a:t>31/01/2023</a:t>
            </a:fld>
            <a:endParaRPr lang="en-GB"/>
          </a:p>
        </p:txBody>
      </p:sp>
      <p:sp>
        <p:nvSpPr>
          <p:cNvPr id="6" name="Footer Placeholder 5">
            <a:extLst>
              <a:ext uri="{FF2B5EF4-FFF2-40B4-BE49-F238E27FC236}">
                <a16:creationId xmlns:a16="http://schemas.microsoft.com/office/drawing/2014/main" id="{099B0A7E-5112-E971-BDCC-9E8DC51884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07ABC-6958-4296-2C47-C0BDDC19938F}"/>
              </a:ext>
            </a:extLst>
          </p:cNvPr>
          <p:cNvSpPr>
            <a:spLocks noGrp="1"/>
          </p:cNvSpPr>
          <p:nvPr>
            <p:ph type="sldNum" sz="quarter" idx="12"/>
          </p:nvPr>
        </p:nvSpPr>
        <p:spPr/>
        <p:txBody>
          <a:bodyPr/>
          <a:lstStyle/>
          <a:p>
            <a:fld id="{5C033A06-2F23-48CD-8C81-7879EF540B1D}" type="slidenum">
              <a:rPr lang="en-GB" smtClean="0"/>
              <a:t>‹#›</a:t>
            </a:fld>
            <a:endParaRPr lang="en-GB"/>
          </a:p>
        </p:txBody>
      </p:sp>
    </p:spTree>
    <p:extLst>
      <p:ext uri="{BB962C8B-B14F-4D97-AF65-F5344CB8AC3E}">
        <p14:creationId xmlns:p14="http://schemas.microsoft.com/office/powerpoint/2010/main" val="100136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4F69D6-F844-D736-CE07-2CDDABD34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0A7B4F-B3EA-B7E6-1977-07CCD1DA0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A549B1-10E0-98F4-A792-A0324FB37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63DD8-39F8-4288-93D8-0F6194A54DEB}" type="datetimeFigureOut">
              <a:rPr lang="en-GB" smtClean="0"/>
              <a:t>31/01/2023</a:t>
            </a:fld>
            <a:endParaRPr lang="en-GB"/>
          </a:p>
        </p:txBody>
      </p:sp>
      <p:sp>
        <p:nvSpPr>
          <p:cNvPr id="5" name="Footer Placeholder 4">
            <a:extLst>
              <a:ext uri="{FF2B5EF4-FFF2-40B4-BE49-F238E27FC236}">
                <a16:creationId xmlns:a16="http://schemas.microsoft.com/office/drawing/2014/main" id="{D3F1F487-5631-6B61-918A-BD0FA33BF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4703AC-42F3-9236-20D6-6C053F6FC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33A06-2F23-48CD-8C81-7879EF540B1D}" type="slidenum">
              <a:rPr lang="en-GB" smtClean="0"/>
              <a:t>‹#›</a:t>
            </a:fld>
            <a:endParaRPr lang="en-GB"/>
          </a:p>
        </p:txBody>
      </p:sp>
    </p:spTree>
    <p:extLst>
      <p:ext uri="{BB962C8B-B14F-4D97-AF65-F5344CB8AC3E}">
        <p14:creationId xmlns:p14="http://schemas.microsoft.com/office/powerpoint/2010/main" val="3096183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pickeringdm@cf.ac.uk" TargetMode="External"/><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pickeringdm@cf.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854-00D7-DD4A-F69E-0E23565400CD}"/>
              </a:ext>
            </a:extLst>
          </p:cNvPr>
          <p:cNvSpPr>
            <a:spLocks noGrp="1"/>
          </p:cNvSpPr>
          <p:nvPr>
            <p:ph type="ctrTitle"/>
          </p:nvPr>
        </p:nvSpPr>
        <p:spPr>
          <a:xfrm>
            <a:off x="1524000" y="1122362"/>
            <a:ext cx="9144000" cy="4682089"/>
          </a:xfrm>
        </p:spPr>
        <p:txBody>
          <a:bodyPr>
            <a:normAutofit fontScale="90000"/>
          </a:bodyPr>
          <a:lstStyle/>
          <a:p>
            <a:pPr>
              <a:spcAft>
                <a:spcPts val="800"/>
              </a:spcAft>
            </a:pPr>
            <a:r>
              <a:rPr lang="en-GB" sz="6000" dirty="0">
                <a:effectLst/>
                <a:latin typeface="Arial" panose="020B0604020202020204" pitchFamily="34" charset="0"/>
                <a:ea typeface="Calibri" panose="020F0502020204030204" pitchFamily="34" charset="0"/>
                <a:cs typeface="Times New Roman" panose="02020603050405020304" pitchFamily="18" charset="0"/>
              </a:rPr>
              <a:t>An exploration of </a:t>
            </a:r>
            <a:r>
              <a:rPr lang="en-GB" sz="6000" u="sng" dirty="0">
                <a:effectLst/>
                <a:latin typeface="Arial" panose="020B0604020202020204" pitchFamily="34" charset="0"/>
                <a:ea typeface="Calibri" panose="020F0502020204030204" pitchFamily="34" charset="0"/>
                <a:cs typeface="Times New Roman" panose="02020603050405020304" pitchFamily="18" charset="0"/>
              </a:rPr>
              <a:t>we</a:t>
            </a:r>
            <a:r>
              <a:rPr lang="en-GB" sz="6000" dirty="0">
                <a:effectLst/>
                <a:latin typeface="Arial" panose="020B0604020202020204" pitchFamily="34" charset="0"/>
                <a:ea typeface="Calibri" panose="020F0502020204030204" pitchFamily="34" charset="0"/>
                <a:cs typeface="Times New Roman" panose="02020603050405020304" pitchFamily="18" charset="0"/>
              </a:rPr>
              <a:t>ll-</a:t>
            </a:r>
            <a:r>
              <a:rPr lang="en-GB" sz="6000" u="sng" dirty="0">
                <a:effectLst/>
                <a:latin typeface="Arial" panose="020B0604020202020204" pitchFamily="34" charset="0"/>
                <a:ea typeface="Calibri" panose="020F0502020204030204" pitchFamily="34" charset="0"/>
                <a:cs typeface="Times New Roman" panose="02020603050405020304" pitchFamily="18" charset="0"/>
              </a:rPr>
              <a:t>b</a:t>
            </a:r>
            <a:r>
              <a:rPr lang="en-GB" sz="6000" dirty="0">
                <a:effectLst/>
                <a:latin typeface="Arial" panose="020B0604020202020204" pitchFamily="34" charset="0"/>
                <a:ea typeface="Calibri" panose="020F0502020204030204" pitchFamily="34" charset="0"/>
                <a:cs typeface="Times New Roman" panose="02020603050405020304" pitchFamily="18" charset="0"/>
              </a:rPr>
              <a:t>eing with children and young people with complex disabilitie</a:t>
            </a:r>
            <a:r>
              <a:rPr lang="en-GB" sz="6000" u="sng" dirty="0">
                <a:effectLst/>
                <a:latin typeface="Arial" panose="020B0604020202020204" pitchFamily="34" charset="0"/>
                <a:ea typeface="Calibri" panose="020F0502020204030204" pitchFamily="34" charset="0"/>
                <a:cs typeface="Times New Roman" panose="02020603050405020304" pitchFamily="18" charset="0"/>
              </a:rPr>
              <a:t>s</a:t>
            </a:r>
            <a:r>
              <a:rPr lang="en-GB" sz="6000" dirty="0">
                <a:effectLst/>
                <a:latin typeface="Arial" panose="020B0604020202020204" pitchFamily="34" charset="0"/>
                <a:ea typeface="Calibri" panose="020F0502020204030204" pitchFamily="34" charset="0"/>
                <a:cs typeface="Times New Roman" panose="02020603050405020304" pitchFamily="18" charset="0"/>
              </a:rPr>
              <a:t>, and their families, from using the Innowalk (WEBS study).</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2EEE4678-F50A-D67A-AC19-6C0CCC991D11}"/>
              </a:ext>
            </a:extLst>
          </p:cNvPr>
          <p:cNvSpPr>
            <a:spLocks noGrp="1"/>
          </p:cNvSpPr>
          <p:nvPr>
            <p:ph type="subTitle" idx="1"/>
          </p:nvPr>
        </p:nvSpPr>
        <p:spPr>
          <a:xfrm>
            <a:off x="1524000" y="5321508"/>
            <a:ext cx="9144000" cy="1655762"/>
          </a:xfrm>
        </p:spPr>
        <p:txBody>
          <a:bodyPr/>
          <a:lstStyle/>
          <a:p>
            <a:r>
              <a:rPr lang="en-GB" b="1" dirty="0"/>
              <a:t>Dr Dawn Pickering, Senior Lecturer, Cardiff University </a:t>
            </a:r>
          </a:p>
          <a:p>
            <a:r>
              <a:rPr lang="en-GB" b="1" i="0" dirty="0">
                <a:solidFill>
                  <a:srgbClr val="424242"/>
                </a:solidFill>
                <a:effectLst/>
                <a:latin typeface="Segoe UI" panose="020B0502040204020203" pitchFamily="34" charset="0"/>
              </a:rPr>
              <a:t>Population Health Research Impact Away Day 2 Feb 2023</a:t>
            </a:r>
          </a:p>
          <a:p>
            <a:r>
              <a:rPr lang="en-GB" b="1" dirty="0">
                <a:solidFill>
                  <a:srgbClr val="424242"/>
                </a:solidFill>
                <a:latin typeface="Segoe UI" panose="020B0502040204020203" pitchFamily="34" charset="0"/>
              </a:rPr>
              <a:t>SWALEC stadium, Cardiff</a:t>
            </a:r>
            <a:endParaRPr lang="en-GB" dirty="0"/>
          </a:p>
        </p:txBody>
      </p:sp>
    </p:spTree>
    <p:extLst>
      <p:ext uri="{BB962C8B-B14F-4D97-AF65-F5344CB8AC3E}">
        <p14:creationId xmlns:p14="http://schemas.microsoft.com/office/powerpoint/2010/main" val="312387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F75E-56E2-995F-EF1F-93486917DA1A}"/>
              </a:ext>
            </a:extLst>
          </p:cNvPr>
          <p:cNvSpPr>
            <a:spLocks noGrp="1"/>
          </p:cNvSpPr>
          <p:nvPr>
            <p:ph type="title"/>
          </p:nvPr>
        </p:nvSpPr>
        <p:spPr/>
        <p:txBody>
          <a:bodyPr/>
          <a:lstStyle/>
          <a:p>
            <a:r>
              <a:rPr lang="en-GB" dirty="0"/>
              <a:t>Research design</a:t>
            </a:r>
          </a:p>
        </p:txBody>
      </p:sp>
      <p:sp>
        <p:nvSpPr>
          <p:cNvPr id="3" name="Content Placeholder 2">
            <a:extLst>
              <a:ext uri="{FF2B5EF4-FFF2-40B4-BE49-F238E27FC236}">
                <a16:creationId xmlns:a16="http://schemas.microsoft.com/office/drawing/2014/main" id="{E854B306-6576-56C5-665C-85A545AF1E13}"/>
              </a:ext>
            </a:extLst>
          </p:cNvPr>
          <p:cNvSpPr>
            <a:spLocks noGrp="1"/>
          </p:cNvSpPr>
          <p:nvPr>
            <p:ph idx="1"/>
          </p:nvPr>
        </p:nvSpPr>
        <p:spPr/>
        <p:txBody>
          <a:bodyPr>
            <a:normAutofit/>
          </a:bodyPr>
          <a:lstStyle/>
          <a:p>
            <a:pPr marL="0" indent="0">
              <a:buNone/>
            </a:pPr>
            <a:r>
              <a:rPr lang="en-GB" sz="3200" dirty="0"/>
              <a:t>Case study- 10 participants (children and young people), plus their parents </a:t>
            </a:r>
          </a:p>
          <a:p>
            <a:pPr marL="0" indent="0">
              <a:buNone/>
            </a:pPr>
            <a:r>
              <a:rPr lang="en-GB" sz="2800" dirty="0">
                <a:effectLst/>
                <a:latin typeface="Arial" panose="020B0604020202020204" pitchFamily="34" charset="0"/>
                <a:ea typeface="Calibri" panose="020F0502020204030204" pitchFamily="34" charset="0"/>
              </a:rPr>
              <a:t>Each case made up from  3 sessions of observational field notes, diaries and interviews with children and their parents. </a:t>
            </a:r>
          </a:p>
          <a:p>
            <a:pPr marL="0" indent="0">
              <a:buNone/>
            </a:pPr>
            <a:r>
              <a:rPr lang="en-GB" sz="2800" dirty="0">
                <a:effectLst/>
                <a:latin typeface="Arial" panose="020B0604020202020204" pitchFamily="34" charset="0"/>
                <a:ea typeface="Calibri" panose="020F0502020204030204" pitchFamily="34" charset="0"/>
              </a:rPr>
              <a:t>Analysis will be carried out using Braun and Clarke’s</a:t>
            </a:r>
            <a:r>
              <a:rPr lang="en-GB" baseline="30000" dirty="0">
                <a:latin typeface="Arial" panose="020B0604020202020204" pitchFamily="34" charset="0"/>
                <a:ea typeface="Calibri" panose="020F0502020204030204" pitchFamily="34" charset="0"/>
              </a:rPr>
              <a:t>(2018)</a:t>
            </a:r>
            <a:r>
              <a:rPr lang="en-GB" sz="2800" dirty="0">
                <a:effectLst/>
                <a:latin typeface="Arial" panose="020B0604020202020204" pitchFamily="34" charset="0"/>
                <a:ea typeface="Calibri" panose="020F0502020204030204" pitchFamily="34" charset="0"/>
              </a:rPr>
              <a:t> thematic analysis for the qualitative aspects and descriptive statistics will be used from the proposed devised well-being measurement scale. </a:t>
            </a:r>
          </a:p>
        </p:txBody>
      </p:sp>
    </p:spTree>
    <p:extLst>
      <p:ext uri="{BB962C8B-B14F-4D97-AF65-F5344CB8AC3E}">
        <p14:creationId xmlns:p14="http://schemas.microsoft.com/office/powerpoint/2010/main" val="379118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E740-11CF-F800-BD4C-53DEDCB59C6C}"/>
              </a:ext>
            </a:extLst>
          </p:cNvPr>
          <p:cNvSpPr>
            <a:spLocks noGrp="1"/>
          </p:cNvSpPr>
          <p:nvPr>
            <p:ph type="title"/>
          </p:nvPr>
        </p:nvSpPr>
        <p:spPr/>
        <p:txBody>
          <a:bodyPr/>
          <a:lstStyle/>
          <a:p>
            <a:r>
              <a:rPr lang="en-GB" dirty="0"/>
              <a:t>Well-being measures</a:t>
            </a:r>
          </a:p>
        </p:txBody>
      </p:sp>
      <p:sp>
        <p:nvSpPr>
          <p:cNvPr id="3" name="Content Placeholder 2">
            <a:extLst>
              <a:ext uri="{FF2B5EF4-FFF2-40B4-BE49-F238E27FC236}">
                <a16:creationId xmlns:a16="http://schemas.microsoft.com/office/drawing/2014/main" id="{F3076B56-3E19-8C41-98DD-E25C93FCF052}"/>
              </a:ext>
            </a:extLst>
          </p:cNvPr>
          <p:cNvSpPr>
            <a:spLocks noGrp="1"/>
          </p:cNvSpPr>
          <p:nvPr>
            <p:ph idx="1"/>
          </p:nvPr>
        </p:nvSpPr>
        <p:spPr/>
        <p:txBody>
          <a:bodyPr/>
          <a:lstStyle/>
          <a:p>
            <a:endParaRPr lang="en-GB" dirty="0"/>
          </a:p>
          <a:p>
            <a:r>
              <a:rPr lang="en-GB" dirty="0"/>
              <a:t>Be-Well checklist</a:t>
            </a:r>
          </a:p>
          <a:p>
            <a:r>
              <a:rPr lang="en-GB" dirty="0"/>
              <a:t>PRIME- O</a:t>
            </a:r>
          </a:p>
          <a:p>
            <a:r>
              <a:rPr lang="en-GB" dirty="0"/>
              <a:t>Leuven Scale (special school already use) </a:t>
            </a:r>
          </a:p>
          <a:p>
            <a:r>
              <a:rPr lang="en-GB" dirty="0"/>
              <a:t>Own ideas from PhD data to develop a well-being observational scale </a:t>
            </a:r>
          </a:p>
        </p:txBody>
      </p:sp>
    </p:spTree>
    <p:extLst>
      <p:ext uri="{BB962C8B-B14F-4D97-AF65-F5344CB8AC3E}">
        <p14:creationId xmlns:p14="http://schemas.microsoft.com/office/powerpoint/2010/main" val="338320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C3BE-D5FE-0579-E21D-ADDDDDE942A4}"/>
              </a:ext>
            </a:extLst>
          </p:cNvPr>
          <p:cNvSpPr>
            <a:spLocks noGrp="1"/>
          </p:cNvSpPr>
          <p:nvPr>
            <p:ph type="title"/>
          </p:nvPr>
        </p:nvSpPr>
        <p:spPr/>
        <p:txBody>
          <a:bodyPr/>
          <a:lstStyle/>
          <a:p>
            <a:r>
              <a:rPr lang="en-GB" dirty="0"/>
              <a:t>PRIME-O</a:t>
            </a:r>
          </a:p>
        </p:txBody>
      </p:sp>
      <p:pic>
        <p:nvPicPr>
          <p:cNvPr id="7" name="Content Placeholder 6">
            <a:extLst>
              <a:ext uri="{FF2B5EF4-FFF2-40B4-BE49-F238E27FC236}">
                <a16:creationId xmlns:a16="http://schemas.microsoft.com/office/drawing/2014/main" id="{C84D706B-C4F4-CF06-A1CC-EF107C2A8F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6456" y="1212574"/>
            <a:ext cx="8739088" cy="5456583"/>
          </a:xfrm>
        </p:spPr>
      </p:pic>
    </p:spTree>
    <p:extLst>
      <p:ext uri="{BB962C8B-B14F-4D97-AF65-F5344CB8AC3E}">
        <p14:creationId xmlns:p14="http://schemas.microsoft.com/office/powerpoint/2010/main" val="97466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0196-99CA-E7BF-5358-BDE380B45B3A}"/>
              </a:ext>
            </a:extLst>
          </p:cNvPr>
          <p:cNvSpPr>
            <a:spLocks noGrp="1"/>
          </p:cNvSpPr>
          <p:nvPr>
            <p:ph type="title"/>
          </p:nvPr>
        </p:nvSpPr>
        <p:spPr/>
        <p:txBody>
          <a:bodyPr/>
          <a:lstStyle/>
          <a:p>
            <a:r>
              <a:rPr lang="en-GB" dirty="0"/>
              <a:t>Be-Well checklist</a:t>
            </a:r>
          </a:p>
        </p:txBody>
      </p:sp>
      <p:pic>
        <p:nvPicPr>
          <p:cNvPr id="7" name="Content Placeholder 6" descr="A picture containing text, person, indoor, screenshot&#10;&#10;Description automatically generated">
            <a:extLst>
              <a:ext uri="{FF2B5EF4-FFF2-40B4-BE49-F238E27FC236}">
                <a16:creationId xmlns:a16="http://schemas.microsoft.com/office/drawing/2014/main" id="{BB65297A-C133-0CE2-9C22-C573F354A04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97599" y="1825625"/>
            <a:ext cx="3062802" cy="4351338"/>
          </a:xfrm>
        </p:spPr>
      </p:pic>
      <p:pic>
        <p:nvPicPr>
          <p:cNvPr id="9" name="Content Placeholder 8" descr="Background pattern&#10;&#10;Description automatically generated">
            <a:extLst>
              <a:ext uri="{FF2B5EF4-FFF2-40B4-BE49-F238E27FC236}">
                <a16:creationId xmlns:a16="http://schemas.microsoft.com/office/drawing/2014/main" id="{3938229C-E0BA-8811-1987-ACCF25A1C6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586538" y="2369741"/>
            <a:ext cx="4352925" cy="3264693"/>
          </a:xfrm>
        </p:spPr>
      </p:pic>
    </p:spTree>
    <p:extLst>
      <p:ext uri="{BB962C8B-B14F-4D97-AF65-F5344CB8AC3E}">
        <p14:creationId xmlns:p14="http://schemas.microsoft.com/office/powerpoint/2010/main" val="11567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59E8-0F2E-E681-4A09-F1A74FE9CAC3}"/>
              </a:ext>
            </a:extLst>
          </p:cNvPr>
          <p:cNvSpPr>
            <a:spLocks noGrp="1"/>
          </p:cNvSpPr>
          <p:nvPr>
            <p:ph type="title"/>
          </p:nvPr>
        </p:nvSpPr>
        <p:spPr/>
        <p:txBody>
          <a:bodyPr/>
          <a:lstStyle/>
          <a:p>
            <a:r>
              <a:rPr lang="en-GB" dirty="0"/>
              <a:t>Domains being tested from observations</a:t>
            </a:r>
          </a:p>
        </p:txBody>
      </p:sp>
      <p:pic>
        <p:nvPicPr>
          <p:cNvPr id="7" name="Content Placeholder 6" descr="Timeline&#10;&#10;Description automatically generated">
            <a:extLst>
              <a:ext uri="{FF2B5EF4-FFF2-40B4-BE49-F238E27FC236}">
                <a16:creationId xmlns:a16="http://schemas.microsoft.com/office/drawing/2014/main" id="{66F05CF5-F4E9-58D6-B4EC-244C59DEFCA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965" y="1690688"/>
            <a:ext cx="5850835" cy="4128500"/>
          </a:xfrm>
        </p:spPr>
      </p:pic>
      <p:pic>
        <p:nvPicPr>
          <p:cNvPr id="9" name="Content Placeholder 8" descr="Timeline&#10;&#10;Description automatically generated">
            <a:extLst>
              <a:ext uri="{FF2B5EF4-FFF2-40B4-BE49-F238E27FC236}">
                <a16:creationId xmlns:a16="http://schemas.microsoft.com/office/drawing/2014/main" id="{327216D2-56D7-0E3D-8845-A2E1A1ED74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232453"/>
            <a:ext cx="5181600" cy="4715392"/>
          </a:xfrm>
        </p:spPr>
      </p:pic>
    </p:spTree>
    <p:extLst>
      <p:ext uri="{BB962C8B-B14F-4D97-AF65-F5344CB8AC3E}">
        <p14:creationId xmlns:p14="http://schemas.microsoft.com/office/powerpoint/2010/main" val="206503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460A-D5A5-76A2-A045-B2E8A1D319F3}"/>
              </a:ext>
            </a:extLst>
          </p:cNvPr>
          <p:cNvSpPr>
            <a:spLocks noGrp="1"/>
          </p:cNvSpPr>
          <p:nvPr>
            <p:ph type="title"/>
          </p:nvPr>
        </p:nvSpPr>
        <p:spPr>
          <a:xfrm>
            <a:off x="5396948" y="365125"/>
            <a:ext cx="5956852" cy="1325563"/>
          </a:xfrm>
        </p:spPr>
        <p:txBody>
          <a:bodyPr/>
          <a:lstStyle/>
          <a:p>
            <a:r>
              <a:rPr lang="en-GB" dirty="0"/>
              <a:t>	Diary instructions </a:t>
            </a:r>
          </a:p>
        </p:txBody>
      </p:sp>
      <p:pic>
        <p:nvPicPr>
          <p:cNvPr id="21" name="Content Placeholder 20">
            <a:extLst>
              <a:ext uri="{FF2B5EF4-FFF2-40B4-BE49-F238E27FC236}">
                <a16:creationId xmlns:a16="http://schemas.microsoft.com/office/drawing/2014/main" id="{82D0B4AF-9892-A2EB-C4A2-C314070B4395}"/>
              </a:ext>
            </a:extLst>
          </p:cNvPr>
          <p:cNvPicPr>
            <a:picLocks noGrp="1" noChangeAspect="1"/>
          </p:cNvPicPr>
          <p:nvPr>
            <p:ph sz="half" idx="1"/>
          </p:nvPr>
        </p:nvPicPr>
        <p:blipFill>
          <a:blip r:embed="rId2"/>
          <a:stretch>
            <a:fillRect/>
          </a:stretch>
        </p:blipFill>
        <p:spPr>
          <a:xfrm>
            <a:off x="200772" y="0"/>
            <a:ext cx="4490497" cy="2733450"/>
          </a:xfrm>
          <a:prstGeom prst="rect">
            <a:avLst/>
          </a:prstGeom>
        </p:spPr>
      </p:pic>
      <p:sp>
        <p:nvSpPr>
          <p:cNvPr id="5" name="Content Placeholder 4">
            <a:extLst>
              <a:ext uri="{FF2B5EF4-FFF2-40B4-BE49-F238E27FC236}">
                <a16:creationId xmlns:a16="http://schemas.microsoft.com/office/drawing/2014/main" id="{14433E0E-C2D2-84EA-3CAF-83623936F05D}"/>
              </a:ext>
            </a:extLst>
          </p:cNvPr>
          <p:cNvSpPr>
            <a:spLocks noGrp="1"/>
          </p:cNvSpPr>
          <p:nvPr>
            <p:ph sz="half" idx="2"/>
          </p:nvPr>
        </p:nvSpPr>
        <p:spPr/>
        <p:txBody>
          <a:bodyPr>
            <a:normAutofit fontScale="47500" lnSpcReduction="20000"/>
          </a:bodyPr>
          <a:lstStyle/>
          <a:p>
            <a:pPr marL="0" indent="0" algn="ctr">
              <a:lnSpc>
                <a:spcPct val="107000"/>
              </a:lnSpc>
              <a:spcAft>
                <a:spcPts val="800"/>
              </a:spcAft>
              <a:buNone/>
            </a:pPr>
            <a:r>
              <a:rPr lang="en-GB" sz="2800" b="1" u="sng" dirty="0">
                <a:effectLst/>
                <a:latin typeface="Arial" panose="020B0604020202020204" pitchFamily="34" charset="0"/>
                <a:ea typeface="Calibri" panose="020F0502020204030204" pitchFamily="34" charset="0"/>
                <a:cs typeface="Times New Roman" panose="02020603050405020304" pitchFamily="18" charset="0"/>
              </a:rPr>
              <a:t>Diary instructions for WEBS study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200000"/>
              </a:lnSpc>
              <a:spcAft>
                <a:spcPts val="800"/>
              </a:spcAft>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This record is where you can write down anything that you think relates to your child or young person’s well-being in relation to using the Innowalk at Ysgol Y Deri. </a:t>
            </a:r>
            <a:r>
              <a:rPr lang="en-GB" sz="2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You can write the date and anything you have observed such as their level of stiffness, comfort, enjoyment that you think has changed since using the Innowalk. </a:t>
            </a:r>
            <a:r>
              <a:rPr lang="en-GB" sz="2800" dirty="0">
                <a:effectLst/>
                <a:latin typeface="Arial" panose="020B0604020202020204" pitchFamily="34" charset="0"/>
                <a:ea typeface="Calibri" panose="020F0502020204030204" pitchFamily="34" charset="0"/>
                <a:cs typeface="Times New Roman" panose="02020603050405020304" pitchFamily="18" charset="0"/>
              </a:rPr>
              <a:t>I will collect the diary at school, and it will help to inform the questions we can chat about in your interview, after I have observed your child or young person using the Innowalk three times in school.  Any questions please get in touch. Contact: </a:t>
            </a:r>
            <a:r>
              <a:rPr lang="en-GB"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pickeringdm@cf.ac.uk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23" name="TextBox 22">
            <a:extLst>
              <a:ext uri="{FF2B5EF4-FFF2-40B4-BE49-F238E27FC236}">
                <a16:creationId xmlns:a16="http://schemas.microsoft.com/office/drawing/2014/main" id="{A4DC58B8-2A0C-D169-62AD-E212B2C9B430}"/>
              </a:ext>
            </a:extLst>
          </p:cNvPr>
          <p:cNvSpPr txBox="1"/>
          <p:nvPr/>
        </p:nvSpPr>
        <p:spPr>
          <a:xfrm>
            <a:off x="-76199" y="2512068"/>
            <a:ext cx="6096000" cy="1173013"/>
          </a:xfrm>
          <a:prstGeom prst="rect">
            <a:avLst/>
          </a:prstGeom>
          <a:noFill/>
        </p:spPr>
        <p:txBody>
          <a:bodyPr wrap="square">
            <a:spAutoFit/>
          </a:bodyPr>
          <a:lstStyle/>
          <a:p>
            <a:pPr algn="ctr">
              <a:lnSpc>
                <a:spcPct val="107000"/>
              </a:lnSpc>
              <a:spcAft>
                <a:spcPts val="800"/>
              </a:spcAft>
              <a:tabLst>
                <a:tab pos="2114550" algn="l"/>
              </a:tabLst>
            </a:pPr>
            <a:r>
              <a:rPr lang="en-GB" sz="1600" b="1" dirty="0">
                <a:effectLst/>
                <a:latin typeface="Arial" panose="020B0604020202020204" pitchFamily="34" charset="0"/>
                <a:ea typeface="Calibri" panose="020F0502020204030204" pitchFamily="34" charset="0"/>
                <a:cs typeface="Times New Roman" panose="02020603050405020304" pitchFamily="18" charset="0"/>
              </a:rPr>
              <a:t>An exploration of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we</a:t>
            </a:r>
            <a:r>
              <a:rPr lang="en-GB" sz="1600" b="1" dirty="0">
                <a:effectLst/>
                <a:latin typeface="Arial" panose="020B0604020202020204" pitchFamily="34" charset="0"/>
                <a:ea typeface="Calibri" panose="020F0502020204030204" pitchFamily="34" charset="0"/>
                <a:cs typeface="Times New Roman" panose="02020603050405020304" pitchFamily="18" charset="0"/>
              </a:rPr>
              <a:t>ll-</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b</a:t>
            </a:r>
            <a:r>
              <a:rPr lang="en-GB" sz="1600" b="1" dirty="0">
                <a:effectLst/>
                <a:latin typeface="Arial" panose="020B0604020202020204" pitchFamily="34" charset="0"/>
                <a:ea typeface="Calibri" panose="020F0502020204030204" pitchFamily="34" charset="0"/>
                <a:cs typeface="Times New Roman" panose="02020603050405020304" pitchFamily="18" charset="0"/>
              </a:rPr>
              <a:t>eing with children and young people with complex disabilitie</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s</a:t>
            </a:r>
            <a:r>
              <a:rPr lang="en-GB" sz="1600" b="1" dirty="0">
                <a:effectLst/>
                <a:latin typeface="Arial" panose="020B0604020202020204" pitchFamily="34" charset="0"/>
                <a:ea typeface="Calibri" panose="020F0502020204030204" pitchFamily="34" charset="0"/>
                <a:cs typeface="Times New Roman" panose="02020603050405020304" pitchFamily="18" charset="0"/>
              </a:rPr>
              <a:t>, and their families, from using the Innowalk (WEBS study)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114550" algn="l"/>
              </a:tabLs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C71406B7-1DC0-5D40-52F7-5B25C7028515}"/>
              </a:ext>
            </a:extLst>
          </p:cNvPr>
          <p:cNvPicPr>
            <a:picLocks noChangeAspect="1"/>
          </p:cNvPicPr>
          <p:nvPr/>
        </p:nvPicPr>
        <p:blipFill>
          <a:blip r:embed="rId4"/>
          <a:stretch>
            <a:fillRect/>
          </a:stretch>
        </p:blipFill>
        <p:spPr>
          <a:xfrm>
            <a:off x="606348" y="3331208"/>
            <a:ext cx="4293643" cy="3474753"/>
          </a:xfrm>
          <a:prstGeom prst="rect">
            <a:avLst/>
          </a:prstGeom>
        </p:spPr>
      </p:pic>
    </p:spTree>
    <p:extLst>
      <p:ext uri="{BB962C8B-B14F-4D97-AF65-F5344CB8AC3E}">
        <p14:creationId xmlns:p14="http://schemas.microsoft.com/office/powerpoint/2010/main" val="70371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C620-3ADB-96D9-78EB-7182A633D28B}"/>
              </a:ext>
            </a:extLst>
          </p:cNvPr>
          <p:cNvSpPr>
            <a:spLocks noGrp="1"/>
          </p:cNvSpPr>
          <p:nvPr>
            <p:ph type="title"/>
          </p:nvPr>
        </p:nvSpPr>
        <p:spPr/>
        <p:txBody>
          <a:bodyPr/>
          <a:lstStyle/>
          <a:p>
            <a:r>
              <a:rPr lang="en-GB" dirty="0"/>
              <a:t>Work in Progress</a:t>
            </a:r>
          </a:p>
        </p:txBody>
      </p:sp>
      <p:graphicFrame>
        <p:nvGraphicFramePr>
          <p:cNvPr id="4" name="Table 4">
            <a:extLst>
              <a:ext uri="{FF2B5EF4-FFF2-40B4-BE49-F238E27FC236}">
                <a16:creationId xmlns:a16="http://schemas.microsoft.com/office/drawing/2014/main" id="{A1DD7B68-1C92-10D9-4DB3-F2F1662609C0}"/>
              </a:ext>
            </a:extLst>
          </p:cNvPr>
          <p:cNvGraphicFramePr>
            <a:graphicFrameLocks noGrp="1"/>
          </p:cNvGraphicFramePr>
          <p:nvPr>
            <p:ph idx="1"/>
            <p:extLst>
              <p:ext uri="{D42A27DB-BD31-4B8C-83A1-F6EECF244321}">
                <p14:modId xmlns:p14="http://schemas.microsoft.com/office/powerpoint/2010/main" val="185260459"/>
              </p:ext>
            </p:extLst>
          </p:nvPr>
        </p:nvGraphicFramePr>
        <p:xfrm>
          <a:off x="1172817" y="1362696"/>
          <a:ext cx="9846365" cy="5358168"/>
        </p:xfrm>
        <a:graphic>
          <a:graphicData uri="http://schemas.openxmlformats.org/drawingml/2006/table">
            <a:tbl>
              <a:tblPr firstRow="1" bandRow="1">
                <a:tableStyleId>{5C22544A-7EE6-4342-B048-85BDC9FD1C3A}</a:tableStyleId>
              </a:tblPr>
              <a:tblGrid>
                <a:gridCol w="1974212">
                  <a:extLst>
                    <a:ext uri="{9D8B030D-6E8A-4147-A177-3AD203B41FA5}">
                      <a16:colId xmlns:a16="http://schemas.microsoft.com/office/drawing/2014/main" val="1580164904"/>
                    </a:ext>
                  </a:extLst>
                </a:gridCol>
                <a:gridCol w="952629">
                  <a:extLst>
                    <a:ext uri="{9D8B030D-6E8A-4147-A177-3AD203B41FA5}">
                      <a16:colId xmlns:a16="http://schemas.microsoft.com/office/drawing/2014/main" val="1696339960"/>
                    </a:ext>
                  </a:extLst>
                </a:gridCol>
                <a:gridCol w="2199427">
                  <a:extLst>
                    <a:ext uri="{9D8B030D-6E8A-4147-A177-3AD203B41FA5}">
                      <a16:colId xmlns:a16="http://schemas.microsoft.com/office/drawing/2014/main" val="761100120"/>
                    </a:ext>
                  </a:extLst>
                </a:gridCol>
                <a:gridCol w="4720097">
                  <a:extLst>
                    <a:ext uri="{9D8B030D-6E8A-4147-A177-3AD203B41FA5}">
                      <a16:colId xmlns:a16="http://schemas.microsoft.com/office/drawing/2014/main" val="123410486"/>
                    </a:ext>
                  </a:extLst>
                </a:gridCol>
              </a:tblGrid>
              <a:tr h="453956">
                <a:tc>
                  <a:txBody>
                    <a:bodyPr/>
                    <a:lstStyle/>
                    <a:p>
                      <a:pPr algn="ctr"/>
                      <a:r>
                        <a:rPr lang="en-GB" sz="2000" b="1" dirty="0">
                          <a:solidFill>
                            <a:schemeClr val="tx1"/>
                          </a:solidFill>
                          <a:latin typeface="Arial" panose="020B0604020202020204" pitchFamily="34" charset="0"/>
                          <a:cs typeface="Arial" panose="020B0604020202020204" pitchFamily="34" charset="0"/>
                        </a:rPr>
                        <a:t>Participants/ </a:t>
                      </a:r>
                    </a:p>
                    <a:p>
                      <a:pPr algn="ctr"/>
                      <a:r>
                        <a:rPr lang="en-GB" sz="2000" b="1" dirty="0">
                          <a:solidFill>
                            <a:schemeClr val="tx1"/>
                          </a:solidFill>
                          <a:latin typeface="Arial" panose="020B0604020202020204" pitchFamily="34" charset="0"/>
                          <a:cs typeface="Arial" panose="020B0604020202020204" pitchFamily="34" charset="0"/>
                        </a:rPr>
                        <a:t>chosen name</a:t>
                      </a:r>
                    </a:p>
                  </a:txBody>
                  <a:tcPr/>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Age</a:t>
                      </a:r>
                    </a:p>
                  </a:txBody>
                  <a:tcPr marL="8979" marR="8979" marT="8979" marB="43100"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Gender</a:t>
                      </a:r>
                    </a:p>
                  </a:txBody>
                  <a:tcPr marL="8979" marR="8979" marT="8979" marB="43100"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Condition</a:t>
                      </a:r>
                    </a:p>
                  </a:txBody>
                  <a:tcPr marL="8979" marR="8979" marT="8979" marB="43100" anchor="b"/>
                </a:tc>
                <a:extLst>
                  <a:ext uri="{0D108BD9-81ED-4DB2-BD59-A6C34878D82A}">
                    <a16:rowId xmlns:a16="http://schemas.microsoft.com/office/drawing/2014/main" val="925209506"/>
                  </a:ext>
                </a:extLst>
              </a:tr>
              <a:tr h="429289">
                <a:tc>
                  <a:txBody>
                    <a:bodyPr/>
                    <a:lstStyle/>
                    <a:p>
                      <a:pPr algn="l"/>
                      <a:r>
                        <a:rPr lang="en-GB" sz="2000" b="1" dirty="0">
                          <a:latin typeface="Arial" panose="020B0604020202020204" pitchFamily="34" charset="0"/>
                          <a:cs typeface="Arial" panose="020B0604020202020204" pitchFamily="34" charset="0"/>
                        </a:rPr>
                        <a:t>1 Charlie</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18</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Cerebral Palsy</a:t>
                      </a:r>
                    </a:p>
                  </a:txBody>
                  <a:tcPr marL="8979" marR="8979" marT="8979" marB="43100" anchor="b"/>
                </a:tc>
                <a:extLst>
                  <a:ext uri="{0D108BD9-81ED-4DB2-BD59-A6C34878D82A}">
                    <a16:rowId xmlns:a16="http://schemas.microsoft.com/office/drawing/2014/main" val="366153294"/>
                  </a:ext>
                </a:extLst>
              </a:tr>
              <a:tr h="370840">
                <a:tc>
                  <a:txBody>
                    <a:bodyPr/>
                    <a:lstStyle/>
                    <a:p>
                      <a:pPr algn="l"/>
                      <a:r>
                        <a:rPr lang="en-GB" sz="2000" b="1" dirty="0">
                          <a:latin typeface="Arial" panose="020B0604020202020204" pitchFamily="34" charset="0"/>
                          <a:cs typeface="Arial" panose="020B0604020202020204" pitchFamily="34" charset="0"/>
                        </a:rPr>
                        <a:t>2 Star</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14</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Female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Spina Bifida</a:t>
                      </a:r>
                    </a:p>
                  </a:txBody>
                  <a:tcPr marL="8979" marR="8979" marT="8979" marB="43100" anchor="b"/>
                </a:tc>
                <a:extLst>
                  <a:ext uri="{0D108BD9-81ED-4DB2-BD59-A6C34878D82A}">
                    <a16:rowId xmlns:a16="http://schemas.microsoft.com/office/drawing/2014/main" val="2949046815"/>
                  </a:ext>
                </a:extLst>
              </a:tr>
              <a:tr h="370840">
                <a:tc>
                  <a:txBody>
                    <a:bodyPr/>
                    <a:lstStyle/>
                    <a:p>
                      <a:pPr algn="l"/>
                      <a:r>
                        <a:rPr lang="en-GB" sz="2000" b="1" dirty="0">
                          <a:latin typeface="Arial" panose="020B0604020202020204" pitchFamily="34" charset="0"/>
                          <a:cs typeface="Arial" panose="020B0604020202020204" pitchFamily="34" charset="0"/>
                        </a:rPr>
                        <a:t>3 Fran</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8</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Female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Spina Bifida</a:t>
                      </a:r>
                    </a:p>
                  </a:txBody>
                  <a:tcPr marL="8979" marR="8979" marT="8979" marB="43100" anchor="b"/>
                </a:tc>
                <a:extLst>
                  <a:ext uri="{0D108BD9-81ED-4DB2-BD59-A6C34878D82A}">
                    <a16:rowId xmlns:a16="http://schemas.microsoft.com/office/drawing/2014/main" val="2441046658"/>
                  </a:ext>
                </a:extLst>
              </a:tr>
              <a:tr h="370840">
                <a:tc>
                  <a:txBody>
                    <a:bodyPr/>
                    <a:lstStyle/>
                    <a:p>
                      <a:pPr algn="l"/>
                      <a:r>
                        <a:rPr lang="en-GB" sz="2000" b="1" dirty="0">
                          <a:latin typeface="Arial" panose="020B0604020202020204" pitchFamily="34" charset="0"/>
                          <a:cs typeface="Arial" panose="020B0604020202020204" pitchFamily="34" charset="0"/>
                        </a:rPr>
                        <a:t>4 Joey</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8</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Cerebral Palsy</a:t>
                      </a:r>
                    </a:p>
                  </a:txBody>
                  <a:tcPr marL="8979" marR="8979" marT="8979" marB="43100" anchor="b"/>
                </a:tc>
                <a:extLst>
                  <a:ext uri="{0D108BD9-81ED-4DB2-BD59-A6C34878D82A}">
                    <a16:rowId xmlns:a16="http://schemas.microsoft.com/office/drawing/2014/main" val="1976615072"/>
                  </a:ext>
                </a:extLst>
              </a:tr>
              <a:tr h="370840">
                <a:tc>
                  <a:txBody>
                    <a:bodyPr/>
                    <a:lstStyle/>
                    <a:p>
                      <a:pPr algn="l"/>
                      <a:r>
                        <a:rPr lang="en-GB" sz="2000" b="1" dirty="0">
                          <a:latin typeface="Arial" panose="020B0604020202020204" pitchFamily="34" charset="0"/>
                          <a:cs typeface="Arial" panose="020B0604020202020204" pitchFamily="34" charset="0"/>
                        </a:rPr>
                        <a:t>5 </a:t>
                      </a:r>
                      <a:r>
                        <a:rPr lang="en-GB" sz="2000" b="1" dirty="0" err="1">
                          <a:latin typeface="Arial" panose="020B0604020202020204" pitchFamily="34" charset="0"/>
                          <a:cs typeface="Arial" panose="020B0604020202020204" pitchFamily="34" charset="0"/>
                        </a:rPr>
                        <a:t>Zelia</a:t>
                      </a:r>
                      <a:endParaRPr lang="en-GB" sz="2000" b="1" dirty="0">
                        <a:latin typeface="Arial" panose="020B0604020202020204" pitchFamily="34" charset="0"/>
                        <a:cs typeface="Arial" panose="020B0604020202020204" pitchFamily="34" charset="0"/>
                      </a:endParaRP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17</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Female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Cerebral Palsy</a:t>
                      </a:r>
                    </a:p>
                  </a:txBody>
                  <a:tcPr marL="8979" marR="8979" marT="8979" marB="43100" anchor="b"/>
                </a:tc>
                <a:extLst>
                  <a:ext uri="{0D108BD9-81ED-4DB2-BD59-A6C34878D82A}">
                    <a16:rowId xmlns:a16="http://schemas.microsoft.com/office/drawing/2014/main" val="248267426"/>
                  </a:ext>
                </a:extLst>
              </a:tr>
              <a:tr h="370840">
                <a:tc>
                  <a:txBody>
                    <a:bodyPr/>
                    <a:lstStyle/>
                    <a:p>
                      <a:pPr algn="l"/>
                      <a:r>
                        <a:rPr lang="en-GB" sz="2000" b="1" dirty="0">
                          <a:latin typeface="Arial" panose="020B0604020202020204" pitchFamily="34" charset="0"/>
                          <a:cs typeface="Arial" panose="020B0604020202020204" pitchFamily="34" charset="0"/>
                        </a:rPr>
                        <a:t>6 Judy</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4</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Female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Rett's Syndrome</a:t>
                      </a:r>
                    </a:p>
                  </a:txBody>
                  <a:tcPr marL="8979" marR="8979" marT="8979" marB="43100" anchor="b"/>
                </a:tc>
                <a:extLst>
                  <a:ext uri="{0D108BD9-81ED-4DB2-BD59-A6C34878D82A}">
                    <a16:rowId xmlns:a16="http://schemas.microsoft.com/office/drawing/2014/main" val="1694341509"/>
                  </a:ext>
                </a:extLst>
              </a:tr>
              <a:tr h="370840">
                <a:tc>
                  <a:txBody>
                    <a:bodyPr/>
                    <a:lstStyle/>
                    <a:p>
                      <a:pPr algn="l"/>
                      <a:r>
                        <a:rPr lang="en-GB" sz="2000" b="1" dirty="0">
                          <a:latin typeface="Arial" panose="020B0604020202020204" pitchFamily="34" charset="0"/>
                          <a:cs typeface="Arial" panose="020B0604020202020204" pitchFamily="34" charset="0"/>
                        </a:rPr>
                        <a:t>7 Barney</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18</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Cerebral Palsy</a:t>
                      </a:r>
                    </a:p>
                  </a:txBody>
                  <a:tcPr marL="8979" marR="8979" marT="8979" marB="43100" anchor="b"/>
                </a:tc>
                <a:extLst>
                  <a:ext uri="{0D108BD9-81ED-4DB2-BD59-A6C34878D82A}">
                    <a16:rowId xmlns:a16="http://schemas.microsoft.com/office/drawing/2014/main" val="1904601525"/>
                  </a:ext>
                </a:extLst>
              </a:tr>
              <a:tr h="370840">
                <a:tc>
                  <a:txBody>
                    <a:bodyPr/>
                    <a:lstStyle/>
                    <a:p>
                      <a:pPr algn="l"/>
                      <a:r>
                        <a:rPr lang="en-GB" sz="2000" b="1" dirty="0">
                          <a:latin typeface="Arial" panose="020B0604020202020204" pitchFamily="34" charset="0"/>
                          <a:cs typeface="Arial" panose="020B0604020202020204" pitchFamily="34" charset="0"/>
                        </a:rPr>
                        <a:t>8</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11</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Cerebral Palsy</a:t>
                      </a:r>
                    </a:p>
                  </a:txBody>
                  <a:tcPr marL="8979" marR="8979" marT="8979" marB="43100" anchor="b"/>
                </a:tc>
                <a:extLst>
                  <a:ext uri="{0D108BD9-81ED-4DB2-BD59-A6C34878D82A}">
                    <a16:rowId xmlns:a16="http://schemas.microsoft.com/office/drawing/2014/main" val="2015909872"/>
                  </a:ext>
                </a:extLst>
              </a:tr>
              <a:tr h="370840">
                <a:tc>
                  <a:txBody>
                    <a:bodyPr/>
                    <a:lstStyle/>
                    <a:p>
                      <a:pPr algn="l"/>
                      <a:r>
                        <a:rPr lang="en-GB" sz="2000" b="1" dirty="0">
                          <a:latin typeface="Arial" panose="020B0604020202020204" pitchFamily="34" charset="0"/>
                          <a:cs typeface="Arial" panose="020B0604020202020204" pitchFamily="34" charset="0"/>
                        </a:rPr>
                        <a:t>9</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8</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Female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Cerebral Palsy</a:t>
                      </a:r>
                    </a:p>
                  </a:txBody>
                  <a:tcPr marL="8979" marR="8979" marT="8979" marB="43100" anchor="b"/>
                </a:tc>
                <a:extLst>
                  <a:ext uri="{0D108BD9-81ED-4DB2-BD59-A6C34878D82A}">
                    <a16:rowId xmlns:a16="http://schemas.microsoft.com/office/drawing/2014/main" val="2837963376"/>
                  </a:ext>
                </a:extLst>
              </a:tr>
              <a:tr h="370840">
                <a:tc>
                  <a:txBody>
                    <a:bodyPr/>
                    <a:lstStyle/>
                    <a:p>
                      <a:pPr algn="l"/>
                      <a:r>
                        <a:rPr lang="en-GB" sz="2000" b="1" dirty="0">
                          <a:latin typeface="Arial" panose="020B0604020202020204" pitchFamily="34" charset="0"/>
                          <a:cs typeface="Arial" panose="020B0604020202020204" pitchFamily="34" charset="0"/>
                        </a:rPr>
                        <a:t>10</a:t>
                      </a:r>
                    </a:p>
                  </a:txBody>
                  <a:tcPr/>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13</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Female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Cerebral Palsy</a:t>
                      </a:r>
                    </a:p>
                  </a:txBody>
                  <a:tcPr marL="8979" marR="8979" marT="8979" marB="43100" anchor="b"/>
                </a:tc>
                <a:extLst>
                  <a:ext uri="{0D108BD9-81ED-4DB2-BD59-A6C34878D82A}">
                    <a16:rowId xmlns:a16="http://schemas.microsoft.com/office/drawing/2014/main" val="2563339246"/>
                  </a:ext>
                </a:extLst>
              </a:tr>
              <a:tr h="370840">
                <a:tc>
                  <a:txBody>
                    <a:bodyPr/>
                    <a:lstStyle/>
                    <a:p>
                      <a:pPr algn="ctr"/>
                      <a:endParaRPr lang="en-GB" sz="2000" b="1" dirty="0">
                        <a:latin typeface="Arial" panose="020B0604020202020204" pitchFamily="34" charset="0"/>
                        <a:cs typeface="Arial" panose="020B0604020202020204" pitchFamily="34" charset="0"/>
                      </a:endParaRPr>
                    </a:p>
                  </a:txBody>
                  <a:tcPr/>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Mean 11.9</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4 male; 6 female</a:t>
                      </a:r>
                    </a:p>
                  </a:txBody>
                  <a:tcPr marL="8979" marR="8979" marT="8979" marB="43100" anchor="b"/>
                </a:tc>
                <a:tc>
                  <a:txBody>
                    <a:bodyPr/>
                    <a:lstStyle/>
                    <a:p>
                      <a:pPr algn="l" fontAlgn="b"/>
                      <a:r>
                        <a:rPr lang="en-GB" sz="2000" b="1" i="0" u="none" strike="noStrike" dirty="0">
                          <a:solidFill>
                            <a:srgbClr val="000000"/>
                          </a:solidFill>
                          <a:effectLst/>
                          <a:latin typeface="Arial" panose="020B0604020202020204" pitchFamily="34" charset="0"/>
                          <a:cs typeface="Arial" panose="020B0604020202020204" pitchFamily="34" charset="0"/>
                        </a:rPr>
                        <a:t>7 CP; 2 SB; 1 Rett’s</a:t>
                      </a:r>
                    </a:p>
                  </a:txBody>
                  <a:tcPr marL="8979" marR="8979" marT="8979" marB="43100" anchor="b"/>
                </a:tc>
                <a:extLst>
                  <a:ext uri="{0D108BD9-81ED-4DB2-BD59-A6C34878D82A}">
                    <a16:rowId xmlns:a16="http://schemas.microsoft.com/office/drawing/2014/main" val="660466336"/>
                  </a:ext>
                </a:extLst>
              </a:tr>
            </a:tbl>
          </a:graphicData>
        </a:graphic>
      </p:graphicFrame>
    </p:spTree>
    <p:extLst>
      <p:ext uri="{BB962C8B-B14F-4D97-AF65-F5344CB8AC3E}">
        <p14:creationId xmlns:p14="http://schemas.microsoft.com/office/powerpoint/2010/main" val="15072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DD5C-FDCE-9758-36A5-768B2D22E5C8}"/>
              </a:ext>
            </a:extLst>
          </p:cNvPr>
          <p:cNvSpPr>
            <a:spLocks noGrp="1"/>
          </p:cNvSpPr>
          <p:nvPr>
            <p:ph type="title"/>
          </p:nvPr>
        </p:nvSpPr>
        <p:spPr/>
        <p:txBody>
          <a:bodyPr/>
          <a:lstStyle/>
          <a:p>
            <a: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t>Mean data for 7 completed cases so far</a:t>
            </a:r>
            <a:endParaRPr lang="en-GB" b="1" dirty="0"/>
          </a:p>
        </p:txBody>
      </p:sp>
      <p:graphicFrame>
        <p:nvGraphicFramePr>
          <p:cNvPr id="4" name="Table 4">
            <a:extLst>
              <a:ext uri="{FF2B5EF4-FFF2-40B4-BE49-F238E27FC236}">
                <a16:creationId xmlns:a16="http://schemas.microsoft.com/office/drawing/2014/main" id="{DC45C7CB-6C0B-BC60-8664-EF00884EC742}"/>
              </a:ext>
            </a:extLst>
          </p:cNvPr>
          <p:cNvGraphicFramePr>
            <a:graphicFrameLocks noGrp="1"/>
          </p:cNvGraphicFramePr>
          <p:nvPr>
            <p:ph idx="1"/>
            <p:extLst>
              <p:ext uri="{D42A27DB-BD31-4B8C-83A1-F6EECF244321}">
                <p14:modId xmlns:p14="http://schemas.microsoft.com/office/powerpoint/2010/main" val="2706937020"/>
              </p:ext>
            </p:extLst>
          </p:nvPr>
        </p:nvGraphicFramePr>
        <p:xfrm>
          <a:off x="838200" y="1825625"/>
          <a:ext cx="10515600" cy="4936221"/>
        </p:xfrm>
        <a:graphic>
          <a:graphicData uri="http://schemas.openxmlformats.org/drawingml/2006/table">
            <a:tbl>
              <a:tblPr firstRow="1" bandRow="1">
                <a:tableStyleId>{5C22544A-7EE6-4342-B048-85BDC9FD1C3A}</a:tableStyleId>
              </a:tblPr>
              <a:tblGrid>
                <a:gridCol w="1577009">
                  <a:extLst>
                    <a:ext uri="{9D8B030D-6E8A-4147-A177-3AD203B41FA5}">
                      <a16:colId xmlns:a16="http://schemas.microsoft.com/office/drawing/2014/main" val="1492468028"/>
                    </a:ext>
                  </a:extLst>
                </a:gridCol>
                <a:gridCol w="1222513">
                  <a:extLst>
                    <a:ext uri="{9D8B030D-6E8A-4147-A177-3AD203B41FA5}">
                      <a16:colId xmlns:a16="http://schemas.microsoft.com/office/drawing/2014/main" val="3524643621"/>
                    </a:ext>
                  </a:extLst>
                </a:gridCol>
                <a:gridCol w="1143828">
                  <a:extLst>
                    <a:ext uri="{9D8B030D-6E8A-4147-A177-3AD203B41FA5}">
                      <a16:colId xmlns:a16="http://schemas.microsoft.com/office/drawing/2014/main" val="4202339086"/>
                    </a:ext>
                  </a:extLst>
                </a:gridCol>
                <a:gridCol w="1314450">
                  <a:extLst>
                    <a:ext uri="{9D8B030D-6E8A-4147-A177-3AD203B41FA5}">
                      <a16:colId xmlns:a16="http://schemas.microsoft.com/office/drawing/2014/main" val="1181220873"/>
                    </a:ext>
                  </a:extLst>
                </a:gridCol>
                <a:gridCol w="1314450">
                  <a:extLst>
                    <a:ext uri="{9D8B030D-6E8A-4147-A177-3AD203B41FA5}">
                      <a16:colId xmlns:a16="http://schemas.microsoft.com/office/drawing/2014/main" val="1330695302"/>
                    </a:ext>
                  </a:extLst>
                </a:gridCol>
                <a:gridCol w="1314450">
                  <a:extLst>
                    <a:ext uri="{9D8B030D-6E8A-4147-A177-3AD203B41FA5}">
                      <a16:colId xmlns:a16="http://schemas.microsoft.com/office/drawing/2014/main" val="853387574"/>
                    </a:ext>
                  </a:extLst>
                </a:gridCol>
                <a:gridCol w="1314450">
                  <a:extLst>
                    <a:ext uri="{9D8B030D-6E8A-4147-A177-3AD203B41FA5}">
                      <a16:colId xmlns:a16="http://schemas.microsoft.com/office/drawing/2014/main" val="3433165055"/>
                    </a:ext>
                  </a:extLst>
                </a:gridCol>
                <a:gridCol w="1314450">
                  <a:extLst>
                    <a:ext uri="{9D8B030D-6E8A-4147-A177-3AD203B41FA5}">
                      <a16:colId xmlns:a16="http://schemas.microsoft.com/office/drawing/2014/main" val="1592395451"/>
                    </a:ext>
                  </a:extLst>
                </a:gridCol>
              </a:tblGrid>
              <a:tr h="673161">
                <a:tc>
                  <a:txBody>
                    <a:bodyPr/>
                    <a:lstStyle/>
                    <a:p>
                      <a:endParaRPr lang="en-GB"/>
                    </a:p>
                  </a:txBody>
                  <a:tcPr/>
                </a:tc>
                <a:tc>
                  <a:txBody>
                    <a:bodyPr/>
                    <a:lstStyle/>
                    <a:p>
                      <a:pPr algn="ctr"/>
                      <a:r>
                        <a:rPr lang="en-GB" sz="2400" dirty="0"/>
                        <a:t>Charlie</a:t>
                      </a:r>
                    </a:p>
                  </a:txBody>
                  <a:tcPr/>
                </a:tc>
                <a:tc>
                  <a:txBody>
                    <a:bodyPr/>
                    <a:lstStyle/>
                    <a:p>
                      <a:pPr algn="ctr"/>
                      <a:r>
                        <a:rPr lang="en-GB" sz="2400" dirty="0"/>
                        <a:t>Star</a:t>
                      </a:r>
                    </a:p>
                  </a:txBody>
                  <a:tcPr/>
                </a:tc>
                <a:tc>
                  <a:txBody>
                    <a:bodyPr/>
                    <a:lstStyle/>
                    <a:p>
                      <a:pPr algn="ctr"/>
                      <a:r>
                        <a:rPr lang="en-GB" sz="2400" dirty="0"/>
                        <a:t>Joey</a:t>
                      </a:r>
                    </a:p>
                  </a:txBody>
                  <a:tcPr/>
                </a:tc>
                <a:tc>
                  <a:txBody>
                    <a:bodyPr/>
                    <a:lstStyle/>
                    <a:p>
                      <a:pPr algn="ctr"/>
                      <a:r>
                        <a:rPr lang="en-GB" sz="2400" dirty="0" err="1"/>
                        <a:t>Zelia</a:t>
                      </a:r>
                      <a:endParaRPr lang="en-GB" sz="2400" dirty="0"/>
                    </a:p>
                  </a:txBody>
                  <a:tcPr/>
                </a:tc>
                <a:tc>
                  <a:txBody>
                    <a:bodyPr/>
                    <a:lstStyle/>
                    <a:p>
                      <a:pPr algn="ctr"/>
                      <a:r>
                        <a:rPr lang="en-GB" sz="2400" dirty="0"/>
                        <a:t>Barney</a:t>
                      </a:r>
                    </a:p>
                  </a:txBody>
                  <a:tcPr/>
                </a:tc>
                <a:tc>
                  <a:txBody>
                    <a:bodyPr/>
                    <a:lstStyle/>
                    <a:p>
                      <a:pPr algn="ctr"/>
                      <a:r>
                        <a:rPr lang="en-GB" sz="2400" dirty="0"/>
                        <a:t>Judy</a:t>
                      </a:r>
                    </a:p>
                  </a:txBody>
                  <a:tcPr/>
                </a:tc>
                <a:tc>
                  <a:txBody>
                    <a:bodyPr/>
                    <a:lstStyle/>
                    <a:p>
                      <a:pPr algn="ctr"/>
                      <a:r>
                        <a:rPr lang="en-GB" sz="2400" dirty="0"/>
                        <a:t>Fran</a:t>
                      </a:r>
                    </a:p>
                  </a:txBody>
                  <a:tcPr/>
                </a:tc>
                <a:extLst>
                  <a:ext uri="{0D108BD9-81ED-4DB2-BD59-A6C34878D82A}">
                    <a16:rowId xmlns:a16="http://schemas.microsoft.com/office/drawing/2014/main" val="3294277601"/>
                  </a:ext>
                </a:extLst>
              </a:tr>
              <a:tr h="1032180">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Mean Time (min)</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29.3</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31.6</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24.9</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15.6</a:t>
                      </a:r>
                    </a:p>
                  </a:txBody>
                  <a:tcPr marL="9525" marR="9525" marT="9525" anchor="b"/>
                </a:tc>
                <a:tc>
                  <a:txBody>
                    <a:bodyPr/>
                    <a:lstStyle/>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30</a:t>
                      </a:r>
                    </a:p>
                  </a:txBody>
                  <a:tcPr/>
                </a:tc>
                <a:tc>
                  <a:txBody>
                    <a:bodyPr/>
                    <a:lstStyle/>
                    <a:p>
                      <a:pPr algn="ctr"/>
                      <a:endParaRPr lang="en-GB" sz="2000"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23.3</a:t>
                      </a:r>
                    </a:p>
                  </a:txBody>
                  <a:tcPr/>
                </a:tc>
                <a:extLst>
                  <a:ext uri="{0D108BD9-81ED-4DB2-BD59-A6C34878D82A}">
                    <a16:rowId xmlns:a16="http://schemas.microsoft.com/office/drawing/2014/main" val="644647472"/>
                  </a:ext>
                </a:extLst>
              </a:tr>
              <a:tr h="1480954">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Mean Distance (KM)</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0.72</a:t>
                      </a:r>
                    </a:p>
                  </a:txBody>
                  <a:tcPr marL="9525" marR="9525" marT="9525" anchor="b"/>
                </a:tc>
                <a:tc>
                  <a:txBody>
                    <a:bodyPr/>
                    <a:lstStyle/>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1.5</a:t>
                      </a:r>
                    </a:p>
                  </a:txBody>
                  <a:tcPr/>
                </a:tc>
                <a:tc>
                  <a:txBody>
                    <a:bodyPr/>
                    <a:lstStyle/>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0.6</a:t>
                      </a:r>
                    </a:p>
                  </a:txBody>
                  <a:tcPr/>
                </a:tc>
                <a:tc>
                  <a:txBody>
                    <a:bodyPr/>
                    <a:lstStyle/>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1799689513"/>
                  </a:ext>
                </a:extLst>
              </a:tr>
              <a:tr h="1480954">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Mean Revolutions per minute</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39.3</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42.6</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39.6</a:t>
                      </a:r>
                    </a:p>
                  </a:txBody>
                  <a:tcPr marL="9525" marR="9525" marT="9525" anchor="b"/>
                </a:tc>
                <a:tc>
                  <a:txBody>
                    <a:bodyPr/>
                    <a:lstStyle/>
                    <a:p>
                      <a:pPr algn="ctr" fontAlgn="b"/>
                      <a:r>
                        <a:rPr lang="en-GB" sz="2000" b="1" i="0" u="none" strike="noStrike" dirty="0">
                          <a:solidFill>
                            <a:srgbClr val="000000"/>
                          </a:solidFill>
                          <a:effectLst/>
                          <a:latin typeface="Arial" panose="020B0604020202020204" pitchFamily="34" charset="0"/>
                          <a:cs typeface="Arial" panose="020B0604020202020204" pitchFamily="34" charset="0"/>
                        </a:rPr>
                        <a:t>34.3</a:t>
                      </a:r>
                    </a:p>
                  </a:txBody>
                  <a:tcPr marL="9525" marR="9525" marT="9525" anchor="b"/>
                </a:tc>
                <a:tc>
                  <a:txBody>
                    <a:bodyPr/>
                    <a:lstStyle/>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41.6</a:t>
                      </a:r>
                    </a:p>
                  </a:txBody>
                  <a:tcPr/>
                </a:tc>
                <a:tc>
                  <a:txBody>
                    <a:bodyPr/>
                    <a:lstStyle/>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35.6</a:t>
                      </a:r>
                    </a:p>
                  </a:txBody>
                  <a:tcPr/>
                </a:tc>
                <a:tc>
                  <a:txBody>
                    <a:bodyPr/>
                    <a:lstStyle/>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43.6</a:t>
                      </a:r>
                    </a:p>
                  </a:txBody>
                  <a:tcPr/>
                </a:tc>
                <a:extLst>
                  <a:ext uri="{0D108BD9-81ED-4DB2-BD59-A6C34878D82A}">
                    <a16:rowId xmlns:a16="http://schemas.microsoft.com/office/drawing/2014/main" val="3075107322"/>
                  </a:ext>
                </a:extLst>
              </a:tr>
            </a:tbl>
          </a:graphicData>
        </a:graphic>
      </p:graphicFrame>
    </p:spTree>
    <p:extLst>
      <p:ext uri="{BB962C8B-B14F-4D97-AF65-F5344CB8AC3E}">
        <p14:creationId xmlns:p14="http://schemas.microsoft.com/office/powerpoint/2010/main" val="503733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E7644-6F70-7374-9B30-A32CB22B0B6C}"/>
              </a:ext>
            </a:extLst>
          </p:cNvPr>
          <p:cNvSpPr>
            <a:spLocks noGrp="1"/>
          </p:cNvSpPr>
          <p:nvPr>
            <p:ph type="title"/>
          </p:nvPr>
        </p:nvSpPr>
        <p:spPr>
          <a:xfrm>
            <a:off x="2281728" y="365125"/>
            <a:ext cx="9072072" cy="1325563"/>
          </a:xfrm>
        </p:spPr>
        <p:txBody>
          <a:bodyPr/>
          <a:lstStyle/>
          <a:p>
            <a:r>
              <a:rPr lang="en-GB" dirty="0"/>
              <a:t>Qualitative comments so far </a:t>
            </a:r>
          </a:p>
        </p:txBody>
      </p:sp>
      <p:pic>
        <p:nvPicPr>
          <p:cNvPr id="8" name="Content Placeholder 7" descr="A person in a wheelchair waving&#10;&#10;Description automatically generated with medium confidence">
            <a:extLst>
              <a:ext uri="{FF2B5EF4-FFF2-40B4-BE49-F238E27FC236}">
                <a16:creationId xmlns:a16="http://schemas.microsoft.com/office/drawing/2014/main" id="{2ED98C3F-7D5A-A842-E46F-214EADBFF84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58358" y="3054100"/>
            <a:ext cx="2156200" cy="3254641"/>
          </a:xfrm>
          <a:prstGeom prst="rect">
            <a:avLst/>
          </a:prstGeom>
        </p:spPr>
      </p:pic>
      <p:pic>
        <p:nvPicPr>
          <p:cNvPr id="9" name="Content Placeholder 8" descr="Icon&#10;&#10;Description automatically generated">
            <a:extLst>
              <a:ext uri="{FF2B5EF4-FFF2-40B4-BE49-F238E27FC236}">
                <a16:creationId xmlns:a16="http://schemas.microsoft.com/office/drawing/2014/main" id="{CB0E6806-F003-AEF1-5964-9CAB61993BC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62499" y="2878437"/>
            <a:ext cx="1637943" cy="3329415"/>
          </a:xfrm>
          <a:prstGeom prst="rect">
            <a:avLst/>
          </a:prstGeom>
        </p:spPr>
      </p:pic>
      <p:sp>
        <p:nvSpPr>
          <p:cNvPr id="12" name="Thought Bubble: Cloud 11">
            <a:extLst>
              <a:ext uri="{FF2B5EF4-FFF2-40B4-BE49-F238E27FC236}">
                <a16:creationId xmlns:a16="http://schemas.microsoft.com/office/drawing/2014/main" id="{F81A30DA-DFD2-869C-C9C6-6D7D8238B92C}"/>
              </a:ext>
            </a:extLst>
          </p:cNvPr>
          <p:cNvSpPr/>
          <p:nvPr/>
        </p:nvSpPr>
        <p:spPr>
          <a:xfrm>
            <a:off x="586123" y="1317072"/>
            <a:ext cx="1911291" cy="1829051"/>
          </a:xfrm>
          <a:prstGeom prst="cloudCallout">
            <a:avLst>
              <a:gd name="adj1" fmla="val 95206"/>
              <a:gd name="adj2" fmla="val 61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Seren(14): “</a:t>
            </a:r>
            <a:r>
              <a:rPr lang="en-GB" i="1" dirty="0"/>
              <a:t>Feels like I’m flying” </a:t>
            </a:r>
          </a:p>
          <a:p>
            <a:pPr algn="ctr"/>
            <a:endParaRPr lang="en-GB" dirty="0"/>
          </a:p>
        </p:txBody>
      </p:sp>
      <p:sp>
        <p:nvSpPr>
          <p:cNvPr id="13" name="Thought Bubble: Cloud 12">
            <a:extLst>
              <a:ext uri="{FF2B5EF4-FFF2-40B4-BE49-F238E27FC236}">
                <a16:creationId xmlns:a16="http://schemas.microsoft.com/office/drawing/2014/main" id="{3F9E52DB-1794-2614-7A63-9E8859B2633B}"/>
              </a:ext>
            </a:extLst>
          </p:cNvPr>
          <p:cNvSpPr/>
          <p:nvPr/>
        </p:nvSpPr>
        <p:spPr>
          <a:xfrm>
            <a:off x="4584173" y="1327186"/>
            <a:ext cx="2156199" cy="2288469"/>
          </a:xfrm>
          <a:prstGeom prst="cloudCallout">
            <a:avLst>
              <a:gd name="adj1" fmla="val -80291"/>
              <a:gd name="adj2" fmla="val 50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Zelia</a:t>
            </a:r>
            <a:r>
              <a:rPr lang="en-GB" dirty="0"/>
              <a:t> (17): “</a:t>
            </a:r>
            <a:r>
              <a:rPr lang="en-GB" i="1" dirty="0"/>
              <a:t>My legs feel different, more relaxed” </a:t>
            </a:r>
          </a:p>
          <a:p>
            <a:pPr algn="ctr"/>
            <a:endParaRPr lang="en-GB" dirty="0"/>
          </a:p>
        </p:txBody>
      </p:sp>
      <p:sp>
        <p:nvSpPr>
          <p:cNvPr id="15" name="Thought Bubble: Cloud 14">
            <a:extLst>
              <a:ext uri="{FF2B5EF4-FFF2-40B4-BE49-F238E27FC236}">
                <a16:creationId xmlns:a16="http://schemas.microsoft.com/office/drawing/2014/main" id="{358D3D28-6971-A60F-197D-A817650104D9}"/>
              </a:ext>
            </a:extLst>
          </p:cNvPr>
          <p:cNvSpPr/>
          <p:nvPr/>
        </p:nvSpPr>
        <p:spPr>
          <a:xfrm>
            <a:off x="9177556" y="3942826"/>
            <a:ext cx="2684477" cy="2265025"/>
          </a:xfrm>
          <a:prstGeom prst="cloudCallout">
            <a:avLst>
              <a:gd name="adj1" fmla="val -115112"/>
              <a:gd name="adj2" fmla="val -45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Joey (8): “</a:t>
            </a:r>
            <a:r>
              <a:rPr kumimoji="0" lang="en-GB" sz="1800" b="0" i="1" u="none" strike="noStrike" kern="1200" cap="none" spc="0" normalizeH="0" baseline="0" noProof="0">
                <a:ln>
                  <a:noFill/>
                </a:ln>
                <a:solidFill>
                  <a:prstClr val="white"/>
                </a:solidFill>
                <a:effectLst/>
                <a:uLnTx/>
                <a:uFillTx/>
                <a:latin typeface="Calibri" panose="020F0502020204030204"/>
                <a:ea typeface="+mn-ea"/>
                <a:cs typeface="+mn-cs"/>
              </a:rPr>
              <a:t>Feels like I’m walking… I like being taller than you”</a:t>
            </a:r>
            <a:endPar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ED6A58EF-38B3-76B0-0E0E-658F9EFC73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9440" y="3942826"/>
            <a:ext cx="1686560" cy="2400300"/>
          </a:xfrm>
          <a:prstGeom prst="rect">
            <a:avLst/>
          </a:prstGeom>
          <a:noFill/>
        </p:spPr>
      </p:pic>
      <p:sp>
        <p:nvSpPr>
          <p:cNvPr id="17" name="Thought Bubble: Cloud 16">
            <a:extLst>
              <a:ext uri="{FF2B5EF4-FFF2-40B4-BE49-F238E27FC236}">
                <a16:creationId xmlns:a16="http://schemas.microsoft.com/office/drawing/2014/main" id="{7C46ED36-1B97-B24F-8E4D-8877E2C392AF}"/>
              </a:ext>
            </a:extLst>
          </p:cNvPr>
          <p:cNvSpPr/>
          <p:nvPr/>
        </p:nvSpPr>
        <p:spPr>
          <a:xfrm>
            <a:off x="8066941" y="1027906"/>
            <a:ext cx="4034085" cy="2558420"/>
          </a:xfrm>
          <a:prstGeom prst="cloudCallout">
            <a:avLst>
              <a:gd name="adj1" fmla="val -62658"/>
              <a:gd name="adj2" fmla="val 54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dirty="0">
                <a:latin typeface="Calibri" panose="020F0502020204030204" pitchFamily="34" charset="0"/>
                <a:ea typeface="Times New Roman" panose="02020603050405020304" pitchFamily="18" charset="0"/>
              </a:rPr>
              <a:t> Joey’s Mum: </a:t>
            </a:r>
          </a:p>
          <a:p>
            <a:pPr marL="457200" indent="-457200"/>
            <a:r>
              <a:rPr lang="en-GB" i="1" dirty="0">
                <a:latin typeface="Calibri" panose="020F0502020204030204" pitchFamily="34" charset="0"/>
                <a:ea typeface="Times New Roman" panose="02020603050405020304" pitchFamily="18" charset="0"/>
              </a:rPr>
              <a:t>“..</a:t>
            </a:r>
            <a:r>
              <a:rPr lang="en-GB" sz="1800" i="1" dirty="0">
                <a:effectLst/>
                <a:latin typeface="Calibri" panose="020F0502020204030204" pitchFamily="34" charset="0"/>
                <a:ea typeface="Times New Roman" panose="02020603050405020304" pitchFamily="18" charset="0"/>
              </a:rPr>
              <a:t>.so the first time he</a:t>
            </a:r>
          </a:p>
          <a:p>
            <a:pPr marL="457200" indent="-457200"/>
            <a:r>
              <a:rPr lang="en-GB" sz="1800" i="1" dirty="0">
                <a:effectLst/>
                <a:latin typeface="Calibri" panose="020F0502020204030204" pitchFamily="34" charset="0"/>
                <a:ea typeface="Times New Roman" panose="02020603050405020304" pitchFamily="18" charset="0"/>
              </a:rPr>
              <a:t>went on the Innowalk</a:t>
            </a:r>
            <a:endParaRPr lang="en-GB" i="1" dirty="0">
              <a:latin typeface="Calibri" panose="020F0502020204030204" pitchFamily="34" charset="0"/>
              <a:ea typeface="Times New Roman" panose="02020603050405020304" pitchFamily="18" charset="0"/>
            </a:endParaRPr>
          </a:p>
          <a:p>
            <a:pPr marL="457200" indent="-457200"/>
            <a:r>
              <a:rPr lang="en-GB" sz="1800" i="1" dirty="0">
                <a:effectLst/>
                <a:latin typeface="Calibri" panose="020F0502020204030204" pitchFamily="34" charset="0"/>
                <a:ea typeface="Times New Roman" panose="02020603050405020304" pitchFamily="18" charset="0"/>
              </a:rPr>
              <a:t>he slept all night, and</a:t>
            </a:r>
          </a:p>
          <a:p>
            <a:pPr marL="457200" indent="-457200"/>
            <a:r>
              <a:rPr lang="en-GB" sz="1800" i="1" dirty="0">
                <a:effectLst/>
                <a:latin typeface="Calibri" panose="020F0502020204030204" pitchFamily="34" charset="0"/>
                <a:ea typeface="Times New Roman" panose="02020603050405020304" pitchFamily="18" charset="0"/>
              </a:rPr>
              <a:t>his sleep was really</a:t>
            </a:r>
          </a:p>
          <a:p>
            <a:pPr marL="457200" indent="-457200"/>
            <a:r>
              <a:rPr lang="en-GB" sz="1800" i="1" dirty="0">
                <a:effectLst/>
                <a:latin typeface="Calibri" panose="020F0502020204030204" pitchFamily="34" charset="0"/>
                <a:ea typeface="Times New Roman" panose="02020603050405020304" pitchFamily="18" charset="0"/>
              </a:rPr>
              <a:t>bad”	</a:t>
            </a:r>
            <a:r>
              <a:rPr lang="en-GB" sz="1800" dirty="0">
                <a:effectLst/>
                <a:latin typeface="Calibri" panose="020F050202020403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509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66D9-C32B-C3A6-74E2-B6BF7F1380C0}"/>
              </a:ext>
            </a:extLst>
          </p:cNvPr>
          <p:cNvSpPr>
            <a:spLocks noGrp="1"/>
          </p:cNvSpPr>
          <p:nvPr>
            <p:ph type="title"/>
          </p:nvPr>
        </p:nvSpPr>
        <p:spPr/>
        <p:txBody>
          <a:bodyPr/>
          <a:lstStyle/>
          <a:p>
            <a:r>
              <a:rPr lang="en-GB" dirty="0"/>
              <a:t>Diary entry Barney (19)</a:t>
            </a:r>
          </a:p>
        </p:txBody>
      </p:sp>
      <p:sp>
        <p:nvSpPr>
          <p:cNvPr id="3" name="Content Placeholder 2">
            <a:extLst>
              <a:ext uri="{FF2B5EF4-FFF2-40B4-BE49-F238E27FC236}">
                <a16:creationId xmlns:a16="http://schemas.microsoft.com/office/drawing/2014/main" id="{9AEC4D56-88E5-3938-FD58-EC4B1EBB50BF}"/>
              </a:ext>
            </a:extLst>
          </p:cNvPr>
          <p:cNvSpPr>
            <a:spLocks noGrp="1"/>
          </p:cNvSpPr>
          <p:nvPr>
            <p:ph idx="1"/>
          </p:nvPr>
        </p:nvSpPr>
        <p:spPr/>
        <p:txBody>
          <a:bodyPr>
            <a:normAutofit lnSpcReduction="10000"/>
          </a:bodyPr>
          <a:lstStyle/>
          <a:p>
            <a:pPr marL="0" indent="0">
              <a:buNone/>
            </a:pPr>
            <a:r>
              <a:rPr lang="en-GB" dirty="0"/>
              <a:t>“ </a:t>
            </a:r>
            <a:r>
              <a:rPr lang="en-GB" sz="3200" i="1" dirty="0">
                <a:latin typeface="Arial" panose="020B0604020202020204" pitchFamily="34" charset="0"/>
                <a:cs typeface="Arial" panose="020B0604020202020204" pitchFamily="34" charset="0"/>
              </a:rPr>
              <a:t>My son is 19 years old, he stopped using a standing frame at 10 years old due to hip surgery. When school had the Innowalk, physio suggested we try it…for over a year my son has been using the Innowalk once a week for 30-45 minutes…..I feel the </a:t>
            </a:r>
            <a:r>
              <a:rPr lang="en-GB" sz="3200" i="1" dirty="0" err="1">
                <a:latin typeface="Arial" panose="020B0604020202020204" pitchFamily="34" charset="0"/>
                <a:cs typeface="Arial" panose="020B0604020202020204" pitchFamily="34" charset="0"/>
              </a:rPr>
              <a:t>Innowalker</a:t>
            </a:r>
            <a:r>
              <a:rPr lang="en-GB" sz="3200" i="1" dirty="0">
                <a:latin typeface="Arial" panose="020B0604020202020204" pitchFamily="34" charset="0"/>
                <a:cs typeface="Arial" panose="020B0604020202020204" pitchFamily="34" charset="0"/>
              </a:rPr>
              <a:t> has made a massive difference for my son…he is happier, has better bowel movements , longer muscle release on his hamstrings, his whole posture is more relaxed…..I would highly recommend this equipment for anyone with disabilities to try”</a:t>
            </a:r>
          </a:p>
        </p:txBody>
      </p:sp>
    </p:spTree>
    <p:extLst>
      <p:ext uri="{BB962C8B-B14F-4D97-AF65-F5344CB8AC3E}">
        <p14:creationId xmlns:p14="http://schemas.microsoft.com/office/powerpoint/2010/main" val="215069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1D53-7048-25EF-6DB8-29D8CE6F484C}"/>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B00BB8F7-BC53-5305-0AEB-4614C025E940}"/>
              </a:ext>
            </a:extLst>
          </p:cNvPr>
          <p:cNvSpPr>
            <a:spLocks noGrp="1"/>
          </p:cNvSpPr>
          <p:nvPr>
            <p:ph idx="1"/>
          </p:nvPr>
        </p:nvSpPr>
        <p:spPr/>
        <p:txBody>
          <a:bodyPr>
            <a:normAutofit lnSpcReduction="10000"/>
          </a:bodyPr>
          <a:lstStyle/>
          <a:p>
            <a:r>
              <a:rPr lang="en-GB" dirty="0"/>
              <a:t>PhD completed in 2021</a:t>
            </a:r>
          </a:p>
          <a:p>
            <a:r>
              <a:rPr lang="en-GB" dirty="0"/>
              <a:t>Context with children who cannot walk or talk</a:t>
            </a:r>
          </a:p>
          <a:p>
            <a:r>
              <a:rPr lang="en-GB" dirty="0"/>
              <a:t>‘Well-being’ was a construct that I highlighted as needing further research</a:t>
            </a:r>
          </a:p>
          <a:p>
            <a:r>
              <a:rPr lang="en-GB" dirty="0"/>
              <a:t>Research Development Programme – 1 year in School of Healthcare Sciences</a:t>
            </a:r>
          </a:p>
          <a:p>
            <a:r>
              <a:rPr lang="en-GB" dirty="0"/>
              <a:t>Applied for funding – 4 grants not awarded but small bursary from clinical interest group: </a:t>
            </a:r>
          </a:p>
          <a:p>
            <a:r>
              <a:rPr lang="en-GB" dirty="0"/>
              <a:t>Association of Paediatric Chartered Physiotherapists</a:t>
            </a:r>
          </a:p>
          <a:p>
            <a:pPr marL="0" indent="0">
              <a:buNone/>
            </a:pPr>
            <a:r>
              <a:rPr lang="en-GB" dirty="0"/>
              <a:t>(1</a:t>
            </a:r>
            <a:r>
              <a:rPr lang="en-GB" baseline="30000" dirty="0"/>
              <a:t>st</a:t>
            </a:r>
            <a:r>
              <a:rPr lang="en-GB" dirty="0"/>
              <a:t> August 2022-31 July 2023)  </a:t>
            </a:r>
          </a:p>
        </p:txBody>
      </p:sp>
      <p:pic>
        <p:nvPicPr>
          <p:cNvPr id="5" name="Picture 4" descr="Text&#10;&#10;Description automatically generated">
            <a:extLst>
              <a:ext uri="{FF2B5EF4-FFF2-40B4-BE49-F238E27FC236}">
                <a16:creationId xmlns:a16="http://schemas.microsoft.com/office/drawing/2014/main" id="{8D4A0756-953D-51C3-6539-C4A2CF083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431" y="5351275"/>
            <a:ext cx="2400847" cy="825688"/>
          </a:xfrm>
          <a:prstGeom prst="rect">
            <a:avLst/>
          </a:prstGeom>
        </p:spPr>
      </p:pic>
      <p:pic>
        <p:nvPicPr>
          <p:cNvPr id="6" name="Picture 5">
            <a:extLst>
              <a:ext uri="{FF2B5EF4-FFF2-40B4-BE49-F238E27FC236}">
                <a16:creationId xmlns:a16="http://schemas.microsoft.com/office/drawing/2014/main" id="{CA5C6CB1-C244-3F22-C0F3-6E077A9D73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4088" y="365125"/>
            <a:ext cx="1012190" cy="1142365"/>
          </a:xfrm>
          <a:prstGeom prst="rect">
            <a:avLst/>
          </a:prstGeom>
          <a:noFill/>
        </p:spPr>
      </p:pic>
    </p:spTree>
    <p:extLst>
      <p:ext uri="{BB962C8B-B14F-4D97-AF65-F5344CB8AC3E}">
        <p14:creationId xmlns:p14="http://schemas.microsoft.com/office/powerpoint/2010/main" val="85038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FC3C-9596-24AD-6292-9F34363E2EBD}"/>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94910780-4519-E237-126F-56B3FE21A7AD}"/>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dirty="0"/>
              <a:t>Twitter @DawnMPickering</a:t>
            </a:r>
          </a:p>
          <a:p>
            <a:pPr marL="0" indent="0" algn="ctr">
              <a:buNone/>
            </a:pPr>
            <a:r>
              <a:rPr lang="en-GB" dirty="0">
                <a:hlinkClick r:id="rId2"/>
              </a:rPr>
              <a:t>pickeringdm@cf.ac.uk</a:t>
            </a:r>
            <a:endParaRPr lang="en-GB" dirty="0"/>
          </a:p>
          <a:p>
            <a:pPr marL="0" indent="0">
              <a:buNone/>
            </a:pPr>
            <a:endParaRPr lang="en-GB" dirty="0"/>
          </a:p>
        </p:txBody>
      </p:sp>
    </p:spTree>
    <p:extLst>
      <p:ext uri="{BB962C8B-B14F-4D97-AF65-F5344CB8AC3E}">
        <p14:creationId xmlns:p14="http://schemas.microsoft.com/office/powerpoint/2010/main" val="241661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E928-5690-5F8A-EA93-A35E5E4AF4CF}"/>
              </a:ext>
            </a:extLst>
          </p:cNvPr>
          <p:cNvSpPr>
            <a:spLocks noGrp="1"/>
          </p:cNvSpPr>
          <p:nvPr>
            <p:ph type="title"/>
          </p:nvPr>
        </p:nvSpPr>
        <p:spPr/>
        <p:txBody>
          <a:bodyPr/>
          <a:lstStyle/>
          <a:p>
            <a:r>
              <a:rPr lang="en-GB" dirty="0" err="1"/>
              <a:t>PICo</a:t>
            </a:r>
            <a:endParaRPr lang="en-GB" dirty="0"/>
          </a:p>
        </p:txBody>
      </p:sp>
      <p:sp>
        <p:nvSpPr>
          <p:cNvPr id="3" name="Content Placeholder 2">
            <a:extLst>
              <a:ext uri="{FF2B5EF4-FFF2-40B4-BE49-F238E27FC236}">
                <a16:creationId xmlns:a16="http://schemas.microsoft.com/office/drawing/2014/main" id="{4E1DB5DB-2E12-9BB5-C5A1-0CFA48144677}"/>
              </a:ext>
            </a:extLst>
          </p:cNvPr>
          <p:cNvSpPr>
            <a:spLocks noGrp="1"/>
          </p:cNvSpPr>
          <p:nvPr>
            <p:ph idx="1"/>
          </p:nvPr>
        </p:nvSpPr>
        <p:spPr/>
        <p:txBody>
          <a:bodyPr>
            <a:normAutofit lnSpcReduction="10000"/>
          </a:bodyPr>
          <a:lstStyle/>
          <a:p>
            <a:pPr algn="just"/>
            <a:r>
              <a:rPr lang="en-GB" sz="2800" u="sng" dirty="0">
                <a:effectLst/>
                <a:latin typeface="Arial" panose="020B0604020202020204" pitchFamily="34" charset="0"/>
                <a:ea typeface="Times New Roman" panose="02020603050405020304" pitchFamily="18" charset="0"/>
              </a:rPr>
              <a:t>Problem:</a:t>
            </a:r>
            <a:r>
              <a:rPr lang="en-GB" sz="2800" dirty="0">
                <a:effectLst/>
                <a:latin typeface="Arial" panose="020B0604020202020204" pitchFamily="34" charset="0"/>
                <a:ea typeface="Times New Roman" panose="02020603050405020304" pitchFamily="18" charset="0"/>
              </a:rPr>
              <a:t> The lack of a valid and reliable measurement scale for the well-being of children and young people with complex disabilities (</a:t>
            </a:r>
            <a:r>
              <a:rPr lang="en-GB" sz="2800" dirty="0" err="1">
                <a:effectLst/>
                <a:latin typeface="Arial" panose="020B0604020202020204" pitchFamily="34" charset="0"/>
                <a:ea typeface="Times New Roman" panose="02020603050405020304" pitchFamily="18" charset="0"/>
              </a:rPr>
              <a:t>Mpundu-Kaambwa</a:t>
            </a:r>
            <a:r>
              <a:rPr lang="en-GB" sz="2800" dirty="0">
                <a:effectLst/>
                <a:latin typeface="Arial" panose="020B0604020202020204" pitchFamily="34" charset="0"/>
                <a:ea typeface="Times New Roman" panose="02020603050405020304" pitchFamily="18" charset="0"/>
              </a:rPr>
              <a:t> et al (2018).</a:t>
            </a:r>
            <a:endParaRPr lang="en-GB" sz="4000" dirty="0">
              <a:effectLst/>
              <a:latin typeface="Times New Roman" panose="02020603050405020304" pitchFamily="18" charset="0"/>
              <a:ea typeface="Times New Roman" panose="02020603050405020304" pitchFamily="18" charset="0"/>
            </a:endParaRPr>
          </a:p>
          <a:p>
            <a:pPr algn="just"/>
            <a:r>
              <a:rPr lang="en-GB" sz="2800" u="sng" dirty="0">
                <a:effectLst/>
                <a:latin typeface="Arial" panose="020B0604020202020204" pitchFamily="34" charset="0"/>
                <a:ea typeface="Times New Roman" panose="02020603050405020304" pitchFamily="18" charset="0"/>
              </a:rPr>
              <a:t>Interest:</a:t>
            </a:r>
            <a:r>
              <a:rPr lang="en-GB" sz="2800" dirty="0">
                <a:effectLst/>
                <a:latin typeface="Arial" panose="020B0604020202020204" pitchFamily="34" charset="0"/>
                <a:ea typeface="Times New Roman" panose="02020603050405020304" pitchFamily="18" charset="0"/>
              </a:rPr>
              <a:t> Developing and testing a new scale by observing the well-being of non-ambulant and non-verbal children and young people when using the Innowalk. </a:t>
            </a:r>
            <a:endParaRPr lang="en-GB" sz="4000" dirty="0">
              <a:effectLst/>
              <a:latin typeface="Times New Roman" panose="02020603050405020304" pitchFamily="18" charset="0"/>
              <a:ea typeface="Times New Roman" panose="02020603050405020304" pitchFamily="18" charset="0"/>
            </a:endParaRPr>
          </a:p>
          <a:p>
            <a:pPr algn="just"/>
            <a:r>
              <a:rPr lang="en-GB" sz="2800" u="sng" dirty="0">
                <a:effectLst/>
                <a:latin typeface="Arial" panose="020B0604020202020204" pitchFamily="34" charset="0"/>
                <a:ea typeface="Times New Roman" panose="02020603050405020304" pitchFamily="18" charset="0"/>
              </a:rPr>
              <a:t>Context:</a:t>
            </a:r>
            <a:r>
              <a:rPr lang="en-GB" sz="2800" dirty="0">
                <a:effectLst/>
                <a:latin typeface="Arial" panose="020B0604020202020204" pitchFamily="34" charset="0"/>
                <a:ea typeface="Times New Roman" panose="02020603050405020304" pitchFamily="18" charset="0"/>
              </a:rPr>
              <a:t> Special School setting for children and young people with complex disabilities </a:t>
            </a:r>
            <a:endParaRPr lang="en-GB" sz="4000" dirty="0">
              <a:effectLst/>
              <a:latin typeface="Times New Roman" panose="02020603050405020304" pitchFamily="18" charset="0"/>
              <a:ea typeface="Times New Roman" panose="02020603050405020304" pitchFamily="18" charset="0"/>
            </a:endParaRPr>
          </a:p>
          <a:p>
            <a:pPr algn="just"/>
            <a:r>
              <a:rPr lang="en-GB" sz="2800" u="sng" dirty="0">
                <a:effectLst/>
                <a:latin typeface="Arial" panose="020B0604020202020204" pitchFamily="34" charset="0"/>
                <a:ea typeface="Times New Roman" panose="02020603050405020304" pitchFamily="18" charset="0"/>
              </a:rPr>
              <a:t>Outcome:</a:t>
            </a:r>
            <a:r>
              <a:rPr lang="en-GB" sz="2800" dirty="0">
                <a:effectLst/>
                <a:latin typeface="Arial" panose="020B0604020202020204" pitchFamily="34" charset="0"/>
                <a:ea typeface="Times New Roman" panose="02020603050405020304" pitchFamily="18" charset="0"/>
              </a:rPr>
              <a:t> The domains established will enable the content validity to be evaluated in larger funded study to test the psychometric properties of the WEBS.</a:t>
            </a:r>
            <a:endParaRPr lang="en-GB" sz="4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75228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34A5-899B-E73E-6AD3-B6116A4E7DEE}"/>
              </a:ext>
            </a:extLst>
          </p:cNvPr>
          <p:cNvSpPr>
            <a:spLocks noGrp="1"/>
          </p:cNvSpPr>
          <p:nvPr>
            <p:ph type="title"/>
          </p:nvPr>
        </p:nvSpPr>
        <p:spPr/>
        <p:txBody>
          <a:bodyPr/>
          <a:lstStyle/>
          <a:p>
            <a:r>
              <a:rPr lang="en-GB" dirty="0"/>
              <a:t>Innowalk research </a:t>
            </a:r>
          </a:p>
        </p:txBody>
      </p:sp>
      <p:sp>
        <p:nvSpPr>
          <p:cNvPr id="3" name="Content Placeholder 2">
            <a:extLst>
              <a:ext uri="{FF2B5EF4-FFF2-40B4-BE49-F238E27FC236}">
                <a16:creationId xmlns:a16="http://schemas.microsoft.com/office/drawing/2014/main" id="{C0B57EDE-B46A-14EB-BC64-CC8A38ED6712}"/>
              </a:ext>
            </a:extLst>
          </p:cNvPr>
          <p:cNvSpPr>
            <a:spLocks noGrp="1"/>
          </p:cNvSpPr>
          <p:nvPr>
            <p:ph idx="1"/>
          </p:nvPr>
        </p:nvSpPr>
        <p:spPr>
          <a:xfrm>
            <a:off x="218661" y="1431235"/>
            <a:ext cx="11787809" cy="4745728"/>
          </a:xfrm>
        </p:spPr>
        <p:txBody>
          <a:bodyPr>
            <a:normAutofit lnSpcReduction="10000"/>
          </a:bodyPr>
          <a:lstStyle/>
          <a:p>
            <a:pPr marL="0" indent="0">
              <a:buNone/>
            </a:pPr>
            <a:r>
              <a:rPr lang="en-GB" dirty="0">
                <a:latin typeface="Arial" panose="020B0604020202020204" pitchFamily="34" charset="0"/>
                <a:ea typeface="Calibri" panose="020F0502020204030204" pitchFamily="34" charset="0"/>
              </a:rPr>
              <a:t>Novak et al (2019) recommend robotic devices as having a strong evidence base for effectiveness in cerebral palsy and other childhood onset disabilities. </a:t>
            </a:r>
            <a:endParaRPr lang="en-GB" dirty="0"/>
          </a:p>
          <a:p>
            <a:pPr marL="0" indent="0">
              <a:buNone/>
            </a:pPr>
            <a:r>
              <a:rPr lang="en-GB" sz="2800" dirty="0">
                <a:effectLst/>
                <a:latin typeface="Arial" panose="020B0604020202020204" pitchFamily="34" charset="0"/>
                <a:ea typeface="Calibri" panose="020F0502020204030204" pitchFamily="34" charset="0"/>
              </a:rPr>
              <a:t>The Innowalk, is a dynamic standing frame has recently been reported to demonstrate an improvement in quality of life (Lauruschkus et al 2022). Health economic review- cost effective for parents, but not health services in Sweden(although prescribed here and Norway for non-ambulant children).</a:t>
            </a:r>
          </a:p>
          <a:p>
            <a:pPr marL="0" indent="0">
              <a:buNone/>
            </a:pPr>
            <a:r>
              <a:rPr lang="en-GB" sz="2800" dirty="0">
                <a:effectLst/>
                <a:latin typeface="Arial" panose="020B0604020202020204" pitchFamily="34" charset="0"/>
                <a:ea typeface="Calibri" panose="020F0502020204030204" pitchFamily="34" charset="0"/>
              </a:rPr>
              <a:t>Previously reported to have benefits for respiratory, circulation, skin integrity, light physical activity, gastrointestinal function, stretching of muscles and joints, mental function (linked to well-being) and bone mineral density (Verschuren et al 2016). </a:t>
            </a:r>
          </a:p>
        </p:txBody>
      </p:sp>
    </p:spTree>
    <p:extLst>
      <p:ext uri="{BB962C8B-B14F-4D97-AF65-F5344CB8AC3E}">
        <p14:creationId xmlns:p14="http://schemas.microsoft.com/office/powerpoint/2010/main" val="74591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833-C251-27BF-D733-1E4133B59006}"/>
              </a:ext>
            </a:extLst>
          </p:cNvPr>
          <p:cNvSpPr>
            <a:spLocks noGrp="1"/>
          </p:cNvSpPr>
          <p:nvPr>
            <p:ph type="title"/>
          </p:nvPr>
        </p:nvSpPr>
        <p:spPr/>
        <p:txBody>
          <a:bodyPr/>
          <a:lstStyle/>
          <a:p>
            <a:r>
              <a:rPr lang="en-GB" dirty="0"/>
              <a:t>Consultation-Innowalk-Joe young adult </a:t>
            </a:r>
          </a:p>
        </p:txBody>
      </p:sp>
      <p:pic>
        <p:nvPicPr>
          <p:cNvPr id="7" name="Joe 9 weeks">
            <a:hlinkClick r:id="" action="ppaction://media"/>
            <a:extLst>
              <a:ext uri="{FF2B5EF4-FFF2-40B4-BE49-F238E27FC236}">
                <a16:creationId xmlns:a16="http://schemas.microsoft.com/office/drawing/2014/main" id="{6BB2D20F-EBFA-6123-1047-68B1CEB9807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250096" y="1281551"/>
            <a:ext cx="3985591" cy="4351338"/>
          </a:xfrm>
        </p:spPr>
      </p:pic>
      <p:sp>
        <p:nvSpPr>
          <p:cNvPr id="4" name="Thought Bubble: Cloud 3">
            <a:extLst>
              <a:ext uri="{FF2B5EF4-FFF2-40B4-BE49-F238E27FC236}">
                <a16:creationId xmlns:a16="http://schemas.microsoft.com/office/drawing/2014/main" id="{1C7A4769-E088-2040-224E-64667683BFBC}"/>
              </a:ext>
            </a:extLst>
          </p:cNvPr>
          <p:cNvSpPr/>
          <p:nvPr/>
        </p:nvSpPr>
        <p:spPr>
          <a:xfrm>
            <a:off x="548640" y="2067064"/>
            <a:ext cx="2534478" cy="2723871"/>
          </a:xfrm>
          <a:prstGeom prst="cloudCallout">
            <a:avLst>
              <a:gd name="adj1" fmla="val 18297"/>
              <a:gd name="adj2" fmla="val -605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Email: I’ve been doing an hour each time and am going faster now. Yes fine to use my video</a:t>
            </a:r>
          </a:p>
        </p:txBody>
      </p:sp>
      <p:sp>
        <p:nvSpPr>
          <p:cNvPr id="3" name="Thought Bubble: Cloud 2">
            <a:extLst>
              <a:ext uri="{FF2B5EF4-FFF2-40B4-BE49-F238E27FC236}">
                <a16:creationId xmlns:a16="http://schemas.microsoft.com/office/drawing/2014/main" id="{A15AD523-5928-295B-BBDA-6F48353C440D}"/>
              </a:ext>
            </a:extLst>
          </p:cNvPr>
          <p:cNvSpPr/>
          <p:nvPr/>
        </p:nvSpPr>
        <p:spPr>
          <a:xfrm>
            <a:off x="7540487" y="1530029"/>
            <a:ext cx="2835966" cy="5079493"/>
          </a:xfrm>
          <a:prstGeom prst="cloudCallout">
            <a:avLst>
              <a:gd name="adj1" fmla="val -106706"/>
              <a:gd name="adj2" fmla="val -32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was away for a week and my PA noticed that without the Innowalk, I had more spasms. So it really helps my body to feel more relaxed.</a:t>
            </a:r>
          </a:p>
        </p:txBody>
      </p:sp>
    </p:spTree>
    <p:extLst>
      <p:ext uri="{BB962C8B-B14F-4D97-AF65-F5344CB8AC3E}">
        <p14:creationId xmlns:p14="http://schemas.microsoft.com/office/powerpoint/2010/main" val="7070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9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CF2A-095D-951D-7320-B02B44A87EF6}"/>
              </a:ext>
            </a:extLst>
          </p:cNvPr>
          <p:cNvSpPr>
            <a:spLocks noGrp="1"/>
          </p:cNvSpPr>
          <p:nvPr>
            <p:ph type="title"/>
          </p:nvPr>
        </p:nvSpPr>
        <p:spPr/>
        <p:txBody>
          <a:bodyPr/>
          <a:lstStyle/>
          <a:p>
            <a:r>
              <a:rPr lang="en-GB" dirty="0"/>
              <a:t>Well-being</a:t>
            </a:r>
          </a:p>
        </p:txBody>
      </p:sp>
      <p:sp>
        <p:nvSpPr>
          <p:cNvPr id="3" name="Content Placeholder 2">
            <a:extLst>
              <a:ext uri="{FF2B5EF4-FFF2-40B4-BE49-F238E27FC236}">
                <a16:creationId xmlns:a16="http://schemas.microsoft.com/office/drawing/2014/main" id="{8A9D86A1-F967-2A7A-ADD1-800BAE1E326B}"/>
              </a:ext>
            </a:extLst>
          </p:cNvPr>
          <p:cNvSpPr>
            <a:spLocks noGrp="1"/>
          </p:cNvSpPr>
          <p:nvPr>
            <p:ph idx="1"/>
          </p:nvPr>
        </p:nvSpPr>
        <p:spPr/>
        <p:txBody>
          <a:bodyPr>
            <a:normAutofit lnSpcReduction="10000"/>
          </a:bodyPr>
          <a:lstStyle/>
          <a:p>
            <a:r>
              <a:rPr lang="en-GB" sz="2800" dirty="0">
                <a:effectLst/>
                <a:latin typeface="Arial" panose="020B0604020202020204" pitchFamily="34" charset="0"/>
                <a:ea typeface="Calibri" panose="020F0502020204030204" pitchFamily="34" charset="0"/>
              </a:rPr>
              <a:t>Watson et al (2012) describe emotional well-being as both a contextual and relational dynamic as well as an embodied, subjectively experienced phenomena.</a:t>
            </a:r>
          </a:p>
          <a:p>
            <a:endParaRPr lang="en-GB" sz="2800" dirty="0">
              <a:effectLst/>
              <a:latin typeface="Arial" panose="020B0604020202020204" pitchFamily="34" charset="0"/>
              <a:ea typeface="Calibri" panose="020F0502020204030204" pitchFamily="34" charset="0"/>
            </a:endParaRPr>
          </a:p>
          <a:p>
            <a:r>
              <a:rPr lang="en-GB" dirty="0">
                <a:latin typeface="Arial" panose="020B0604020202020204" pitchFamily="34" charset="0"/>
                <a:ea typeface="Calibri" panose="020F0502020204030204" pitchFamily="34" charset="0"/>
              </a:rPr>
              <a:t>Pickering et al (in press) I have proposed a kaleidoscope of well-being- which fluctuates in different contexts</a:t>
            </a:r>
            <a:endParaRPr lang="en-GB" sz="2800" dirty="0">
              <a:effectLst/>
              <a:latin typeface="Arial" panose="020B0604020202020204" pitchFamily="34" charset="0"/>
              <a:ea typeface="Calibri" panose="020F0502020204030204" pitchFamily="34" charset="0"/>
            </a:endParaRPr>
          </a:p>
          <a:p>
            <a:endParaRPr lang="en-GB" dirty="0">
              <a:latin typeface="Arial" panose="020B0604020202020204" pitchFamily="34" charset="0"/>
              <a:ea typeface="Calibri" panose="020F0502020204030204" pitchFamily="34" charset="0"/>
            </a:endParaRPr>
          </a:p>
          <a:p>
            <a:r>
              <a:rPr lang="en-GB" dirty="0">
                <a:latin typeface="Arial" panose="020B0604020202020204" pitchFamily="34" charset="0"/>
                <a:ea typeface="Calibri" panose="020F0502020204030204" pitchFamily="34" charset="0"/>
              </a:rPr>
              <a:t>R</a:t>
            </a:r>
            <a:r>
              <a:rPr lang="en-GB" dirty="0">
                <a:effectLst/>
                <a:latin typeface="Arial" panose="020B0604020202020204" pitchFamily="34" charset="0"/>
                <a:ea typeface="Calibri" panose="020F0502020204030204" pitchFamily="34" charset="0"/>
              </a:rPr>
              <a:t>esearchers did not found a valid and reliable measure of well-being for those with complex disabilities- </a:t>
            </a:r>
            <a:r>
              <a:rPr lang="en-GB" dirty="0" err="1">
                <a:effectLst/>
                <a:latin typeface="Arial" panose="020B0604020202020204" pitchFamily="34" charset="0"/>
                <a:ea typeface="Calibri" panose="020F0502020204030204" pitchFamily="34" charset="0"/>
              </a:rPr>
              <a:t>Mpundu-Kaambwa</a:t>
            </a:r>
            <a:r>
              <a:rPr lang="en-GB" dirty="0">
                <a:effectLst/>
                <a:latin typeface="Arial" panose="020B0604020202020204" pitchFamily="34" charset="0"/>
                <a:ea typeface="Calibri" panose="020F0502020204030204" pitchFamily="34" charset="0"/>
              </a:rPr>
              <a:t> et al (2018) </a:t>
            </a:r>
            <a:endParaRPr lang="en-GB" dirty="0"/>
          </a:p>
        </p:txBody>
      </p:sp>
    </p:spTree>
    <p:extLst>
      <p:ext uri="{BB962C8B-B14F-4D97-AF65-F5344CB8AC3E}">
        <p14:creationId xmlns:p14="http://schemas.microsoft.com/office/powerpoint/2010/main" val="403549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02EE-287E-5324-2A9C-F5F708B791AE}"/>
              </a:ext>
            </a:extLst>
          </p:cNvPr>
          <p:cNvSpPr>
            <a:spLocks noGrp="1"/>
          </p:cNvSpPr>
          <p:nvPr>
            <p:ph type="title"/>
          </p:nvPr>
        </p:nvSpPr>
        <p:spPr/>
        <p:txBody>
          <a:bodyPr/>
          <a:lstStyle/>
          <a:p>
            <a:r>
              <a:rPr lang="en-GB" dirty="0"/>
              <a:t>Research question and aims</a:t>
            </a:r>
          </a:p>
        </p:txBody>
      </p:sp>
      <p:sp>
        <p:nvSpPr>
          <p:cNvPr id="3" name="Content Placeholder 2">
            <a:extLst>
              <a:ext uri="{FF2B5EF4-FFF2-40B4-BE49-F238E27FC236}">
                <a16:creationId xmlns:a16="http://schemas.microsoft.com/office/drawing/2014/main" id="{CECE7368-9800-46AA-36A6-20AC21E1D431}"/>
              </a:ext>
            </a:extLst>
          </p:cNvPr>
          <p:cNvSpPr>
            <a:spLocks noGrp="1"/>
          </p:cNvSpPr>
          <p:nvPr>
            <p:ph idx="1"/>
          </p:nvPr>
        </p:nvSpPr>
        <p:spPr/>
        <p:txBody>
          <a:bodyPr>
            <a:normAutofit fontScale="85000" lnSpcReduction="20000"/>
          </a:bodyPr>
          <a:lstStyle/>
          <a:p>
            <a:pPr marL="0" indent="0" fontAlgn="auto">
              <a:lnSpc>
                <a:spcPct val="107000"/>
              </a:lnSpc>
              <a:spcAft>
                <a:spcPts val="800"/>
              </a:spcAft>
              <a:buNone/>
            </a:pPr>
            <a:r>
              <a:rPr lang="en-GB" sz="2800" u="sng" dirty="0">
                <a:effectLst/>
                <a:latin typeface="Arial" panose="020B0604020202020204" pitchFamily="34" charset="0"/>
                <a:ea typeface="Calibri" panose="020F0502020204030204" pitchFamily="34" charset="0"/>
                <a:cs typeface="Times New Roman" panose="02020603050405020304" pitchFamily="18" charset="0"/>
              </a:rPr>
              <a:t>Research question:</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Arial" panose="020B0604020202020204" pitchFamily="34" charset="0"/>
                <a:ea typeface="Calibri" panose="020F0502020204030204" pitchFamily="34" charset="0"/>
                <a:cs typeface="Times New Roman" panose="02020603050405020304" pitchFamily="18" charset="0"/>
              </a:rPr>
              <a:t>How can the well-being of children and young people with complex disabilities be better understood, from using the Innowalk?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07000"/>
              </a:lnSpc>
              <a:spcAft>
                <a:spcPts val="800"/>
              </a:spcAft>
              <a:buNone/>
            </a:pPr>
            <a:r>
              <a:rPr lang="en-GB" sz="2800" u="sng" dirty="0">
                <a:effectLst/>
                <a:latin typeface="Arial" panose="020B0604020202020204" pitchFamily="34" charset="0"/>
                <a:ea typeface="Calibri" panose="020F0502020204030204" pitchFamily="34" charset="0"/>
                <a:cs typeface="Times New Roman" panose="02020603050405020304" pitchFamily="18" charset="0"/>
              </a:rPr>
              <a:t>Aims/ objectives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07000"/>
              </a:lnSpc>
              <a:spcAft>
                <a:spcPts val="800"/>
              </a:spcAft>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1. To carry out a review of current well-being measures/checklists/scales for adults and children with complex disabilities.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07000"/>
              </a:lnSpc>
              <a:spcAft>
                <a:spcPts val="800"/>
              </a:spcAft>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2. To pilot, by observations, develop and test an observational scale that enables well-being indicators to be recorded with non-verbal children and young people with complex disabilities.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07000"/>
              </a:lnSpc>
              <a:spcAft>
                <a:spcPts val="800"/>
              </a:spcAft>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3. To obtain child and parental opinions by written diary records and an interview related to well-being following them using the Innowalk.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3596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29FD-19EA-A01B-1904-1D16DE21B229}"/>
              </a:ext>
            </a:extLst>
          </p:cNvPr>
          <p:cNvSpPr>
            <a:spLocks noGrp="1"/>
          </p:cNvSpPr>
          <p:nvPr>
            <p:ph type="title"/>
          </p:nvPr>
        </p:nvSpPr>
        <p:spPr/>
        <p:txBody>
          <a:bodyPr/>
          <a:lstStyle/>
          <a:p>
            <a:r>
              <a:rPr lang="en-GB" dirty="0"/>
              <a:t>Context- special school</a:t>
            </a:r>
          </a:p>
        </p:txBody>
      </p:sp>
      <p:pic>
        <p:nvPicPr>
          <p:cNvPr id="9" name="Content Placeholder 8" descr="A picture containing indoor, wall, ceiling&#10;&#10;Description automatically generated">
            <a:extLst>
              <a:ext uri="{FF2B5EF4-FFF2-40B4-BE49-F238E27FC236}">
                <a16:creationId xmlns:a16="http://schemas.microsoft.com/office/drawing/2014/main" id="{2B191D2B-058B-1D12-FEC6-7EFF34E933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5552602" y="1690688"/>
            <a:ext cx="5801198" cy="4351338"/>
          </a:xfrm>
        </p:spPr>
      </p:pic>
      <p:sp>
        <p:nvSpPr>
          <p:cNvPr id="10" name="TextBox 9">
            <a:extLst>
              <a:ext uri="{FF2B5EF4-FFF2-40B4-BE49-F238E27FC236}">
                <a16:creationId xmlns:a16="http://schemas.microsoft.com/office/drawing/2014/main" id="{85C178A2-737F-F30D-59A9-5B6C5CD1B1D9}"/>
              </a:ext>
            </a:extLst>
          </p:cNvPr>
          <p:cNvSpPr txBox="1"/>
          <p:nvPr/>
        </p:nvSpPr>
        <p:spPr>
          <a:xfrm>
            <a:off x="6992509" y="6308209"/>
            <a:ext cx="3098028" cy="369332"/>
          </a:xfrm>
          <a:prstGeom prst="rect">
            <a:avLst/>
          </a:prstGeom>
          <a:noFill/>
        </p:spPr>
        <p:txBody>
          <a:bodyPr wrap="none" rtlCol="0">
            <a:spAutoFit/>
          </a:bodyPr>
          <a:lstStyle/>
          <a:p>
            <a:r>
              <a:rPr lang="en-GB" dirty="0"/>
              <a:t>Innowalk-Made for movement </a:t>
            </a:r>
          </a:p>
        </p:txBody>
      </p:sp>
      <p:pic>
        <p:nvPicPr>
          <p:cNvPr id="4" name="Picture 3" descr="A picture containing text, sky, outdoor&#10;&#10;Description automatically generated">
            <a:extLst>
              <a:ext uri="{FF2B5EF4-FFF2-40B4-BE49-F238E27FC236}">
                <a16:creationId xmlns:a16="http://schemas.microsoft.com/office/drawing/2014/main" id="{A38357EA-C313-54E5-1EAB-F26D8F9A1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43" y="1853247"/>
            <a:ext cx="4770438" cy="4188779"/>
          </a:xfrm>
          <a:prstGeom prst="rect">
            <a:avLst/>
          </a:prstGeom>
        </p:spPr>
      </p:pic>
    </p:spTree>
    <p:extLst>
      <p:ext uri="{BB962C8B-B14F-4D97-AF65-F5344CB8AC3E}">
        <p14:creationId xmlns:p14="http://schemas.microsoft.com/office/powerpoint/2010/main" val="141670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195D-CC97-7D2C-4406-3A8BF070F58B}"/>
              </a:ext>
            </a:extLst>
          </p:cNvPr>
          <p:cNvSpPr>
            <a:spLocks noGrp="1"/>
          </p:cNvSpPr>
          <p:nvPr>
            <p:ph type="title"/>
          </p:nvPr>
        </p:nvSpPr>
        <p:spPr/>
        <p:txBody>
          <a:bodyPr/>
          <a:lstStyle/>
          <a:p>
            <a:r>
              <a:rPr lang="en-GB" dirty="0"/>
              <a:t>Consultation </a:t>
            </a:r>
          </a:p>
        </p:txBody>
      </p:sp>
      <p:sp>
        <p:nvSpPr>
          <p:cNvPr id="3" name="Content Placeholder 2">
            <a:extLst>
              <a:ext uri="{FF2B5EF4-FFF2-40B4-BE49-F238E27FC236}">
                <a16:creationId xmlns:a16="http://schemas.microsoft.com/office/drawing/2014/main" id="{65999CDB-ABE1-886D-4E2F-0B0144DC5BB1}"/>
              </a:ext>
            </a:extLst>
          </p:cNvPr>
          <p:cNvSpPr>
            <a:spLocks noGrp="1"/>
          </p:cNvSpPr>
          <p:nvPr>
            <p:ph idx="1"/>
          </p:nvPr>
        </p:nvSpPr>
        <p:spPr>
          <a:xfrm>
            <a:off x="838200" y="1351722"/>
            <a:ext cx="10515600" cy="4825241"/>
          </a:xfrm>
        </p:spPr>
        <p:txBody>
          <a:bodyPr>
            <a:normAutofit fontScale="85000" lnSpcReduction="20000"/>
          </a:bodyPr>
          <a:lstStyle/>
          <a:p>
            <a:pPr marL="0" indent="0">
              <a:buNone/>
            </a:pPr>
            <a:r>
              <a:rPr lang="en-GB" sz="2800" dirty="0">
                <a:effectLst/>
                <a:latin typeface="Arial" panose="020B0604020202020204" pitchFamily="34" charset="0"/>
                <a:ea typeface="Times New Roman" panose="02020603050405020304" pitchFamily="18" charset="0"/>
              </a:rPr>
              <a:t>Leo aged 10 years spoke with me on a Microsoft Teams video call about using the Innowalk and how he perceives this benefits his well-being.</a:t>
            </a:r>
            <a:r>
              <a:rPr lang="en-GB" sz="4000" dirty="0">
                <a:solidFill>
                  <a:srgbClr val="000000"/>
                </a:solidFill>
                <a:effectLst/>
                <a:latin typeface="Calibri" panose="020F0502020204030204" pitchFamily="34" charset="0"/>
                <a:ea typeface="Times New Roman" panose="02020603050405020304" pitchFamily="18" charset="0"/>
              </a:rPr>
              <a:t> </a:t>
            </a:r>
            <a:r>
              <a:rPr lang="en-GB" sz="2800" dirty="0">
                <a:effectLst/>
                <a:latin typeface="Arial" panose="020B0604020202020204" pitchFamily="34" charset="0"/>
                <a:ea typeface="Times New Roman" panose="02020603050405020304" pitchFamily="18" charset="0"/>
              </a:rPr>
              <a:t>When asked if he would recommend this for other children who cannot walk, he said </a:t>
            </a:r>
          </a:p>
          <a:p>
            <a:pPr marL="0" indent="0">
              <a:buNone/>
            </a:pPr>
            <a:r>
              <a:rPr lang="en-GB" sz="2800" dirty="0">
                <a:effectLst/>
                <a:latin typeface="Arial" panose="020B0604020202020204" pitchFamily="34" charset="0"/>
                <a:ea typeface="Times New Roman" panose="02020603050405020304" pitchFamily="18" charset="0"/>
              </a:rPr>
              <a:t>	"</a:t>
            </a:r>
            <a:r>
              <a:rPr lang="en-GB" sz="2800" i="1" dirty="0">
                <a:effectLst/>
                <a:latin typeface="Arial" panose="020B0604020202020204" pitchFamily="34" charset="0"/>
                <a:ea typeface="Times New Roman" panose="02020603050405020304" pitchFamily="18" charset="0"/>
              </a:rPr>
              <a:t>it's good for your legs, it's good for your arms, it's good for your belly, 	it's really good</a:t>
            </a:r>
            <a:r>
              <a:rPr lang="en-GB" sz="2800" dirty="0">
                <a:effectLst/>
                <a:latin typeface="Arial" panose="020B0604020202020204" pitchFamily="34" charset="0"/>
                <a:ea typeface="Times New Roman" panose="02020603050405020304" pitchFamily="18" charset="0"/>
              </a:rPr>
              <a:t>”</a:t>
            </a:r>
          </a:p>
          <a:p>
            <a:endParaRPr lang="en-GB" sz="2800" dirty="0">
              <a:effectLst/>
              <a:latin typeface="Arial" panose="020B0604020202020204" pitchFamily="34" charset="0"/>
              <a:ea typeface="Times New Roman" panose="02020603050405020304" pitchFamily="18" charset="0"/>
            </a:endParaRPr>
          </a:p>
          <a:p>
            <a:pPr marL="0" indent="0">
              <a:buNone/>
            </a:pPr>
            <a:r>
              <a:rPr lang="en-GB" sz="2800" dirty="0">
                <a:effectLst/>
                <a:latin typeface="Arial" panose="020B0604020202020204" pitchFamily="34" charset="0"/>
                <a:ea typeface="Times New Roman" panose="02020603050405020304" pitchFamily="18" charset="0"/>
              </a:rPr>
              <a:t>He gave it 100/10 as he said it was the first time he was able to feel walking and he likes being taller than other people. It makes him feel good. </a:t>
            </a:r>
          </a:p>
          <a:p>
            <a:pPr marL="0" indent="0">
              <a:buNone/>
            </a:pPr>
            <a:endParaRPr lang="en-GB" sz="2800" dirty="0">
              <a:effectLst/>
              <a:latin typeface="Arial" panose="020B0604020202020204" pitchFamily="34" charset="0"/>
              <a:ea typeface="Times New Roman" panose="02020603050405020304" pitchFamily="18" charset="0"/>
            </a:endParaRPr>
          </a:p>
          <a:p>
            <a:pPr marL="0" indent="0">
              <a:buNone/>
            </a:pPr>
            <a:r>
              <a:rPr lang="en-GB" dirty="0">
                <a:latin typeface="Arial" panose="020B0604020202020204" pitchFamily="34" charset="0"/>
              </a:rPr>
              <a:t>Leo’s mum stated: </a:t>
            </a:r>
          </a:p>
          <a:p>
            <a:pPr marL="0" indent="0">
              <a:buNone/>
            </a:pPr>
            <a:r>
              <a:rPr lang="en-GB" dirty="0">
                <a:latin typeface="Arial" panose="020B0604020202020204" pitchFamily="34" charset="0"/>
              </a:rPr>
              <a:t>	“</a:t>
            </a:r>
            <a:r>
              <a:rPr lang="en-GB" sz="2800" i="1" dirty="0">
                <a:effectLst/>
                <a:latin typeface="Arial" panose="020B0604020202020204" pitchFamily="34" charset="0"/>
                <a:ea typeface="Times New Roman" panose="02020603050405020304" pitchFamily="18" charset="0"/>
              </a:rPr>
              <a:t>the Innowalk has improved Leo’s well-being by making his legs more 	comfortable by increasing his range of movement and it being easier 	for him to lift his legs afterwards. He has slept better and now has 	regular bowel movements</a:t>
            </a:r>
            <a:r>
              <a:rPr lang="en-GB" sz="2800" dirty="0">
                <a:effectLst/>
                <a:latin typeface="Arial" panose="020B0604020202020204" pitchFamily="34" charset="0"/>
                <a:ea typeface="Times New Roman" panose="02020603050405020304" pitchFamily="18" charset="0"/>
              </a:rPr>
              <a:t>”.</a:t>
            </a:r>
            <a:endParaRPr lang="en-GB" dirty="0"/>
          </a:p>
        </p:txBody>
      </p:sp>
    </p:spTree>
    <p:extLst>
      <p:ext uri="{BB962C8B-B14F-4D97-AF65-F5344CB8AC3E}">
        <p14:creationId xmlns:p14="http://schemas.microsoft.com/office/powerpoint/2010/main" val="3825582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1295</Words>
  <Application>Microsoft Office PowerPoint</Application>
  <PresentationFormat>Widescreen</PresentationFormat>
  <Paragraphs>194</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Segoe UI</vt:lpstr>
      <vt:lpstr>Times New Roman</vt:lpstr>
      <vt:lpstr>Office Theme</vt:lpstr>
      <vt:lpstr>An exploration of well-being with children and young people with complex disabilities, and their families, from using the Innowalk (WEBS study). </vt:lpstr>
      <vt:lpstr>Background</vt:lpstr>
      <vt:lpstr>PICo</vt:lpstr>
      <vt:lpstr>Innowalk research </vt:lpstr>
      <vt:lpstr>Consultation-Innowalk-Joe young adult </vt:lpstr>
      <vt:lpstr>Well-being</vt:lpstr>
      <vt:lpstr>Research question and aims</vt:lpstr>
      <vt:lpstr>Context- special school</vt:lpstr>
      <vt:lpstr>Consultation </vt:lpstr>
      <vt:lpstr>Research design</vt:lpstr>
      <vt:lpstr>Well-being measures</vt:lpstr>
      <vt:lpstr>PRIME-O</vt:lpstr>
      <vt:lpstr>Be-Well checklist</vt:lpstr>
      <vt:lpstr>Domains being tested from observations</vt:lpstr>
      <vt:lpstr> Diary instructions </vt:lpstr>
      <vt:lpstr>Work in Progress</vt:lpstr>
      <vt:lpstr>Mean data for 7 completed cases so far</vt:lpstr>
      <vt:lpstr>Qualitative comments so far </vt:lpstr>
      <vt:lpstr>Diary entry Barney (19)</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exploration of well-being with children and young people with complex disabilities, and their families, from using the Innowalk (WEBS study).</dc:title>
  <dc:creator>Dawn Pickering</dc:creator>
  <cp:lastModifiedBy>Dawn Pickering</cp:lastModifiedBy>
  <cp:revision>36</cp:revision>
  <dcterms:created xsi:type="dcterms:W3CDTF">2022-10-10T14:37:30Z</dcterms:created>
  <dcterms:modified xsi:type="dcterms:W3CDTF">2023-01-31T17:58:32Z</dcterms:modified>
</cp:coreProperties>
</file>