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4"/>
  </p:notesMasterIdLst>
  <p:sldIdLst>
    <p:sldId id="256" r:id="rId2"/>
    <p:sldId id="314" r:id="rId3"/>
    <p:sldId id="340" r:id="rId4"/>
    <p:sldId id="316" r:id="rId5"/>
    <p:sldId id="339" r:id="rId6"/>
    <p:sldId id="341" r:id="rId7"/>
    <p:sldId id="343" r:id="rId8"/>
    <p:sldId id="342" r:id="rId9"/>
    <p:sldId id="344" r:id="rId10"/>
    <p:sldId id="262" r:id="rId11"/>
    <p:sldId id="301" r:id="rId12"/>
    <p:sldId id="263" r:id="rId13"/>
    <p:sldId id="271" r:id="rId14"/>
    <p:sldId id="272" r:id="rId15"/>
    <p:sldId id="260" r:id="rId16"/>
    <p:sldId id="307" r:id="rId17"/>
    <p:sldId id="280" r:id="rId18"/>
    <p:sldId id="281" r:id="rId19"/>
    <p:sldId id="257" r:id="rId20"/>
    <p:sldId id="275" r:id="rId21"/>
    <p:sldId id="333" r:id="rId22"/>
    <p:sldId id="283" r:id="rId23"/>
    <p:sldId id="284" r:id="rId24"/>
    <p:sldId id="311" r:id="rId25"/>
    <p:sldId id="282" r:id="rId26"/>
    <p:sldId id="317" r:id="rId27"/>
    <p:sldId id="267" r:id="rId28"/>
    <p:sldId id="315" r:id="rId29"/>
    <p:sldId id="273" r:id="rId30"/>
    <p:sldId id="261" r:id="rId31"/>
    <p:sldId id="302" r:id="rId32"/>
    <p:sldId id="303" r:id="rId33"/>
    <p:sldId id="290" r:id="rId34"/>
    <p:sldId id="292" r:id="rId35"/>
    <p:sldId id="295" r:id="rId36"/>
    <p:sldId id="296" r:id="rId37"/>
    <p:sldId id="297" r:id="rId38"/>
    <p:sldId id="318" r:id="rId39"/>
    <p:sldId id="321" r:id="rId40"/>
    <p:sldId id="324" r:id="rId41"/>
    <p:sldId id="325" r:id="rId42"/>
    <p:sldId id="274" r:id="rId4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k Taubert (Velindre - Palliative Medicine)" initials="MT(-PM" lastIdx="1" clrIdx="0">
    <p:extLst>
      <p:ext uri="{19B8F6BF-5375-455C-9EA6-DF929625EA0E}">
        <p15:presenceInfo xmlns:p15="http://schemas.microsoft.com/office/powerpoint/2012/main" userId="S-1-5-21-978635462-3828570294-627434887-26114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954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385C627-FEB7-479E-A039-104BDC1FA361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8F08F0DC-D51F-4F12-A3A3-3D38C2C658DC}">
      <dgm:prSet/>
      <dgm:spPr/>
      <dgm:t>
        <a:bodyPr/>
        <a:lstStyle/>
        <a:p>
          <a:r>
            <a:rPr lang="en-GB"/>
            <a:t>Open-access All Wales DNACPR policy and form, recognised across all settings, borders in Wales</a:t>
          </a:r>
          <a:endParaRPr lang="en-US"/>
        </a:p>
      </dgm:t>
    </dgm:pt>
    <dgm:pt modelId="{6511ACE4-BC1A-4EAC-997D-AA1DCCF6B116}" type="parTrans" cxnId="{34E136F7-092D-4A2B-AE52-4A0A1A5802EE}">
      <dgm:prSet/>
      <dgm:spPr/>
      <dgm:t>
        <a:bodyPr/>
        <a:lstStyle/>
        <a:p>
          <a:endParaRPr lang="en-US"/>
        </a:p>
      </dgm:t>
    </dgm:pt>
    <dgm:pt modelId="{4BCB86BB-F812-48C0-9F3A-3F74432FA5D6}" type="sibTrans" cxnId="{34E136F7-092D-4A2B-AE52-4A0A1A5802EE}">
      <dgm:prSet/>
      <dgm:spPr/>
      <dgm:t>
        <a:bodyPr/>
        <a:lstStyle/>
        <a:p>
          <a:endParaRPr lang="en-US"/>
        </a:p>
      </dgm:t>
    </dgm:pt>
    <dgm:pt modelId="{CD956D8E-1F7E-4E2C-98BC-3EB76430AD58}">
      <dgm:prSet/>
      <dgm:spPr/>
      <dgm:t>
        <a:bodyPr/>
        <a:lstStyle/>
        <a:p>
          <a:r>
            <a:rPr lang="en-GB"/>
            <a:t>Anyone involved in DNACPR discussions should have read the policy</a:t>
          </a:r>
          <a:endParaRPr lang="en-US"/>
        </a:p>
      </dgm:t>
    </dgm:pt>
    <dgm:pt modelId="{49BED3E5-E87C-4FAC-8B22-9BD2402D96E2}" type="parTrans" cxnId="{573F2BC0-706C-49AB-A600-78CB89B2AC75}">
      <dgm:prSet/>
      <dgm:spPr/>
      <dgm:t>
        <a:bodyPr/>
        <a:lstStyle/>
        <a:p>
          <a:endParaRPr lang="en-US"/>
        </a:p>
      </dgm:t>
    </dgm:pt>
    <dgm:pt modelId="{AB1891C0-7413-4FC0-AA80-5608148BA562}" type="sibTrans" cxnId="{573F2BC0-706C-49AB-A600-78CB89B2AC75}">
      <dgm:prSet/>
      <dgm:spPr/>
      <dgm:t>
        <a:bodyPr/>
        <a:lstStyle/>
        <a:p>
          <a:endParaRPr lang="en-US"/>
        </a:p>
      </dgm:t>
    </dgm:pt>
    <dgm:pt modelId="{E99A2089-E83E-4FC7-8629-DA9C02C3B3DF}">
      <dgm:prSet/>
      <dgm:spPr/>
      <dgm:t>
        <a:bodyPr/>
        <a:lstStyle/>
        <a:p>
          <a:r>
            <a:rPr lang="en-US"/>
            <a:t>New forms and policy make it explicit that free text needs to be filled in to explain extent to which patients and NOK have been engaged</a:t>
          </a:r>
        </a:p>
      </dgm:t>
    </dgm:pt>
    <dgm:pt modelId="{A9881A15-024F-4EA5-A381-E8E074750E31}" type="parTrans" cxnId="{2873CDA5-73F9-4C91-BBEA-0C8A9A202EB7}">
      <dgm:prSet/>
      <dgm:spPr/>
      <dgm:t>
        <a:bodyPr/>
        <a:lstStyle/>
        <a:p>
          <a:endParaRPr lang="en-US"/>
        </a:p>
      </dgm:t>
    </dgm:pt>
    <dgm:pt modelId="{9E79F9A9-D07B-4491-832B-B108D8EDC420}" type="sibTrans" cxnId="{2873CDA5-73F9-4C91-BBEA-0C8A9A202EB7}">
      <dgm:prSet/>
      <dgm:spPr/>
      <dgm:t>
        <a:bodyPr/>
        <a:lstStyle/>
        <a:p>
          <a:endParaRPr lang="en-US"/>
        </a:p>
      </dgm:t>
    </dgm:pt>
    <dgm:pt modelId="{43DDD53C-A1D7-4CB8-9E76-6B4AD407B89C}">
      <dgm:prSet/>
      <dgm:spPr/>
      <dgm:t>
        <a:bodyPr/>
        <a:lstStyle/>
        <a:p>
          <a:r>
            <a:rPr lang="en-US"/>
            <a:t>Our Policy also deals with forms from elsewhere incl All Scotland DNACPR form, and different forms from England (essentially all accepted and can be adopted onto care records)</a:t>
          </a:r>
        </a:p>
      </dgm:t>
    </dgm:pt>
    <dgm:pt modelId="{C260017E-9BC2-45F5-95FA-6A6AB959F196}" type="parTrans" cxnId="{3A468F71-E13E-4A75-AE75-D399F60CF124}">
      <dgm:prSet/>
      <dgm:spPr/>
      <dgm:t>
        <a:bodyPr/>
        <a:lstStyle/>
        <a:p>
          <a:endParaRPr lang="en-US"/>
        </a:p>
      </dgm:t>
    </dgm:pt>
    <dgm:pt modelId="{AC8317B0-23F0-4A80-824B-CD447BEFC486}" type="sibTrans" cxnId="{3A468F71-E13E-4A75-AE75-D399F60CF124}">
      <dgm:prSet/>
      <dgm:spPr/>
      <dgm:t>
        <a:bodyPr/>
        <a:lstStyle/>
        <a:p>
          <a:endParaRPr lang="en-US"/>
        </a:p>
      </dgm:t>
    </dgm:pt>
    <dgm:pt modelId="{9EB43573-25D6-4000-B8D6-EF9291FA0DDA}" type="pres">
      <dgm:prSet presAssocID="{4385C627-FEB7-479E-A039-104BDC1FA36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25A034C-3A01-4288-B7F0-A5D281638AC2}" type="pres">
      <dgm:prSet presAssocID="{8F08F0DC-D51F-4F12-A3A3-3D38C2C658DC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E5752BB-1E04-44A1-BFE3-7339F9B333BA}" type="pres">
      <dgm:prSet presAssocID="{4BCB86BB-F812-48C0-9F3A-3F74432FA5D6}" presName="spacer" presStyleCnt="0"/>
      <dgm:spPr/>
    </dgm:pt>
    <dgm:pt modelId="{5A9FB2DC-AC13-42BC-9BA5-F5602A8C259E}" type="pres">
      <dgm:prSet presAssocID="{CD956D8E-1F7E-4E2C-98BC-3EB76430AD58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58CF80B-BF95-44B6-A16C-0ACB730B6DA6}" type="pres">
      <dgm:prSet presAssocID="{AB1891C0-7413-4FC0-AA80-5608148BA562}" presName="spacer" presStyleCnt="0"/>
      <dgm:spPr/>
    </dgm:pt>
    <dgm:pt modelId="{8EF5142E-FF5A-404A-8330-09F11CB1424A}" type="pres">
      <dgm:prSet presAssocID="{E99A2089-E83E-4FC7-8629-DA9C02C3B3DF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FE327C9-A1C1-41EA-B0EF-C39809386EAB}" type="pres">
      <dgm:prSet presAssocID="{9E79F9A9-D07B-4491-832B-B108D8EDC420}" presName="spacer" presStyleCnt="0"/>
      <dgm:spPr/>
    </dgm:pt>
    <dgm:pt modelId="{0D15860D-2811-43BE-8850-A0C2CA19E695}" type="pres">
      <dgm:prSet presAssocID="{43DDD53C-A1D7-4CB8-9E76-6B4AD407B89C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73F2BC0-706C-49AB-A600-78CB89B2AC75}" srcId="{4385C627-FEB7-479E-A039-104BDC1FA361}" destId="{CD956D8E-1F7E-4E2C-98BC-3EB76430AD58}" srcOrd="1" destOrd="0" parTransId="{49BED3E5-E87C-4FAC-8B22-9BD2402D96E2}" sibTransId="{AB1891C0-7413-4FC0-AA80-5608148BA562}"/>
    <dgm:cxn modelId="{07972F9C-180F-4DB3-B5EB-1F835D9B8867}" type="presOf" srcId="{4385C627-FEB7-479E-A039-104BDC1FA361}" destId="{9EB43573-25D6-4000-B8D6-EF9291FA0DDA}" srcOrd="0" destOrd="0" presId="urn:microsoft.com/office/officeart/2005/8/layout/vList2"/>
    <dgm:cxn modelId="{77557530-0E03-4C8F-848F-A14D40B014F8}" type="presOf" srcId="{8F08F0DC-D51F-4F12-A3A3-3D38C2C658DC}" destId="{925A034C-3A01-4288-B7F0-A5D281638AC2}" srcOrd="0" destOrd="0" presId="urn:microsoft.com/office/officeart/2005/8/layout/vList2"/>
    <dgm:cxn modelId="{34E136F7-092D-4A2B-AE52-4A0A1A5802EE}" srcId="{4385C627-FEB7-479E-A039-104BDC1FA361}" destId="{8F08F0DC-D51F-4F12-A3A3-3D38C2C658DC}" srcOrd="0" destOrd="0" parTransId="{6511ACE4-BC1A-4EAC-997D-AA1DCCF6B116}" sibTransId="{4BCB86BB-F812-48C0-9F3A-3F74432FA5D6}"/>
    <dgm:cxn modelId="{2873CDA5-73F9-4C91-BBEA-0C8A9A202EB7}" srcId="{4385C627-FEB7-479E-A039-104BDC1FA361}" destId="{E99A2089-E83E-4FC7-8629-DA9C02C3B3DF}" srcOrd="2" destOrd="0" parTransId="{A9881A15-024F-4EA5-A381-E8E074750E31}" sibTransId="{9E79F9A9-D07B-4491-832B-B108D8EDC420}"/>
    <dgm:cxn modelId="{FAAFA165-7F6B-4E39-9181-2830E47A269E}" type="presOf" srcId="{CD956D8E-1F7E-4E2C-98BC-3EB76430AD58}" destId="{5A9FB2DC-AC13-42BC-9BA5-F5602A8C259E}" srcOrd="0" destOrd="0" presId="urn:microsoft.com/office/officeart/2005/8/layout/vList2"/>
    <dgm:cxn modelId="{23779A35-64A0-4374-BF7A-A9A9A7E5CD0B}" type="presOf" srcId="{E99A2089-E83E-4FC7-8629-DA9C02C3B3DF}" destId="{8EF5142E-FF5A-404A-8330-09F11CB1424A}" srcOrd="0" destOrd="0" presId="urn:microsoft.com/office/officeart/2005/8/layout/vList2"/>
    <dgm:cxn modelId="{3A468F71-E13E-4A75-AE75-D399F60CF124}" srcId="{4385C627-FEB7-479E-A039-104BDC1FA361}" destId="{43DDD53C-A1D7-4CB8-9E76-6B4AD407B89C}" srcOrd="3" destOrd="0" parTransId="{C260017E-9BC2-45F5-95FA-6A6AB959F196}" sibTransId="{AC8317B0-23F0-4A80-824B-CD447BEFC486}"/>
    <dgm:cxn modelId="{4308500D-D485-43E5-B622-ECBEB3B64D63}" type="presOf" srcId="{43DDD53C-A1D7-4CB8-9E76-6B4AD407B89C}" destId="{0D15860D-2811-43BE-8850-A0C2CA19E695}" srcOrd="0" destOrd="0" presId="urn:microsoft.com/office/officeart/2005/8/layout/vList2"/>
    <dgm:cxn modelId="{A5786594-396E-4402-8234-8E13A181CB80}" type="presParOf" srcId="{9EB43573-25D6-4000-B8D6-EF9291FA0DDA}" destId="{925A034C-3A01-4288-B7F0-A5D281638AC2}" srcOrd="0" destOrd="0" presId="urn:microsoft.com/office/officeart/2005/8/layout/vList2"/>
    <dgm:cxn modelId="{4215A185-AFDE-4B23-8201-22F492034634}" type="presParOf" srcId="{9EB43573-25D6-4000-B8D6-EF9291FA0DDA}" destId="{4E5752BB-1E04-44A1-BFE3-7339F9B333BA}" srcOrd="1" destOrd="0" presId="urn:microsoft.com/office/officeart/2005/8/layout/vList2"/>
    <dgm:cxn modelId="{AB3DA945-1500-42B6-8A7A-686C6263A5B5}" type="presParOf" srcId="{9EB43573-25D6-4000-B8D6-EF9291FA0DDA}" destId="{5A9FB2DC-AC13-42BC-9BA5-F5602A8C259E}" srcOrd="2" destOrd="0" presId="urn:microsoft.com/office/officeart/2005/8/layout/vList2"/>
    <dgm:cxn modelId="{1D5BB1CF-3F6C-479A-9BDF-7B75E079479A}" type="presParOf" srcId="{9EB43573-25D6-4000-B8D6-EF9291FA0DDA}" destId="{C58CF80B-BF95-44B6-A16C-0ACB730B6DA6}" srcOrd="3" destOrd="0" presId="urn:microsoft.com/office/officeart/2005/8/layout/vList2"/>
    <dgm:cxn modelId="{5BCB870A-2B13-46CF-AB11-F9F517894690}" type="presParOf" srcId="{9EB43573-25D6-4000-B8D6-EF9291FA0DDA}" destId="{8EF5142E-FF5A-404A-8330-09F11CB1424A}" srcOrd="4" destOrd="0" presId="urn:microsoft.com/office/officeart/2005/8/layout/vList2"/>
    <dgm:cxn modelId="{6F59D0B5-95FD-4FF6-87FC-5D94C43697DD}" type="presParOf" srcId="{9EB43573-25D6-4000-B8D6-EF9291FA0DDA}" destId="{DFE327C9-A1C1-41EA-B0EF-C39809386EAB}" srcOrd="5" destOrd="0" presId="urn:microsoft.com/office/officeart/2005/8/layout/vList2"/>
    <dgm:cxn modelId="{815445A5-1B55-4FD4-B57D-A9F070B05198}" type="presParOf" srcId="{9EB43573-25D6-4000-B8D6-EF9291FA0DDA}" destId="{0D15860D-2811-43BE-8850-A0C2CA19E695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353239A-9C71-4C62-9B59-E215B2BA756D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73AD8B37-76DA-4398-83C2-F4F841334070}">
      <dgm:prSet/>
      <dgm:spPr/>
      <dgm:t>
        <a:bodyPr/>
        <a:lstStyle/>
        <a:p>
          <a:r>
            <a:rPr lang="en-US"/>
            <a:t>Attempts to communicate with family members/proxy (even if you cannot get hold of them) should be clearly documented</a:t>
          </a:r>
        </a:p>
      </dgm:t>
    </dgm:pt>
    <dgm:pt modelId="{A2FECA00-14FD-4D80-873E-3AA711106FA8}" type="parTrans" cxnId="{348F86F9-41F9-404F-89E7-1BE580569E33}">
      <dgm:prSet/>
      <dgm:spPr/>
      <dgm:t>
        <a:bodyPr/>
        <a:lstStyle/>
        <a:p>
          <a:endParaRPr lang="en-US"/>
        </a:p>
      </dgm:t>
    </dgm:pt>
    <dgm:pt modelId="{12155286-AB3E-4BC8-965E-A24B34AA117B}" type="sibTrans" cxnId="{348F86F9-41F9-404F-89E7-1BE580569E33}">
      <dgm:prSet/>
      <dgm:spPr/>
      <dgm:t>
        <a:bodyPr/>
        <a:lstStyle/>
        <a:p>
          <a:endParaRPr lang="en-US"/>
        </a:p>
      </dgm:t>
    </dgm:pt>
    <dgm:pt modelId="{3356C60E-D07B-4A60-8B6B-C01217DBE831}">
      <dgm:prSet/>
      <dgm:spPr/>
      <dgm:t>
        <a:bodyPr/>
        <a:lstStyle/>
        <a:p>
          <a:r>
            <a:rPr lang="en-US" b="1" u="sng"/>
            <a:t>Welsh TalkCPR approach: Elicit views </a:t>
          </a:r>
          <a:r>
            <a:rPr lang="en-US"/>
            <a:t>on ceilings of treatment - start small (blood transfusion?), end big (ITU/intubation?) . </a:t>
          </a:r>
        </a:p>
      </dgm:t>
    </dgm:pt>
    <dgm:pt modelId="{E33D67CE-570D-405A-A9D0-654AE3C05736}" type="parTrans" cxnId="{9BE68E6D-F3DA-4F9A-80B8-2ED5B9634588}">
      <dgm:prSet/>
      <dgm:spPr/>
      <dgm:t>
        <a:bodyPr/>
        <a:lstStyle/>
        <a:p>
          <a:endParaRPr lang="en-US"/>
        </a:p>
      </dgm:t>
    </dgm:pt>
    <dgm:pt modelId="{2CB0F3BF-4EB3-4085-9FBC-38703CE84612}" type="sibTrans" cxnId="{9BE68E6D-F3DA-4F9A-80B8-2ED5B9634588}">
      <dgm:prSet/>
      <dgm:spPr/>
      <dgm:t>
        <a:bodyPr/>
        <a:lstStyle/>
        <a:p>
          <a:endParaRPr lang="en-US"/>
        </a:p>
      </dgm:t>
    </dgm:pt>
    <dgm:pt modelId="{7E83B8A5-04C9-4FBA-8F3D-B40E83B5F6F9}">
      <dgm:prSet/>
      <dgm:spPr/>
      <dgm:t>
        <a:bodyPr/>
        <a:lstStyle/>
        <a:p>
          <a:r>
            <a:rPr lang="en-US"/>
            <a:t>Remember you are not asking patient to decide, merely conveying your (MDT’s) clinically realistic review </a:t>
          </a:r>
        </a:p>
      </dgm:t>
    </dgm:pt>
    <dgm:pt modelId="{D288C4D6-24B7-4C0F-8036-9AAF923DEA10}" type="parTrans" cxnId="{F962E573-4461-41A7-940A-48FC17446A46}">
      <dgm:prSet/>
      <dgm:spPr/>
      <dgm:t>
        <a:bodyPr/>
        <a:lstStyle/>
        <a:p>
          <a:endParaRPr lang="en-US"/>
        </a:p>
      </dgm:t>
    </dgm:pt>
    <dgm:pt modelId="{E6CCCB1A-5219-4926-939B-88A8208E1D50}" type="sibTrans" cxnId="{F962E573-4461-41A7-940A-48FC17446A46}">
      <dgm:prSet/>
      <dgm:spPr/>
      <dgm:t>
        <a:bodyPr/>
        <a:lstStyle/>
        <a:p>
          <a:endParaRPr lang="en-US"/>
        </a:p>
      </dgm:t>
    </dgm:pt>
    <dgm:pt modelId="{6C34E24E-C00C-4A88-BB8C-A984BD5A9947}">
      <dgm:prSet/>
      <dgm:spPr/>
      <dgm:t>
        <a:bodyPr/>
        <a:lstStyle/>
        <a:p>
          <a:r>
            <a:rPr lang="en-US"/>
            <a:t>And finding out if they have views that may clash with medical view, make it a consultation</a:t>
          </a:r>
        </a:p>
      </dgm:t>
    </dgm:pt>
    <dgm:pt modelId="{C14F9C23-03FC-462F-BA45-E18C37B08C70}" type="parTrans" cxnId="{0082F375-3E65-4095-95B1-0F0ABCFDA43A}">
      <dgm:prSet/>
      <dgm:spPr/>
      <dgm:t>
        <a:bodyPr/>
        <a:lstStyle/>
        <a:p>
          <a:endParaRPr lang="en-US"/>
        </a:p>
      </dgm:t>
    </dgm:pt>
    <dgm:pt modelId="{8E6C648C-B53A-43F1-87F5-0FE83C3FB9B8}" type="sibTrans" cxnId="{0082F375-3E65-4095-95B1-0F0ABCFDA43A}">
      <dgm:prSet/>
      <dgm:spPr/>
      <dgm:t>
        <a:bodyPr/>
        <a:lstStyle/>
        <a:p>
          <a:endParaRPr lang="en-US"/>
        </a:p>
      </dgm:t>
    </dgm:pt>
    <dgm:pt modelId="{EF72C282-E38F-4C19-9B03-AEB9F70AC224}">
      <dgm:prSet/>
      <dgm:spPr/>
      <dgm:t>
        <a:bodyPr/>
        <a:lstStyle/>
        <a:p>
          <a:r>
            <a:rPr lang="en-US"/>
            <a:t>Welsh policy has concept of Natural Accepted and Anticipated or NAAD (within 6-12 months) in DNACPR policy as a trigger for such discussions</a:t>
          </a:r>
        </a:p>
      </dgm:t>
    </dgm:pt>
    <dgm:pt modelId="{74CA86FE-01A2-49A1-9131-58A8CAC93246}" type="parTrans" cxnId="{F226C964-5C44-4F3B-9124-E361975B84D2}">
      <dgm:prSet/>
      <dgm:spPr/>
      <dgm:t>
        <a:bodyPr/>
        <a:lstStyle/>
        <a:p>
          <a:endParaRPr lang="en-US"/>
        </a:p>
      </dgm:t>
    </dgm:pt>
    <dgm:pt modelId="{2C5A725D-3193-4D37-8139-7C560AE996B8}" type="sibTrans" cxnId="{F226C964-5C44-4F3B-9124-E361975B84D2}">
      <dgm:prSet/>
      <dgm:spPr/>
      <dgm:t>
        <a:bodyPr/>
        <a:lstStyle/>
        <a:p>
          <a:endParaRPr lang="en-US"/>
        </a:p>
      </dgm:t>
    </dgm:pt>
    <dgm:pt modelId="{B797855C-FFC4-4537-91F6-04679668C8A1}">
      <dgm:prSet/>
      <dgm:spPr/>
      <dgm:t>
        <a:bodyPr/>
        <a:lstStyle/>
        <a:p>
          <a:r>
            <a:rPr lang="en-US"/>
            <a:t>All NHS Wales HB’s / Trusts provide an easily accessible DNACPR policy  </a:t>
          </a:r>
          <a:r>
            <a:rPr lang="en-US" u="sng"/>
            <a:t>www.wales.nhs.uk/DNACPR  </a:t>
          </a:r>
          <a:endParaRPr lang="en-US"/>
        </a:p>
      </dgm:t>
    </dgm:pt>
    <dgm:pt modelId="{526195E9-3C13-493C-9B14-66602523C96C}" type="parTrans" cxnId="{DA7C022F-04B7-42D3-8FF7-D9C47EDA0A06}">
      <dgm:prSet/>
      <dgm:spPr/>
      <dgm:t>
        <a:bodyPr/>
        <a:lstStyle/>
        <a:p>
          <a:endParaRPr lang="en-US"/>
        </a:p>
      </dgm:t>
    </dgm:pt>
    <dgm:pt modelId="{ADA1F61D-DDC4-4095-B32D-996D72C9B8F5}" type="sibTrans" cxnId="{DA7C022F-04B7-42D3-8FF7-D9C47EDA0A06}">
      <dgm:prSet/>
      <dgm:spPr/>
      <dgm:t>
        <a:bodyPr/>
        <a:lstStyle/>
        <a:p>
          <a:endParaRPr lang="en-US"/>
        </a:p>
      </dgm:t>
    </dgm:pt>
    <dgm:pt modelId="{18EC7AC4-BF5D-41B6-82E3-D96526656C49}">
      <dgm:prSet/>
      <dgm:spPr/>
      <dgm:t>
        <a:bodyPr/>
        <a:lstStyle/>
        <a:p>
          <a:r>
            <a:rPr lang="en-US"/>
            <a:t>and link to policy is on DNACPR form itself that patient’s take with them</a:t>
          </a:r>
        </a:p>
      </dgm:t>
    </dgm:pt>
    <dgm:pt modelId="{7FF1F35F-97F5-4639-8D46-2CFF17DC7F82}" type="parTrans" cxnId="{B7FA623C-3A1D-4F1E-A1D0-66ECA8269097}">
      <dgm:prSet/>
      <dgm:spPr/>
      <dgm:t>
        <a:bodyPr/>
        <a:lstStyle/>
        <a:p>
          <a:endParaRPr lang="en-US"/>
        </a:p>
      </dgm:t>
    </dgm:pt>
    <dgm:pt modelId="{C8E20AC6-999B-4E2C-9797-BD349D502588}" type="sibTrans" cxnId="{B7FA623C-3A1D-4F1E-A1D0-66ECA8269097}">
      <dgm:prSet/>
      <dgm:spPr/>
      <dgm:t>
        <a:bodyPr/>
        <a:lstStyle/>
        <a:p>
          <a:endParaRPr lang="en-US"/>
        </a:p>
      </dgm:t>
    </dgm:pt>
    <dgm:pt modelId="{03DCD885-B115-4CDB-AE16-F41332506153}" type="pres">
      <dgm:prSet presAssocID="{F353239A-9C71-4C62-9B59-E215B2BA756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1AFE3A8-6BCD-4103-955E-44C53258B857}" type="pres">
      <dgm:prSet presAssocID="{73AD8B37-76DA-4398-83C2-F4F841334070}" presName="parentText" presStyleLbl="node1" presStyleIdx="0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6BAF1B8-D23C-43A6-81F1-6DBB72BE7886}" type="pres">
      <dgm:prSet presAssocID="{12155286-AB3E-4BC8-965E-A24B34AA117B}" presName="spacer" presStyleCnt="0"/>
      <dgm:spPr/>
    </dgm:pt>
    <dgm:pt modelId="{A7648F4F-5990-41D9-8B21-9EB7440A2830}" type="pres">
      <dgm:prSet presAssocID="{3356C60E-D07B-4A60-8B6B-C01217DBE831}" presName="parentText" presStyleLbl="node1" presStyleIdx="1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D684644-0532-4C8B-9705-FF201A67796B}" type="pres">
      <dgm:prSet presAssocID="{2CB0F3BF-4EB3-4085-9FBC-38703CE84612}" presName="spacer" presStyleCnt="0"/>
      <dgm:spPr/>
    </dgm:pt>
    <dgm:pt modelId="{55E0643A-599E-4298-8645-3295D31F1CAA}" type="pres">
      <dgm:prSet presAssocID="{7E83B8A5-04C9-4FBA-8F3D-B40E83B5F6F9}" presName="parentText" presStyleLbl="node1" presStyleIdx="2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AA548A0-7AD8-4EB1-A04B-D3C02083C7EF}" type="pres">
      <dgm:prSet presAssocID="{E6CCCB1A-5219-4926-939B-88A8208E1D50}" presName="spacer" presStyleCnt="0"/>
      <dgm:spPr/>
    </dgm:pt>
    <dgm:pt modelId="{0509A912-4F27-43EE-81FA-B97CD630AB29}" type="pres">
      <dgm:prSet presAssocID="{6C34E24E-C00C-4A88-BB8C-A984BD5A9947}" presName="parentText" presStyleLbl="node1" presStyleIdx="3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8CD1659-5DF1-45CF-9E28-F998D4F912F4}" type="pres">
      <dgm:prSet presAssocID="{8E6C648C-B53A-43F1-87F5-0FE83C3FB9B8}" presName="spacer" presStyleCnt="0"/>
      <dgm:spPr/>
    </dgm:pt>
    <dgm:pt modelId="{6C3D4965-4AA6-47B7-97E0-F1850CEBED4D}" type="pres">
      <dgm:prSet presAssocID="{EF72C282-E38F-4C19-9B03-AEB9F70AC224}" presName="parentText" presStyleLbl="node1" presStyleIdx="4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E75C56A-8F3A-4EB7-8EA4-3F88D888110D}" type="pres">
      <dgm:prSet presAssocID="{2C5A725D-3193-4D37-8139-7C560AE996B8}" presName="spacer" presStyleCnt="0"/>
      <dgm:spPr/>
    </dgm:pt>
    <dgm:pt modelId="{E46ACC90-2E7B-4924-BC3D-098B48EBD88C}" type="pres">
      <dgm:prSet presAssocID="{B797855C-FFC4-4537-91F6-04679668C8A1}" presName="parentText" presStyleLbl="node1" presStyleIdx="5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3CC6ED4-C16A-41B5-96A2-F1FB2580F9F3}" type="pres">
      <dgm:prSet presAssocID="{ADA1F61D-DDC4-4095-B32D-996D72C9B8F5}" presName="spacer" presStyleCnt="0"/>
      <dgm:spPr/>
    </dgm:pt>
    <dgm:pt modelId="{D85F0734-1F9A-4442-807C-DA6D83840109}" type="pres">
      <dgm:prSet presAssocID="{18EC7AC4-BF5D-41B6-82E3-D96526656C49}" presName="parentText" presStyleLbl="node1" presStyleIdx="6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0D65667-04B9-4505-BA47-29A5D336E352}" type="presOf" srcId="{3356C60E-D07B-4A60-8B6B-C01217DBE831}" destId="{A7648F4F-5990-41D9-8B21-9EB7440A2830}" srcOrd="0" destOrd="0" presId="urn:microsoft.com/office/officeart/2005/8/layout/vList2"/>
    <dgm:cxn modelId="{324FCF74-90A8-4EF9-B152-50430FF61A9F}" type="presOf" srcId="{B797855C-FFC4-4537-91F6-04679668C8A1}" destId="{E46ACC90-2E7B-4924-BC3D-098B48EBD88C}" srcOrd="0" destOrd="0" presId="urn:microsoft.com/office/officeart/2005/8/layout/vList2"/>
    <dgm:cxn modelId="{F962E573-4461-41A7-940A-48FC17446A46}" srcId="{F353239A-9C71-4C62-9B59-E215B2BA756D}" destId="{7E83B8A5-04C9-4FBA-8F3D-B40E83B5F6F9}" srcOrd="2" destOrd="0" parTransId="{D288C4D6-24B7-4C0F-8036-9AAF923DEA10}" sibTransId="{E6CCCB1A-5219-4926-939B-88A8208E1D50}"/>
    <dgm:cxn modelId="{F226C964-5C44-4F3B-9124-E361975B84D2}" srcId="{F353239A-9C71-4C62-9B59-E215B2BA756D}" destId="{EF72C282-E38F-4C19-9B03-AEB9F70AC224}" srcOrd="4" destOrd="0" parTransId="{74CA86FE-01A2-49A1-9131-58A8CAC93246}" sibTransId="{2C5A725D-3193-4D37-8139-7C560AE996B8}"/>
    <dgm:cxn modelId="{348F86F9-41F9-404F-89E7-1BE580569E33}" srcId="{F353239A-9C71-4C62-9B59-E215B2BA756D}" destId="{73AD8B37-76DA-4398-83C2-F4F841334070}" srcOrd="0" destOrd="0" parTransId="{A2FECA00-14FD-4D80-873E-3AA711106FA8}" sibTransId="{12155286-AB3E-4BC8-965E-A24B34AA117B}"/>
    <dgm:cxn modelId="{8980C4B0-71B4-4E63-A04A-F2BF6D461B1C}" type="presOf" srcId="{EF72C282-E38F-4C19-9B03-AEB9F70AC224}" destId="{6C3D4965-4AA6-47B7-97E0-F1850CEBED4D}" srcOrd="0" destOrd="0" presId="urn:microsoft.com/office/officeart/2005/8/layout/vList2"/>
    <dgm:cxn modelId="{BF2FD34C-3609-4935-BF4F-8F4A873C6551}" type="presOf" srcId="{F353239A-9C71-4C62-9B59-E215B2BA756D}" destId="{03DCD885-B115-4CDB-AE16-F41332506153}" srcOrd="0" destOrd="0" presId="urn:microsoft.com/office/officeart/2005/8/layout/vList2"/>
    <dgm:cxn modelId="{1E627BD9-2408-4C98-93A4-AD50A6B0C5DC}" type="presOf" srcId="{73AD8B37-76DA-4398-83C2-F4F841334070}" destId="{F1AFE3A8-6BCD-4103-955E-44C53258B857}" srcOrd="0" destOrd="0" presId="urn:microsoft.com/office/officeart/2005/8/layout/vList2"/>
    <dgm:cxn modelId="{B7FA623C-3A1D-4F1E-A1D0-66ECA8269097}" srcId="{F353239A-9C71-4C62-9B59-E215B2BA756D}" destId="{18EC7AC4-BF5D-41B6-82E3-D96526656C49}" srcOrd="6" destOrd="0" parTransId="{7FF1F35F-97F5-4639-8D46-2CFF17DC7F82}" sibTransId="{C8E20AC6-999B-4E2C-9797-BD349D502588}"/>
    <dgm:cxn modelId="{9BE68E6D-F3DA-4F9A-80B8-2ED5B9634588}" srcId="{F353239A-9C71-4C62-9B59-E215B2BA756D}" destId="{3356C60E-D07B-4A60-8B6B-C01217DBE831}" srcOrd="1" destOrd="0" parTransId="{E33D67CE-570D-405A-A9D0-654AE3C05736}" sibTransId="{2CB0F3BF-4EB3-4085-9FBC-38703CE84612}"/>
    <dgm:cxn modelId="{DA7C022F-04B7-42D3-8FF7-D9C47EDA0A06}" srcId="{F353239A-9C71-4C62-9B59-E215B2BA756D}" destId="{B797855C-FFC4-4537-91F6-04679668C8A1}" srcOrd="5" destOrd="0" parTransId="{526195E9-3C13-493C-9B14-66602523C96C}" sibTransId="{ADA1F61D-DDC4-4095-B32D-996D72C9B8F5}"/>
    <dgm:cxn modelId="{0082F375-3E65-4095-95B1-0F0ABCFDA43A}" srcId="{F353239A-9C71-4C62-9B59-E215B2BA756D}" destId="{6C34E24E-C00C-4A88-BB8C-A984BD5A9947}" srcOrd="3" destOrd="0" parTransId="{C14F9C23-03FC-462F-BA45-E18C37B08C70}" sibTransId="{8E6C648C-B53A-43F1-87F5-0FE83C3FB9B8}"/>
    <dgm:cxn modelId="{8731F57E-8890-466F-905D-DB4EB67F86D7}" type="presOf" srcId="{18EC7AC4-BF5D-41B6-82E3-D96526656C49}" destId="{D85F0734-1F9A-4442-807C-DA6D83840109}" srcOrd="0" destOrd="0" presId="urn:microsoft.com/office/officeart/2005/8/layout/vList2"/>
    <dgm:cxn modelId="{098D37B5-6D2D-4BF5-A54B-3A66A5411608}" type="presOf" srcId="{7E83B8A5-04C9-4FBA-8F3D-B40E83B5F6F9}" destId="{55E0643A-599E-4298-8645-3295D31F1CAA}" srcOrd="0" destOrd="0" presId="urn:microsoft.com/office/officeart/2005/8/layout/vList2"/>
    <dgm:cxn modelId="{2638BDD7-B046-4015-B675-3DAC2502A1DD}" type="presOf" srcId="{6C34E24E-C00C-4A88-BB8C-A984BD5A9947}" destId="{0509A912-4F27-43EE-81FA-B97CD630AB29}" srcOrd="0" destOrd="0" presId="urn:microsoft.com/office/officeart/2005/8/layout/vList2"/>
    <dgm:cxn modelId="{56625228-D063-41B7-AC56-227BFB1401B4}" type="presParOf" srcId="{03DCD885-B115-4CDB-AE16-F41332506153}" destId="{F1AFE3A8-6BCD-4103-955E-44C53258B857}" srcOrd="0" destOrd="0" presId="urn:microsoft.com/office/officeart/2005/8/layout/vList2"/>
    <dgm:cxn modelId="{ED7BDFD1-FB71-4043-ADBF-79662BD7D34D}" type="presParOf" srcId="{03DCD885-B115-4CDB-AE16-F41332506153}" destId="{46BAF1B8-D23C-43A6-81F1-6DBB72BE7886}" srcOrd="1" destOrd="0" presId="urn:microsoft.com/office/officeart/2005/8/layout/vList2"/>
    <dgm:cxn modelId="{3041AD80-0227-423C-A65D-78DAA2E3F925}" type="presParOf" srcId="{03DCD885-B115-4CDB-AE16-F41332506153}" destId="{A7648F4F-5990-41D9-8B21-9EB7440A2830}" srcOrd="2" destOrd="0" presId="urn:microsoft.com/office/officeart/2005/8/layout/vList2"/>
    <dgm:cxn modelId="{270FDEAA-DFFE-479D-B863-9B4EF7A8732D}" type="presParOf" srcId="{03DCD885-B115-4CDB-AE16-F41332506153}" destId="{4D684644-0532-4C8B-9705-FF201A67796B}" srcOrd="3" destOrd="0" presId="urn:microsoft.com/office/officeart/2005/8/layout/vList2"/>
    <dgm:cxn modelId="{6A78CD5C-694D-441E-A422-B915B8730ED3}" type="presParOf" srcId="{03DCD885-B115-4CDB-AE16-F41332506153}" destId="{55E0643A-599E-4298-8645-3295D31F1CAA}" srcOrd="4" destOrd="0" presId="urn:microsoft.com/office/officeart/2005/8/layout/vList2"/>
    <dgm:cxn modelId="{7AA2E30B-4B8A-4772-BBCD-1960F2C0E810}" type="presParOf" srcId="{03DCD885-B115-4CDB-AE16-F41332506153}" destId="{3AA548A0-7AD8-4EB1-A04B-D3C02083C7EF}" srcOrd="5" destOrd="0" presId="urn:microsoft.com/office/officeart/2005/8/layout/vList2"/>
    <dgm:cxn modelId="{F4DC87B2-096F-47D2-B229-95004627F697}" type="presParOf" srcId="{03DCD885-B115-4CDB-AE16-F41332506153}" destId="{0509A912-4F27-43EE-81FA-B97CD630AB29}" srcOrd="6" destOrd="0" presId="urn:microsoft.com/office/officeart/2005/8/layout/vList2"/>
    <dgm:cxn modelId="{33F72FD5-77D3-4147-8BA4-C3BBF188A98A}" type="presParOf" srcId="{03DCD885-B115-4CDB-AE16-F41332506153}" destId="{68CD1659-5DF1-45CF-9E28-F998D4F912F4}" srcOrd="7" destOrd="0" presId="urn:microsoft.com/office/officeart/2005/8/layout/vList2"/>
    <dgm:cxn modelId="{E1B97AC2-7598-421A-B9F9-4CDDB35C4EA4}" type="presParOf" srcId="{03DCD885-B115-4CDB-AE16-F41332506153}" destId="{6C3D4965-4AA6-47B7-97E0-F1850CEBED4D}" srcOrd="8" destOrd="0" presId="urn:microsoft.com/office/officeart/2005/8/layout/vList2"/>
    <dgm:cxn modelId="{4BF409A4-8430-44E4-A2F5-A73E5EFDB804}" type="presParOf" srcId="{03DCD885-B115-4CDB-AE16-F41332506153}" destId="{0E75C56A-8F3A-4EB7-8EA4-3F88D888110D}" srcOrd="9" destOrd="0" presId="urn:microsoft.com/office/officeart/2005/8/layout/vList2"/>
    <dgm:cxn modelId="{2C23EFFD-CFF7-4948-BDD5-EB245D90AD75}" type="presParOf" srcId="{03DCD885-B115-4CDB-AE16-F41332506153}" destId="{E46ACC90-2E7B-4924-BC3D-098B48EBD88C}" srcOrd="10" destOrd="0" presId="urn:microsoft.com/office/officeart/2005/8/layout/vList2"/>
    <dgm:cxn modelId="{A74CDCDB-C043-424C-A9BF-84172090937A}" type="presParOf" srcId="{03DCD885-B115-4CDB-AE16-F41332506153}" destId="{43CC6ED4-C16A-41B5-96A2-F1FB2580F9F3}" srcOrd="11" destOrd="0" presId="urn:microsoft.com/office/officeart/2005/8/layout/vList2"/>
    <dgm:cxn modelId="{F1928399-2813-4AE3-B6E9-925B22EBE935}" type="presParOf" srcId="{03DCD885-B115-4CDB-AE16-F41332506153}" destId="{D85F0734-1F9A-4442-807C-DA6D83840109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5A034C-3A01-4288-B7F0-A5D281638AC2}">
      <dsp:nvSpPr>
        <dsp:cNvPr id="0" name=""/>
        <dsp:cNvSpPr/>
      </dsp:nvSpPr>
      <dsp:spPr>
        <a:xfrm>
          <a:off x="0" y="117476"/>
          <a:ext cx="3856434" cy="1260617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500" kern="1200"/>
            <a:t>Open-access All Wales DNACPR policy and form, recognised across all settings, borders in Wales</a:t>
          </a:r>
          <a:endParaRPr lang="en-US" sz="1500" kern="1200"/>
        </a:p>
      </dsp:txBody>
      <dsp:txXfrm>
        <a:off x="61538" y="179014"/>
        <a:ext cx="3733358" cy="1137541"/>
      </dsp:txXfrm>
    </dsp:sp>
    <dsp:sp modelId="{5A9FB2DC-AC13-42BC-9BA5-F5602A8C259E}">
      <dsp:nvSpPr>
        <dsp:cNvPr id="0" name=""/>
        <dsp:cNvSpPr/>
      </dsp:nvSpPr>
      <dsp:spPr>
        <a:xfrm>
          <a:off x="0" y="1421294"/>
          <a:ext cx="3856434" cy="1260617"/>
        </a:xfrm>
        <a:prstGeom prst="roundRect">
          <a:avLst/>
        </a:prstGeom>
        <a:solidFill>
          <a:schemeClr val="accent2">
            <a:hueOff val="635930"/>
            <a:satOff val="-14509"/>
            <a:lumOff val="536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500" kern="1200"/>
            <a:t>Anyone involved in DNACPR discussions should have read the policy</a:t>
          </a:r>
          <a:endParaRPr lang="en-US" sz="1500" kern="1200"/>
        </a:p>
      </dsp:txBody>
      <dsp:txXfrm>
        <a:off x="61538" y="1482832"/>
        <a:ext cx="3733358" cy="1137541"/>
      </dsp:txXfrm>
    </dsp:sp>
    <dsp:sp modelId="{8EF5142E-FF5A-404A-8330-09F11CB1424A}">
      <dsp:nvSpPr>
        <dsp:cNvPr id="0" name=""/>
        <dsp:cNvSpPr/>
      </dsp:nvSpPr>
      <dsp:spPr>
        <a:xfrm>
          <a:off x="0" y="2725112"/>
          <a:ext cx="3856434" cy="1260617"/>
        </a:xfrm>
        <a:prstGeom prst="roundRect">
          <a:avLst/>
        </a:prstGeom>
        <a:solidFill>
          <a:schemeClr val="accent2">
            <a:hueOff val="1271860"/>
            <a:satOff val="-29019"/>
            <a:lumOff val="1071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/>
            <a:t>New forms and policy make it explicit that free text needs to be filled in to explain extent to which patients and NOK have been engaged</a:t>
          </a:r>
        </a:p>
      </dsp:txBody>
      <dsp:txXfrm>
        <a:off x="61538" y="2786650"/>
        <a:ext cx="3733358" cy="1137541"/>
      </dsp:txXfrm>
    </dsp:sp>
    <dsp:sp modelId="{0D15860D-2811-43BE-8850-A0C2CA19E695}">
      <dsp:nvSpPr>
        <dsp:cNvPr id="0" name=""/>
        <dsp:cNvSpPr/>
      </dsp:nvSpPr>
      <dsp:spPr>
        <a:xfrm>
          <a:off x="0" y="4028930"/>
          <a:ext cx="3856434" cy="1260617"/>
        </a:xfrm>
        <a:prstGeom prst="roundRect">
          <a:avLst/>
        </a:prstGeom>
        <a:solidFill>
          <a:schemeClr val="accent2">
            <a:hueOff val="1907789"/>
            <a:satOff val="-43528"/>
            <a:lumOff val="1607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/>
            <a:t>Our Policy also deals with forms from elsewhere incl All Scotland DNACPR form, and different forms from England (essentially all accepted and can be adopted onto care records)</a:t>
          </a:r>
        </a:p>
      </dsp:txBody>
      <dsp:txXfrm>
        <a:off x="61538" y="4090468"/>
        <a:ext cx="3733358" cy="113754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AFE3A8-6BCD-4103-955E-44C53258B857}">
      <dsp:nvSpPr>
        <dsp:cNvPr id="0" name=""/>
        <dsp:cNvSpPr/>
      </dsp:nvSpPr>
      <dsp:spPr>
        <a:xfrm>
          <a:off x="0" y="339392"/>
          <a:ext cx="3856434" cy="64583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/>
            <a:t>Attempts to communicate with family members/proxy (even if you cannot get hold of them) should be clearly documented</a:t>
          </a:r>
        </a:p>
      </dsp:txBody>
      <dsp:txXfrm>
        <a:off x="31527" y="370919"/>
        <a:ext cx="3793380" cy="582785"/>
      </dsp:txXfrm>
    </dsp:sp>
    <dsp:sp modelId="{A7648F4F-5990-41D9-8B21-9EB7440A2830}">
      <dsp:nvSpPr>
        <dsp:cNvPr id="0" name=""/>
        <dsp:cNvSpPr/>
      </dsp:nvSpPr>
      <dsp:spPr>
        <a:xfrm>
          <a:off x="0" y="1019792"/>
          <a:ext cx="3856434" cy="645839"/>
        </a:xfrm>
        <a:prstGeom prst="roundRect">
          <a:avLst/>
        </a:prstGeom>
        <a:solidFill>
          <a:schemeClr val="accent2">
            <a:hueOff val="317965"/>
            <a:satOff val="-7255"/>
            <a:lumOff val="268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u="sng" kern="1200"/>
            <a:t>Welsh TalkCPR approach: Elicit views </a:t>
          </a:r>
          <a:r>
            <a:rPr lang="en-US" sz="1200" kern="1200"/>
            <a:t>on ceilings of treatment - start small (blood transfusion?), end big (ITU/intubation?) . </a:t>
          </a:r>
        </a:p>
      </dsp:txBody>
      <dsp:txXfrm>
        <a:off x="31527" y="1051319"/>
        <a:ext cx="3793380" cy="582785"/>
      </dsp:txXfrm>
    </dsp:sp>
    <dsp:sp modelId="{55E0643A-599E-4298-8645-3295D31F1CAA}">
      <dsp:nvSpPr>
        <dsp:cNvPr id="0" name=""/>
        <dsp:cNvSpPr/>
      </dsp:nvSpPr>
      <dsp:spPr>
        <a:xfrm>
          <a:off x="0" y="1700192"/>
          <a:ext cx="3856434" cy="645839"/>
        </a:xfrm>
        <a:prstGeom prst="roundRect">
          <a:avLst/>
        </a:prstGeom>
        <a:solidFill>
          <a:schemeClr val="accent2">
            <a:hueOff val="635930"/>
            <a:satOff val="-14509"/>
            <a:lumOff val="536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/>
            <a:t>Remember you are not asking patient to decide, merely conveying your (MDT’s) clinically realistic review </a:t>
          </a:r>
        </a:p>
      </dsp:txBody>
      <dsp:txXfrm>
        <a:off x="31527" y="1731719"/>
        <a:ext cx="3793380" cy="582785"/>
      </dsp:txXfrm>
    </dsp:sp>
    <dsp:sp modelId="{0509A912-4F27-43EE-81FA-B97CD630AB29}">
      <dsp:nvSpPr>
        <dsp:cNvPr id="0" name=""/>
        <dsp:cNvSpPr/>
      </dsp:nvSpPr>
      <dsp:spPr>
        <a:xfrm>
          <a:off x="0" y="2380592"/>
          <a:ext cx="3856434" cy="645839"/>
        </a:xfrm>
        <a:prstGeom prst="roundRect">
          <a:avLst/>
        </a:prstGeom>
        <a:solidFill>
          <a:schemeClr val="accent2">
            <a:hueOff val="953895"/>
            <a:satOff val="-21764"/>
            <a:lumOff val="803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/>
            <a:t>And finding out if they have views that may clash with medical view, make it a consultation</a:t>
          </a:r>
        </a:p>
      </dsp:txBody>
      <dsp:txXfrm>
        <a:off x="31527" y="2412119"/>
        <a:ext cx="3793380" cy="582785"/>
      </dsp:txXfrm>
    </dsp:sp>
    <dsp:sp modelId="{6C3D4965-4AA6-47B7-97E0-F1850CEBED4D}">
      <dsp:nvSpPr>
        <dsp:cNvPr id="0" name=""/>
        <dsp:cNvSpPr/>
      </dsp:nvSpPr>
      <dsp:spPr>
        <a:xfrm>
          <a:off x="0" y="3060992"/>
          <a:ext cx="3856434" cy="645839"/>
        </a:xfrm>
        <a:prstGeom prst="roundRect">
          <a:avLst/>
        </a:prstGeom>
        <a:solidFill>
          <a:schemeClr val="accent2">
            <a:hueOff val="1271860"/>
            <a:satOff val="-29019"/>
            <a:lumOff val="1071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/>
            <a:t>Welsh policy has concept of Natural Accepted and Anticipated or NAAD (within 6-12 months) in DNACPR policy as a trigger for such discussions</a:t>
          </a:r>
        </a:p>
      </dsp:txBody>
      <dsp:txXfrm>
        <a:off x="31527" y="3092519"/>
        <a:ext cx="3793380" cy="582785"/>
      </dsp:txXfrm>
    </dsp:sp>
    <dsp:sp modelId="{E46ACC90-2E7B-4924-BC3D-098B48EBD88C}">
      <dsp:nvSpPr>
        <dsp:cNvPr id="0" name=""/>
        <dsp:cNvSpPr/>
      </dsp:nvSpPr>
      <dsp:spPr>
        <a:xfrm>
          <a:off x="0" y="3741392"/>
          <a:ext cx="3856434" cy="645839"/>
        </a:xfrm>
        <a:prstGeom prst="roundRect">
          <a:avLst/>
        </a:prstGeom>
        <a:solidFill>
          <a:schemeClr val="accent2">
            <a:hueOff val="1589824"/>
            <a:satOff val="-36273"/>
            <a:lumOff val="1339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/>
            <a:t>All NHS Wales HB’s / Trusts provide an easily accessible DNACPR policy  </a:t>
          </a:r>
          <a:r>
            <a:rPr lang="en-US" sz="1200" u="sng" kern="1200"/>
            <a:t>www.wales.nhs.uk/DNACPR  </a:t>
          </a:r>
          <a:endParaRPr lang="en-US" sz="1200" kern="1200"/>
        </a:p>
      </dsp:txBody>
      <dsp:txXfrm>
        <a:off x="31527" y="3772919"/>
        <a:ext cx="3793380" cy="582785"/>
      </dsp:txXfrm>
    </dsp:sp>
    <dsp:sp modelId="{D85F0734-1F9A-4442-807C-DA6D83840109}">
      <dsp:nvSpPr>
        <dsp:cNvPr id="0" name=""/>
        <dsp:cNvSpPr/>
      </dsp:nvSpPr>
      <dsp:spPr>
        <a:xfrm>
          <a:off x="0" y="4421792"/>
          <a:ext cx="3856434" cy="645839"/>
        </a:xfrm>
        <a:prstGeom prst="roundRect">
          <a:avLst/>
        </a:prstGeom>
        <a:solidFill>
          <a:schemeClr val="accent2">
            <a:hueOff val="1907789"/>
            <a:satOff val="-43528"/>
            <a:lumOff val="1607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/>
            <a:t>and link to policy is on DNACPR form itself that patient’s take with them</a:t>
          </a:r>
        </a:p>
      </dsp:txBody>
      <dsp:txXfrm>
        <a:off x="31527" y="4453319"/>
        <a:ext cx="3793380" cy="58278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80A0D5-1B19-4D83-A2D6-615E486824E9}" type="datetimeFigureOut">
              <a:rPr lang="en-US" smtClean="0"/>
              <a:pPr/>
              <a:t>4/20/2023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660508-2F7F-4393-AF47-34A8DC2C91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18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660508-2F7F-4393-AF47-34A8DC2C9113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2813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SUMMARY</a:t>
            </a:r>
          </a:p>
          <a:p>
            <a:endParaRPr lang="en-GB" dirty="0"/>
          </a:p>
          <a:p>
            <a:r>
              <a:rPr lang="en-GB" dirty="0"/>
              <a:t>It is hoped that the use of video and website information for healthcare students, staff and patients around difficult areas such as CPR wishes can inform part of a more sharing and involving approach, allowing patients and their proxy to understand key decisions and providing good quality information. The </a:t>
            </a:r>
            <a:r>
              <a:rPr lang="en-GB" dirty="0" err="1"/>
              <a:t>TalkCPR</a:t>
            </a:r>
            <a:r>
              <a:rPr lang="en-GB" dirty="0"/>
              <a:t> website and videos are open source http://talkcpr.wales There is also a social media campaign to promote this work. The hashtag is #</a:t>
            </a:r>
            <a:r>
              <a:rPr lang="en-GB" dirty="0" err="1"/>
              <a:t>TalkCPR</a:t>
            </a:r>
            <a:r>
              <a:rPr lang="en-GB" dirty="0"/>
              <a:t> </a:t>
            </a:r>
          </a:p>
          <a:p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We are currently trialling small video catalogues, which we have with us today which you could be in with a chance of winning if you are willing to fill in a short evaluation and leave your email address.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442C70-0C99-4AE4-8CBE-9BFB0A6C8E23}" type="slidenum">
              <a:rPr lang="en-GB" smtClean="0"/>
              <a:pPr/>
              <a:t>30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@DrMarkTaubert  #TalkCPR </a:t>
            </a:r>
          </a:p>
        </p:txBody>
      </p:sp>
    </p:spTree>
    <p:extLst>
      <p:ext uri="{BB962C8B-B14F-4D97-AF65-F5344CB8AC3E}">
        <p14:creationId xmlns:p14="http://schemas.microsoft.com/office/powerpoint/2010/main" val="28350433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5800" y="1346947"/>
            <a:ext cx="7772400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685800" y="4282763"/>
            <a:ext cx="7772400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685800" y="1484779"/>
            <a:ext cx="7772400" cy="274320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7234780" y="4107023"/>
            <a:ext cx="914400" cy="914400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8670" y="1432223"/>
            <a:ext cx="759333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6400" b="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2386" y="4389120"/>
            <a:ext cx="5918454" cy="1069848"/>
          </a:xfrm>
        </p:spPr>
        <p:txBody>
          <a:bodyPr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AB61F-0490-44F9-8057-9401E784C97F}" type="datetime1">
              <a:rPr lang="en-US" smtClean="0"/>
              <a:pPr/>
              <a:t>4/20/2023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12805" y="6272785"/>
            <a:ext cx="4745736" cy="365125"/>
          </a:xfrm>
        </p:spPr>
        <p:txBody>
          <a:bodyPr/>
          <a:lstStyle/>
          <a:p>
            <a:r>
              <a:rPr lang="en-US"/>
              <a:t>Twitter:  @DrMarkTaubert #TalkCPR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44280" y="4227195"/>
            <a:ext cx="895401" cy="640080"/>
          </a:xfrm>
        </p:spPr>
        <p:txBody>
          <a:bodyPr/>
          <a:lstStyle>
            <a:lvl1pPr>
              <a:defRPr sz="2800" b="1"/>
            </a:lvl1pPr>
          </a:lstStyle>
          <a:p>
            <a:fld id="{E3CB2F79-98F8-494E-94D1-62E2D7ACB7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3399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2D187-7CE6-4DC5-8401-60E590628C24}" type="datetime1">
              <a:rPr lang="en-US" smtClean="0"/>
              <a:pPr/>
              <a:t>4/20/2023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Twitter:  @DrMarkTaubert #TalkCPR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B2F79-98F8-494E-94D1-62E2D7ACB7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8156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533400"/>
            <a:ext cx="1914525" cy="5638800"/>
          </a:xfrm>
        </p:spPr>
        <p:txBody>
          <a:bodyPr vert="eaVert"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0100" y="533400"/>
            <a:ext cx="5629275" cy="56388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AD564-3A50-4C71-B579-D3AB85556FFE}" type="datetime1">
              <a:rPr lang="en-US" smtClean="0"/>
              <a:pPr/>
              <a:t>4/20/2023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Twitter:  @DrMarkTaubert #TalkCPR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B2F79-98F8-494E-94D1-62E2D7ACB7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8702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93298-107A-4796-8F67-182F1A7CDA74}" type="datetime1">
              <a:rPr lang="en-US" smtClean="0"/>
              <a:pPr/>
              <a:t>4/20/2023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Twitter:  @DrMarkTaubert #TalkCPR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B2F79-98F8-494E-94D1-62E2D7ACB7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3965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9144000" cy="194001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346" y="1225296"/>
            <a:ext cx="696087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6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4330" y="5020056"/>
            <a:ext cx="6789420" cy="1066800"/>
          </a:xfrm>
        </p:spPr>
        <p:txBody>
          <a:bodyPr anchor="t">
            <a:normAutofit/>
          </a:bodyPr>
          <a:lstStyle>
            <a:lvl1pPr marL="0" indent="0">
              <a:buNone/>
              <a:defRPr sz="1800" b="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45251" y="6272785"/>
            <a:ext cx="1983232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C542D005-B526-48D7-97EE-A31EC9CC6733}" type="datetime1">
              <a:rPr lang="en-US" smtClean="0"/>
              <a:pPr/>
              <a:t>4/20/2023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36099" y="6272784"/>
            <a:ext cx="4745736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/>
              <a:t>Twitter:  @DrMarkTaubert #TalkCPR</a:t>
            </a:r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633862" y="2430623"/>
            <a:ext cx="914400" cy="914400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450" y="2508607"/>
            <a:ext cx="891224" cy="720332"/>
          </a:xfrm>
        </p:spPr>
        <p:txBody>
          <a:bodyPr/>
          <a:lstStyle>
            <a:lvl1pPr>
              <a:defRPr sz="2800"/>
            </a:lvl1pPr>
          </a:lstStyle>
          <a:p>
            <a:fld id="{E3CB2F79-98F8-494E-94D1-62E2D7ACB7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4769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60"/>
            <a:ext cx="36576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2218" y="2194560"/>
            <a:ext cx="36576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7FFB6-9C82-49C2-A314-93940FA9EFF3}" type="datetime1">
              <a:rPr lang="en-US" smtClean="0"/>
              <a:pPr/>
              <a:t>4/20/2023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Twitter:  @DrMarkTaubert #TalkCPR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B2F79-98F8-494E-94D1-62E2D7ACB7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7933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20793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20793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423B4-3135-4771-98FC-DFA9B6D6D61A}" type="datetime1">
              <a:rPr lang="en-US" smtClean="0"/>
              <a:pPr/>
              <a:t>4/20/2023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Twitter:  @DrMarkTaubert #TalkCPR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B2F79-98F8-494E-94D1-62E2D7ACB7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9412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E6E83AD4-D7BC-471E-85B7-BFC748DCEA94}" type="datetime1">
              <a:rPr lang="en-US" smtClean="0"/>
              <a:pPr/>
              <a:t>4/20/2023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/>
              <a:t>Twitter:  @DrMarkTaubert #TalkCPR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B2F79-98F8-494E-94D1-62E2D7ACB7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9308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6702B-1690-455B-B598-602C4E67985B}" type="datetime1">
              <a:rPr lang="en-US" smtClean="0"/>
              <a:pPr/>
              <a:t>4/20/2023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Twitter:  @DrMarkTaubert #TalkCPR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B2F79-98F8-494E-94D1-62E2D7ACB7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3320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685800"/>
            <a:ext cx="5033772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59D18-FAF1-49E9-BC38-7C67ED13549C}" type="datetime1">
              <a:rPr lang="en-US" smtClean="0"/>
              <a:pPr/>
              <a:t>4/20/2023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Twitter:  @DrMarkTaubert #TalkCPR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B2F79-98F8-494E-94D1-62E2D7ACB7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2888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6227805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95E0F-759A-4241-802B-7E7AFC82BA6C}" type="datetime1">
              <a:rPr lang="en-US" smtClean="0"/>
              <a:pPr/>
              <a:t>4/20/2023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B2F79-98F8-494E-94D1-62E2D7ACB7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4193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8" name="Oval 7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484632"/>
            <a:ext cx="7772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21408"/>
            <a:ext cx="7772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2368" y="6272785"/>
            <a:ext cx="24551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81A8B6EF-8A95-4800-8442-29F6B93A53B9}" type="datetime1">
              <a:rPr lang="en-US" smtClean="0"/>
              <a:pPr/>
              <a:t>4/20/2023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272785"/>
            <a:ext cx="47457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/>
              <a:t>Twitter:  @DrMarkTaubert #TalkCPR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83346" y="6272785"/>
            <a:ext cx="4800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 spc="-7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E3CB2F79-98F8-494E-94D1-62E2D7ACB7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025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b="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microsoft.com/office/2007/relationships/hdphoto" Target="../media/hdphoto3.wdp"/><Relationship Id="rId7" Type="http://schemas.openxmlformats.org/officeDocument/2006/relationships/diagramLayout" Target="../diagrams/layout1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.xml"/><Relationship Id="rId5" Type="http://schemas.microsoft.com/office/2007/relationships/hdphoto" Target="../media/hdphoto2.wdp"/><Relationship Id="rId10" Type="http://schemas.microsoft.com/office/2007/relationships/diagramDrawing" Target="../diagrams/drawing1.xml"/><Relationship Id="rId4" Type="http://schemas.openxmlformats.org/officeDocument/2006/relationships/image" Target="../media/image4.png"/><Relationship Id="rId9" Type="http://schemas.openxmlformats.org/officeDocument/2006/relationships/diagramColors" Target="../diagrams/colors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microsoft.com/office/2007/relationships/hdphoto" Target="../media/hdphoto3.wdp"/><Relationship Id="rId7" Type="http://schemas.openxmlformats.org/officeDocument/2006/relationships/diagramLayout" Target="../diagrams/layout2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2.xml"/><Relationship Id="rId5" Type="http://schemas.microsoft.com/office/2007/relationships/hdphoto" Target="../media/hdphoto2.wdp"/><Relationship Id="rId10" Type="http://schemas.microsoft.com/office/2007/relationships/diagramDrawing" Target="../diagrams/drawing2.xml"/><Relationship Id="rId4" Type="http://schemas.openxmlformats.org/officeDocument/2006/relationships/image" Target="../media/image4.png"/><Relationship Id="rId9" Type="http://schemas.openxmlformats.org/officeDocument/2006/relationships/diagramColors" Target="../diagrams/colors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.png"/><Relationship Id="rId7" Type="http://schemas.openxmlformats.org/officeDocument/2006/relationships/image" Target="../media/image3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hyperlink" Target="http://talkcpr.wales/" TargetMode="External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hyperlink" Target="http://advancecareplan.org.uk/" TargetMode="Externa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52900"/>
            <a:ext cx="10968930" cy="7163800"/>
          </a:xfrm>
          <a:prstGeom prst="rect">
            <a:avLst/>
          </a:prstGeom>
        </p:spPr>
      </p:pic>
      <p:pic>
        <p:nvPicPr>
          <p:cNvPr id="2052" name="Picture 4" descr="Imag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0425" y="5582130"/>
            <a:ext cx="1224136" cy="799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5335" y="393192"/>
            <a:ext cx="7593330" cy="3035808"/>
          </a:xfrm>
        </p:spPr>
        <p:txBody>
          <a:bodyPr/>
          <a:lstStyle/>
          <a:p>
            <a:r>
              <a:rPr lang="en-US" sz="5400" b="1" dirty="0"/>
              <a:t>Catering for Diverse Needs - Future Care Planning in Wales</a:t>
            </a:r>
            <a:r>
              <a:rPr lang="en-GB" sz="4400" b="0" i="0" dirty="0" smtClean="0">
                <a:solidFill>
                  <a:srgbClr val="000000"/>
                </a:solidFill>
                <a:effectLst/>
                <a:latin typeface="Montserrat" panose="020B0604020202020204" pitchFamily="2" charset="0"/>
              </a:rPr>
              <a:t/>
            </a:r>
            <a:br>
              <a:rPr lang="en-GB" sz="4400" b="0" i="0" dirty="0" smtClean="0">
                <a:solidFill>
                  <a:srgbClr val="000000"/>
                </a:solidFill>
                <a:effectLst/>
                <a:latin typeface="Montserrat" panose="020B0604020202020204" pitchFamily="2" charset="0"/>
              </a:rPr>
            </a:br>
            <a:endParaRPr lang="en-US" sz="4400" dirty="0">
              <a:solidFill>
                <a:schemeClr val="tx2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8604" y="4537032"/>
            <a:ext cx="7137772" cy="1069848"/>
          </a:xfrm>
        </p:spPr>
        <p:txBody>
          <a:bodyPr>
            <a:norm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Prof Mark </a:t>
            </a:r>
            <a:r>
              <a:rPr lang="en-GB" dirty="0">
                <a:solidFill>
                  <a:schemeClr val="bg1"/>
                </a:solidFill>
              </a:rPr>
              <a:t>Taubert   FRCP  FRCGP</a:t>
            </a:r>
          </a:p>
          <a:p>
            <a:r>
              <a:rPr lang="en-GB" dirty="0">
                <a:solidFill>
                  <a:schemeClr val="bg1"/>
                </a:solidFill>
              </a:rPr>
              <a:t>Consultant Palliative Medicine &amp; Lead of Advance &amp; Future Care Planning Strategy Group, NHS Wales Collaborative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83568" y="6381328"/>
            <a:ext cx="8064896" cy="365125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@</a:t>
            </a:r>
            <a:r>
              <a:rPr lang="en-US" b="1" dirty="0" err="1">
                <a:solidFill>
                  <a:schemeClr val="tx1"/>
                </a:solidFill>
              </a:rPr>
              <a:t>ProfMarkTaubert</a:t>
            </a:r>
            <a:r>
              <a:rPr lang="en-US" b="1" dirty="0">
                <a:solidFill>
                  <a:schemeClr val="tx1"/>
                </a:solidFill>
              </a:rPr>
              <a:t>          www.TalkCPR.wales        www.wales.nhs.uk/DNACPR     www.wales.nhs.uk/AFCP   www.advancecareplan.org.uk/for-professionals                                                       https://advancecareplan.org.uk/</a:t>
            </a:r>
          </a:p>
        </p:txBody>
      </p:sp>
      <p:pic>
        <p:nvPicPr>
          <p:cNvPr id="2050" name="Picture 2" descr="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5572243"/>
            <a:ext cx="2210466" cy="736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ardiff University - School of Medicine - Pulse Liv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6548" y="5572243"/>
            <a:ext cx="2091165" cy="746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60298" y="2496982"/>
            <a:ext cx="1876687" cy="22291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D8AFD15B-CF29-4306-884F-47675092F91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40658" y="1382165"/>
            <a:ext cx="3651884" cy="1517984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dirty="0">
                <a:solidFill>
                  <a:srgbClr val="000000"/>
                </a:solidFill>
              </a:rPr>
              <a:t>DNACPR interest Started in 2015   (critical friend)</a:t>
            </a:r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96349AB3-1BD3-41E1-8979-1DBDCB5CDCF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399" y="401980"/>
            <a:ext cx="4586799" cy="6456021"/>
          </a:xfrm>
          <a:custGeom>
            <a:avLst/>
            <a:gdLst>
              <a:gd name="connsiteX0" fmla="*/ 2259477 w 6115733"/>
              <a:gd name="connsiteY0" fmla="*/ 433395 h 6456021"/>
              <a:gd name="connsiteX1" fmla="*/ 5681904 w 6115733"/>
              <a:gd name="connsiteY1" fmla="*/ 3852396 h 6456021"/>
              <a:gd name="connsiteX2" fmla="*/ 4679499 w 6115733"/>
              <a:gd name="connsiteY2" fmla="*/ 6269995 h 6456021"/>
              <a:gd name="connsiteX3" fmla="*/ 4474613 w 6115733"/>
              <a:gd name="connsiteY3" fmla="*/ 6456021 h 6456021"/>
              <a:gd name="connsiteX4" fmla="*/ 44341 w 6115733"/>
              <a:gd name="connsiteY4" fmla="*/ 6456021 h 6456021"/>
              <a:gd name="connsiteX5" fmla="*/ 0 w 6115733"/>
              <a:gd name="connsiteY5" fmla="*/ 6415762 h 6456021"/>
              <a:gd name="connsiteX6" fmla="*/ 0 w 6115733"/>
              <a:gd name="connsiteY6" fmla="*/ 1289029 h 6456021"/>
              <a:gd name="connsiteX7" fmla="*/ 82495 w 6115733"/>
              <a:gd name="connsiteY7" fmla="*/ 1214128 h 6456021"/>
              <a:gd name="connsiteX8" fmla="*/ 2259477 w 6115733"/>
              <a:gd name="connsiteY8" fmla="*/ 433395 h 6456021"/>
              <a:gd name="connsiteX9" fmla="*/ 2259477 w 6115733"/>
              <a:gd name="connsiteY9" fmla="*/ 0 h 6456021"/>
              <a:gd name="connsiteX10" fmla="*/ 6115733 w 6115733"/>
              <a:gd name="connsiteY10" fmla="*/ 3852396 h 6456021"/>
              <a:gd name="connsiteX11" fmla="*/ 5235152 w 6115733"/>
              <a:gd name="connsiteY11" fmla="*/ 6302877 h 6456021"/>
              <a:gd name="connsiteX12" fmla="*/ 5095826 w 6115733"/>
              <a:gd name="connsiteY12" fmla="*/ 6456021 h 6456021"/>
              <a:gd name="connsiteX13" fmla="*/ 4617788 w 6115733"/>
              <a:gd name="connsiteY13" fmla="*/ 6456021 h 6456021"/>
              <a:gd name="connsiteX14" fmla="*/ 4747668 w 6115733"/>
              <a:gd name="connsiteY14" fmla="*/ 6338096 h 6456021"/>
              <a:gd name="connsiteX15" fmla="*/ 5778311 w 6115733"/>
              <a:gd name="connsiteY15" fmla="*/ 3852396 h 6456021"/>
              <a:gd name="connsiteX16" fmla="*/ 2259477 w 6115733"/>
              <a:gd name="connsiteY16" fmla="*/ 337085 h 6456021"/>
              <a:gd name="connsiteX17" fmla="*/ 21172 w 6115733"/>
              <a:gd name="connsiteY17" fmla="*/ 1139811 h 6456021"/>
              <a:gd name="connsiteX18" fmla="*/ 0 w 6115733"/>
              <a:gd name="connsiteY18" fmla="*/ 1159034 h 6456021"/>
              <a:gd name="connsiteX19" fmla="*/ 0 w 6115733"/>
              <a:gd name="connsiteY19" fmla="*/ 735177 h 6456021"/>
              <a:gd name="connsiteX20" fmla="*/ 103407 w 6115733"/>
              <a:gd name="connsiteY20" fmla="*/ 657929 h 6456021"/>
              <a:gd name="connsiteX21" fmla="*/ 2259477 w 6115733"/>
              <a:gd name="connsiteY21" fmla="*/ 0 h 645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115733" h="6456021">
                <a:moveTo>
                  <a:pt x="2259477" y="433395"/>
                </a:moveTo>
                <a:cubicBezTo>
                  <a:pt x="4149632" y="433395"/>
                  <a:pt x="5681904" y="1964133"/>
                  <a:pt x="5681904" y="3852396"/>
                </a:cubicBezTo>
                <a:cubicBezTo>
                  <a:pt x="5681904" y="4796527"/>
                  <a:pt x="5298836" y="5651278"/>
                  <a:pt x="4679499" y="6269995"/>
                </a:cubicBezTo>
                <a:lnTo>
                  <a:pt x="4474613" y="6456021"/>
                </a:lnTo>
                <a:lnTo>
                  <a:pt x="44341" y="6456021"/>
                </a:lnTo>
                <a:lnTo>
                  <a:pt x="0" y="6415762"/>
                </a:lnTo>
                <a:lnTo>
                  <a:pt x="0" y="1289029"/>
                </a:lnTo>
                <a:lnTo>
                  <a:pt x="82495" y="1214128"/>
                </a:lnTo>
                <a:cubicBezTo>
                  <a:pt x="674092" y="726388"/>
                  <a:pt x="1432534" y="433395"/>
                  <a:pt x="2259477" y="433395"/>
                </a:cubicBezTo>
                <a:close/>
                <a:moveTo>
                  <a:pt x="2259477" y="0"/>
                </a:moveTo>
                <a:cubicBezTo>
                  <a:pt x="4389229" y="0"/>
                  <a:pt x="6115733" y="1724776"/>
                  <a:pt x="6115733" y="3852396"/>
                </a:cubicBezTo>
                <a:cubicBezTo>
                  <a:pt x="6115733" y="4783230"/>
                  <a:pt x="5785270" y="5636956"/>
                  <a:pt x="5235152" y="6302877"/>
                </a:cubicBezTo>
                <a:lnTo>
                  <a:pt x="5095826" y="6456021"/>
                </a:lnTo>
                <a:lnTo>
                  <a:pt x="4617788" y="6456021"/>
                </a:lnTo>
                <a:lnTo>
                  <a:pt x="4747668" y="6338096"/>
                </a:lnTo>
                <a:cubicBezTo>
                  <a:pt x="5384452" y="5701950"/>
                  <a:pt x="5778311" y="4823122"/>
                  <a:pt x="5778311" y="3852396"/>
                </a:cubicBezTo>
                <a:cubicBezTo>
                  <a:pt x="5778311" y="1910944"/>
                  <a:pt x="4202875" y="337085"/>
                  <a:pt x="2259477" y="337085"/>
                </a:cubicBezTo>
                <a:cubicBezTo>
                  <a:pt x="1409240" y="337085"/>
                  <a:pt x="629434" y="638331"/>
                  <a:pt x="21172" y="1139811"/>
                </a:cubicBezTo>
                <a:lnTo>
                  <a:pt x="0" y="1159034"/>
                </a:lnTo>
                <a:lnTo>
                  <a:pt x="0" y="735177"/>
                </a:lnTo>
                <a:lnTo>
                  <a:pt x="103407" y="657929"/>
                </a:lnTo>
                <a:cubicBezTo>
                  <a:pt x="718869" y="242547"/>
                  <a:pt x="1460820" y="0"/>
                  <a:pt x="2259477" y="0"/>
                </a:cubicBezTo>
                <a:close/>
              </a:path>
            </a:pathLst>
          </a:custGeom>
          <a:blipFill dpi="0" rotWithShape="1">
            <a:blip r:embed="rId2">
              <a:alphaModFix amt="3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  <a14:imgEffect>
                        <a14:brightnessContrast bright="-25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lt1"/>
              </a:solidFill>
            </a:endParaRPr>
          </a:p>
        </p:txBody>
      </p:sp>
      <p:pic>
        <p:nvPicPr>
          <p:cNvPr id="1026" name="Picture 2" descr="Talk CPR Printed materials for HCPs 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20" r="26616" b="-1"/>
          <a:stretch/>
        </p:blipFill>
        <p:spPr bwMode="auto">
          <a:xfrm>
            <a:off x="-7399" y="401980"/>
            <a:ext cx="4586799" cy="6456021"/>
          </a:xfrm>
          <a:custGeom>
            <a:avLst/>
            <a:gdLst/>
            <a:ahLst/>
            <a:cxnLst/>
            <a:rect l="l" t="t" r="r" b="b"/>
            <a:pathLst>
              <a:path w="6115733" h="6456021">
                <a:moveTo>
                  <a:pt x="2259477" y="433395"/>
                </a:moveTo>
                <a:cubicBezTo>
                  <a:pt x="4149632" y="433395"/>
                  <a:pt x="5681904" y="1964133"/>
                  <a:pt x="5681904" y="3852396"/>
                </a:cubicBezTo>
                <a:cubicBezTo>
                  <a:pt x="5681904" y="4796527"/>
                  <a:pt x="5298836" y="5651278"/>
                  <a:pt x="4679499" y="6269995"/>
                </a:cubicBezTo>
                <a:lnTo>
                  <a:pt x="4474613" y="6456021"/>
                </a:lnTo>
                <a:lnTo>
                  <a:pt x="44341" y="6456021"/>
                </a:lnTo>
                <a:lnTo>
                  <a:pt x="0" y="6415762"/>
                </a:lnTo>
                <a:lnTo>
                  <a:pt x="0" y="1289029"/>
                </a:lnTo>
                <a:lnTo>
                  <a:pt x="82495" y="1214128"/>
                </a:lnTo>
                <a:cubicBezTo>
                  <a:pt x="674092" y="726388"/>
                  <a:pt x="1432534" y="433395"/>
                  <a:pt x="2259477" y="433395"/>
                </a:cubicBezTo>
                <a:close/>
                <a:moveTo>
                  <a:pt x="2259477" y="0"/>
                </a:moveTo>
                <a:cubicBezTo>
                  <a:pt x="4389229" y="0"/>
                  <a:pt x="6115733" y="1724776"/>
                  <a:pt x="6115733" y="3852396"/>
                </a:cubicBezTo>
                <a:cubicBezTo>
                  <a:pt x="6115733" y="4783230"/>
                  <a:pt x="5785270" y="5636956"/>
                  <a:pt x="5235152" y="6302877"/>
                </a:cubicBezTo>
                <a:lnTo>
                  <a:pt x="5095826" y="6456021"/>
                </a:lnTo>
                <a:lnTo>
                  <a:pt x="4617788" y="6456021"/>
                </a:lnTo>
                <a:lnTo>
                  <a:pt x="4747668" y="6338096"/>
                </a:lnTo>
                <a:cubicBezTo>
                  <a:pt x="5384452" y="5701950"/>
                  <a:pt x="5778311" y="4823122"/>
                  <a:pt x="5778311" y="3852396"/>
                </a:cubicBezTo>
                <a:cubicBezTo>
                  <a:pt x="5778311" y="1910944"/>
                  <a:pt x="4202875" y="337085"/>
                  <a:pt x="2259477" y="337085"/>
                </a:cubicBezTo>
                <a:cubicBezTo>
                  <a:pt x="1409240" y="337085"/>
                  <a:pt x="629434" y="638331"/>
                  <a:pt x="21172" y="1139811"/>
                </a:cubicBezTo>
                <a:lnTo>
                  <a:pt x="0" y="1159034"/>
                </a:lnTo>
                <a:lnTo>
                  <a:pt x="0" y="735177"/>
                </a:lnTo>
                <a:lnTo>
                  <a:pt x="103407" y="657929"/>
                </a:lnTo>
                <a:cubicBezTo>
                  <a:pt x="718869" y="242547"/>
                  <a:pt x="1460820" y="0"/>
                  <a:pt x="2259477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5" name="Group 74">
            <a:extLst>
              <a:ext uri="{FF2B5EF4-FFF2-40B4-BE49-F238E27FC236}">
                <a16:creationId xmlns:a16="http://schemas.microsoft.com/office/drawing/2014/main" id="{54CA915D-BDF0-41F8-B00E-FB186EFF7BD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551293" y="6229681"/>
            <a:ext cx="342900" cy="457200"/>
            <a:chOff x="11361456" y="6195813"/>
            <a:chExt cx="548640" cy="548640"/>
          </a:xfrm>
        </p:grpSpPr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317AAC03-BF64-4E67-9032-3BD02499802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5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1A131397-5A45-4344-9983-5E400A3EA58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</p:spTree>
    <p:extLst>
      <p:ext uri="{BB962C8B-B14F-4D97-AF65-F5344CB8AC3E}">
        <p14:creationId xmlns:p14="http://schemas.microsoft.com/office/powerpoint/2010/main" val="3373858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2023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Twitter:  @DrMarkTaubert #TalkCPR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556792"/>
            <a:ext cx="6480720" cy="51957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6056" y="234323"/>
            <a:ext cx="3813254" cy="26449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7046" y="3116105"/>
            <a:ext cx="2358948" cy="16173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3506" y="4642022"/>
            <a:ext cx="3195804" cy="2193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516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A0E4E09-FC02-4ADC-951A-3FFA90B6FE3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13193" y="685800"/>
            <a:ext cx="3690014" cy="2021553"/>
          </a:xfrm>
        </p:spPr>
        <p:txBody>
          <a:bodyPr>
            <a:normAutofit/>
          </a:bodyPr>
          <a:lstStyle/>
          <a:p>
            <a:r>
              <a:rPr lang="en-GB" sz="3300" dirty="0">
                <a:solidFill>
                  <a:schemeClr val="tx1"/>
                </a:solidFill>
              </a:rPr>
              <a:t>Where our all Wales DNACPR policy started (2011)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453FF84-60C1-4EA8-B49B-1B8C2D0C589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"/>
            <a:ext cx="4394613" cy="6857997"/>
          </a:xfrm>
          <a:custGeom>
            <a:avLst/>
            <a:gdLst>
              <a:gd name="connsiteX0" fmla="*/ 3198825 w 5859484"/>
              <a:gd name="connsiteY0" fmla="*/ 0 h 6857997"/>
              <a:gd name="connsiteX1" fmla="*/ 3962351 w 5859484"/>
              <a:gd name="connsiteY1" fmla="*/ 0 h 6857997"/>
              <a:gd name="connsiteX2" fmla="*/ 4129776 w 5859484"/>
              <a:gd name="connsiteY2" fmla="*/ 128761 h 6857997"/>
              <a:gd name="connsiteX3" fmla="*/ 5859484 w 5859484"/>
              <a:gd name="connsiteY3" fmla="*/ 3718209 h 6857997"/>
              <a:gd name="connsiteX4" fmla="*/ 4624700 w 5859484"/>
              <a:gd name="connsiteY4" fmla="*/ 6845880 h 6857997"/>
              <a:gd name="connsiteX5" fmla="*/ 4612896 w 5859484"/>
              <a:gd name="connsiteY5" fmla="*/ 6857997 h 6857997"/>
              <a:gd name="connsiteX6" fmla="*/ 4017658 w 5859484"/>
              <a:gd name="connsiteY6" fmla="*/ 6857997 h 6857997"/>
              <a:gd name="connsiteX7" fmla="*/ 4173230 w 5859484"/>
              <a:gd name="connsiteY7" fmla="*/ 6719623 h 6857997"/>
              <a:gd name="connsiteX8" fmla="*/ 5443583 w 5859484"/>
              <a:gd name="connsiteY8" fmla="*/ 3718209 h 6857997"/>
              <a:gd name="connsiteX9" fmla="*/ 3355352 w 5859484"/>
              <a:gd name="connsiteY9" fmla="*/ 88079 h 6857997"/>
              <a:gd name="connsiteX10" fmla="*/ 0 w 5859484"/>
              <a:gd name="connsiteY10" fmla="*/ 0 h 6857997"/>
              <a:gd name="connsiteX11" fmla="*/ 2941255 w 5859484"/>
              <a:gd name="connsiteY11" fmla="*/ 0 h 6857997"/>
              <a:gd name="connsiteX12" fmla="*/ 3117080 w 5859484"/>
              <a:gd name="connsiteY12" fmla="*/ 88129 h 6857997"/>
              <a:gd name="connsiteX13" fmla="*/ 5324754 w 5859484"/>
              <a:gd name="connsiteY13" fmla="*/ 3718209 h 6857997"/>
              <a:gd name="connsiteX14" fmla="*/ 4089206 w 5859484"/>
              <a:gd name="connsiteY14" fmla="*/ 6637392 h 6857997"/>
              <a:gd name="connsiteX15" fmla="*/ 3841183 w 5859484"/>
              <a:gd name="connsiteY15" fmla="*/ 6857997 h 6857997"/>
              <a:gd name="connsiteX16" fmla="*/ 0 w 5859484"/>
              <a:gd name="connsiteY16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859484" h="6857997">
                <a:moveTo>
                  <a:pt x="3198825" y="0"/>
                </a:moveTo>
                <a:lnTo>
                  <a:pt x="3962351" y="0"/>
                </a:lnTo>
                <a:lnTo>
                  <a:pt x="4129776" y="128761"/>
                </a:lnTo>
                <a:cubicBezTo>
                  <a:pt x="5186152" y="981944"/>
                  <a:pt x="5859484" y="2273123"/>
                  <a:pt x="5859484" y="3718209"/>
                </a:cubicBezTo>
                <a:cubicBezTo>
                  <a:pt x="5859484" y="4922447"/>
                  <a:pt x="5391893" y="6019805"/>
                  <a:pt x="4624700" y="6845880"/>
                </a:cubicBezTo>
                <a:lnTo>
                  <a:pt x="4612896" y="6857997"/>
                </a:lnTo>
                <a:lnTo>
                  <a:pt x="4017658" y="6857997"/>
                </a:lnTo>
                <a:lnTo>
                  <a:pt x="4173230" y="6719623"/>
                </a:lnTo>
                <a:cubicBezTo>
                  <a:pt x="4958119" y="5951494"/>
                  <a:pt x="5443583" y="4890334"/>
                  <a:pt x="5443583" y="3718209"/>
                </a:cubicBezTo>
                <a:cubicBezTo>
                  <a:pt x="5443583" y="2179795"/>
                  <a:pt x="4607295" y="832535"/>
                  <a:pt x="3355352" y="88079"/>
                </a:cubicBezTo>
                <a:close/>
                <a:moveTo>
                  <a:pt x="0" y="0"/>
                </a:moveTo>
                <a:lnTo>
                  <a:pt x="2941255" y="0"/>
                </a:lnTo>
                <a:lnTo>
                  <a:pt x="3117080" y="88129"/>
                </a:lnTo>
                <a:cubicBezTo>
                  <a:pt x="4432070" y="787221"/>
                  <a:pt x="5324754" y="2150692"/>
                  <a:pt x="5324754" y="3718209"/>
                </a:cubicBezTo>
                <a:cubicBezTo>
                  <a:pt x="5324754" y="4858221"/>
                  <a:pt x="4852591" y="5890308"/>
                  <a:pt x="4089206" y="6637392"/>
                </a:cubicBezTo>
                <a:lnTo>
                  <a:pt x="3841183" y="6857997"/>
                </a:lnTo>
                <a:lnTo>
                  <a:pt x="0" y="685799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Content Placeholder 4"/>
          <p:cNvPicPr>
            <a:picLocks noChangeAspect="1"/>
          </p:cNvPicPr>
          <p:nvPr/>
        </p:nvPicPr>
        <p:blipFill rotWithShape="1">
          <a:blip r:embed="rId2" cstate="print"/>
          <a:srcRect l="15918" r="32420" b="2"/>
          <a:stretch/>
        </p:blipFill>
        <p:spPr>
          <a:xfrm>
            <a:off x="20" y="2"/>
            <a:ext cx="4571752" cy="6857997"/>
          </a:xfrm>
          <a:custGeom>
            <a:avLst/>
            <a:gdLst/>
            <a:ahLst/>
            <a:cxnLst/>
            <a:rect l="l" t="t" r="r" b="b"/>
            <a:pathLst>
              <a:path w="6095695" h="6857997">
                <a:moveTo>
                  <a:pt x="3435036" y="0"/>
                </a:moveTo>
                <a:lnTo>
                  <a:pt x="4198562" y="0"/>
                </a:lnTo>
                <a:lnTo>
                  <a:pt x="4365987" y="128761"/>
                </a:lnTo>
                <a:cubicBezTo>
                  <a:pt x="5422363" y="981944"/>
                  <a:pt x="6095695" y="2273123"/>
                  <a:pt x="6095695" y="3718209"/>
                </a:cubicBezTo>
                <a:cubicBezTo>
                  <a:pt x="6095695" y="4922447"/>
                  <a:pt x="5628104" y="6019805"/>
                  <a:pt x="4860911" y="6845880"/>
                </a:cubicBezTo>
                <a:lnTo>
                  <a:pt x="4849107" y="6857997"/>
                </a:lnTo>
                <a:lnTo>
                  <a:pt x="4253869" y="6857997"/>
                </a:lnTo>
                <a:lnTo>
                  <a:pt x="4409441" y="6719623"/>
                </a:lnTo>
                <a:cubicBezTo>
                  <a:pt x="5194330" y="5951494"/>
                  <a:pt x="5679794" y="4890334"/>
                  <a:pt x="5679794" y="3718209"/>
                </a:cubicBezTo>
                <a:cubicBezTo>
                  <a:pt x="5679794" y="2179795"/>
                  <a:pt x="4843506" y="832535"/>
                  <a:pt x="3591563" y="88079"/>
                </a:cubicBezTo>
                <a:close/>
                <a:moveTo>
                  <a:pt x="0" y="0"/>
                </a:moveTo>
                <a:lnTo>
                  <a:pt x="3177466" y="0"/>
                </a:lnTo>
                <a:lnTo>
                  <a:pt x="3353291" y="88129"/>
                </a:lnTo>
                <a:cubicBezTo>
                  <a:pt x="4668281" y="787221"/>
                  <a:pt x="5560965" y="2150692"/>
                  <a:pt x="5560965" y="3718209"/>
                </a:cubicBezTo>
                <a:cubicBezTo>
                  <a:pt x="5560965" y="4858221"/>
                  <a:pt x="5088802" y="5890308"/>
                  <a:pt x="4325417" y="6637392"/>
                </a:cubicBezTo>
                <a:lnTo>
                  <a:pt x="4077394" y="6857997"/>
                </a:lnTo>
                <a:lnTo>
                  <a:pt x="0" y="6857997"/>
                </a:lnTo>
                <a:close/>
              </a:path>
            </a:pathLst>
          </a:custGeom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2C4B6DA0-1A48-8013-0B9A-4CF6F05680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3193" y="2927444"/>
            <a:ext cx="3690014" cy="3244755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39952" y="6272784"/>
            <a:ext cx="4824535" cy="46858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600" b="1" dirty="0">
                <a:solidFill>
                  <a:schemeClr val="tx1"/>
                </a:solidFill>
              </a:rPr>
              <a:t>@ProfMarkTaubert          www.TalkCPR.wales        www.wales.nhs.uk/DNACPR     www.wales.nhs.uk/AFCP   www.advancecareplan.org.uk/for-professionals                                                       https://advancecareplan.org.uk/</a:t>
            </a:r>
          </a:p>
        </p:txBody>
      </p:sp>
    </p:spTree>
    <p:extLst>
      <p:ext uri="{BB962C8B-B14F-4D97-AF65-F5344CB8AC3E}">
        <p14:creationId xmlns:p14="http://schemas.microsoft.com/office/powerpoint/2010/main" val="8247330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A0E4E09-FC02-4ADC-951A-3FFA90B6FE3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13193" y="685800"/>
            <a:ext cx="3690014" cy="2021553"/>
          </a:xfrm>
        </p:spPr>
        <p:txBody>
          <a:bodyPr>
            <a:normAutofit/>
          </a:bodyPr>
          <a:lstStyle/>
          <a:p>
            <a:r>
              <a:rPr lang="en-GB">
                <a:solidFill>
                  <a:schemeClr val="tx1"/>
                </a:solidFill>
              </a:rPr>
              <a:t>Key findings in Tracey ruling: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9453FF84-60C1-4EA8-B49B-1B8C2D0C589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"/>
            <a:ext cx="4394613" cy="6857997"/>
          </a:xfrm>
          <a:custGeom>
            <a:avLst/>
            <a:gdLst>
              <a:gd name="connsiteX0" fmla="*/ 3198825 w 5859484"/>
              <a:gd name="connsiteY0" fmla="*/ 0 h 6857997"/>
              <a:gd name="connsiteX1" fmla="*/ 3962351 w 5859484"/>
              <a:gd name="connsiteY1" fmla="*/ 0 h 6857997"/>
              <a:gd name="connsiteX2" fmla="*/ 4129776 w 5859484"/>
              <a:gd name="connsiteY2" fmla="*/ 128761 h 6857997"/>
              <a:gd name="connsiteX3" fmla="*/ 5859484 w 5859484"/>
              <a:gd name="connsiteY3" fmla="*/ 3718209 h 6857997"/>
              <a:gd name="connsiteX4" fmla="*/ 4624700 w 5859484"/>
              <a:gd name="connsiteY4" fmla="*/ 6845880 h 6857997"/>
              <a:gd name="connsiteX5" fmla="*/ 4612896 w 5859484"/>
              <a:gd name="connsiteY5" fmla="*/ 6857997 h 6857997"/>
              <a:gd name="connsiteX6" fmla="*/ 4017658 w 5859484"/>
              <a:gd name="connsiteY6" fmla="*/ 6857997 h 6857997"/>
              <a:gd name="connsiteX7" fmla="*/ 4173230 w 5859484"/>
              <a:gd name="connsiteY7" fmla="*/ 6719623 h 6857997"/>
              <a:gd name="connsiteX8" fmla="*/ 5443583 w 5859484"/>
              <a:gd name="connsiteY8" fmla="*/ 3718209 h 6857997"/>
              <a:gd name="connsiteX9" fmla="*/ 3355352 w 5859484"/>
              <a:gd name="connsiteY9" fmla="*/ 88079 h 6857997"/>
              <a:gd name="connsiteX10" fmla="*/ 0 w 5859484"/>
              <a:gd name="connsiteY10" fmla="*/ 0 h 6857997"/>
              <a:gd name="connsiteX11" fmla="*/ 2941255 w 5859484"/>
              <a:gd name="connsiteY11" fmla="*/ 0 h 6857997"/>
              <a:gd name="connsiteX12" fmla="*/ 3117080 w 5859484"/>
              <a:gd name="connsiteY12" fmla="*/ 88129 h 6857997"/>
              <a:gd name="connsiteX13" fmla="*/ 5324754 w 5859484"/>
              <a:gd name="connsiteY13" fmla="*/ 3718209 h 6857997"/>
              <a:gd name="connsiteX14" fmla="*/ 4089206 w 5859484"/>
              <a:gd name="connsiteY14" fmla="*/ 6637392 h 6857997"/>
              <a:gd name="connsiteX15" fmla="*/ 3841183 w 5859484"/>
              <a:gd name="connsiteY15" fmla="*/ 6857997 h 6857997"/>
              <a:gd name="connsiteX16" fmla="*/ 0 w 5859484"/>
              <a:gd name="connsiteY16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859484" h="6857997">
                <a:moveTo>
                  <a:pt x="3198825" y="0"/>
                </a:moveTo>
                <a:lnTo>
                  <a:pt x="3962351" y="0"/>
                </a:lnTo>
                <a:lnTo>
                  <a:pt x="4129776" y="128761"/>
                </a:lnTo>
                <a:cubicBezTo>
                  <a:pt x="5186152" y="981944"/>
                  <a:pt x="5859484" y="2273123"/>
                  <a:pt x="5859484" y="3718209"/>
                </a:cubicBezTo>
                <a:cubicBezTo>
                  <a:pt x="5859484" y="4922447"/>
                  <a:pt x="5391893" y="6019805"/>
                  <a:pt x="4624700" y="6845880"/>
                </a:cubicBezTo>
                <a:lnTo>
                  <a:pt x="4612896" y="6857997"/>
                </a:lnTo>
                <a:lnTo>
                  <a:pt x="4017658" y="6857997"/>
                </a:lnTo>
                <a:lnTo>
                  <a:pt x="4173230" y="6719623"/>
                </a:lnTo>
                <a:cubicBezTo>
                  <a:pt x="4958119" y="5951494"/>
                  <a:pt x="5443583" y="4890334"/>
                  <a:pt x="5443583" y="3718209"/>
                </a:cubicBezTo>
                <a:cubicBezTo>
                  <a:pt x="5443583" y="2179795"/>
                  <a:pt x="4607295" y="832535"/>
                  <a:pt x="3355352" y="88079"/>
                </a:cubicBezTo>
                <a:close/>
                <a:moveTo>
                  <a:pt x="0" y="0"/>
                </a:moveTo>
                <a:lnTo>
                  <a:pt x="2941255" y="0"/>
                </a:lnTo>
                <a:lnTo>
                  <a:pt x="3117080" y="88129"/>
                </a:lnTo>
                <a:cubicBezTo>
                  <a:pt x="4432070" y="787221"/>
                  <a:pt x="5324754" y="2150692"/>
                  <a:pt x="5324754" y="3718209"/>
                </a:cubicBezTo>
                <a:cubicBezTo>
                  <a:pt x="5324754" y="4858221"/>
                  <a:pt x="4852591" y="5890308"/>
                  <a:pt x="4089206" y="6637392"/>
                </a:cubicBezTo>
                <a:lnTo>
                  <a:pt x="3841183" y="6857997"/>
                </a:lnTo>
                <a:lnTo>
                  <a:pt x="0" y="685799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66997432-3D23-4D21-892D-59D3821518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l="30233" r="32269"/>
          <a:stretch/>
        </p:blipFill>
        <p:spPr bwMode="auto">
          <a:xfrm>
            <a:off x="20" y="2"/>
            <a:ext cx="4571752" cy="6857997"/>
          </a:xfrm>
          <a:custGeom>
            <a:avLst/>
            <a:gdLst/>
            <a:ahLst/>
            <a:cxnLst/>
            <a:rect l="l" t="t" r="r" b="b"/>
            <a:pathLst>
              <a:path w="6095695" h="6857997">
                <a:moveTo>
                  <a:pt x="3435036" y="0"/>
                </a:moveTo>
                <a:lnTo>
                  <a:pt x="4198562" y="0"/>
                </a:lnTo>
                <a:lnTo>
                  <a:pt x="4365987" y="128761"/>
                </a:lnTo>
                <a:cubicBezTo>
                  <a:pt x="5422363" y="981944"/>
                  <a:pt x="6095695" y="2273123"/>
                  <a:pt x="6095695" y="3718209"/>
                </a:cubicBezTo>
                <a:cubicBezTo>
                  <a:pt x="6095695" y="4922447"/>
                  <a:pt x="5628104" y="6019805"/>
                  <a:pt x="4860911" y="6845880"/>
                </a:cubicBezTo>
                <a:lnTo>
                  <a:pt x="4849107" y="6857997"/>
                </a:lnTo>
                <a:lnTo>
                  <a:pt x="4253869" y="6857997"/>
                </a:lnTo>
                <a:lnTo>
                  <a:pt x="4409441" y="6719623"/>
                </a:lnTo>
                <a:cubicBezTo>
                  <a:pt x="5194330" y="5951494"/>
                  <a:pt x="5679794" y="4890334"/>
                  <a:pt x="5679794" y="3718209"/>
                </a:cubicBezTo>
                <a:cubicBezTo>
                  <a:pt x="5679794" y="2179795"/>
                  <a:pt x="4843506" y="832535"/>
                  <a:pt x="3591563" y="88079"/>
                </a:cubicBezTo>
                <a:close/>
                <a:moveTo>
                  <a:pt x="0" y="0"/>
                </a:moveTo>
                <a:lnTo>
                  <a:pt x="3177466" y="0"/>
                </a:lnTo>
                <a:lnTo>
                  <a:pt x="3353291" y="88129"/>
                </a:lnTo>
                <a:cubicBezTo>
                  <a:pt x="4668281" y="787221"/>
                  <a:pt x="5560965" y="2150692"/>
                  <a:pt x="5560965" y="3718209"/>
                </a:cubicBezTo>
                <a:cubicBezTo>
                  <a:pt x="5560965" y="4858221"/>
                  <a:pt x="5088802" y="5890308"/>
                  <a:pt x="4325417" y="6637392"/>
                </a:cubicBezTo>
                <a:lnTo>
                  <a:pt x="4077394" y="6857997"/>
                </a:lnTo>
                <a:lnTo>
                  <a:pt x="0" y="6857997"/>
                </a:lnTo>
                <a:close/>
              </a:path>
            </a:pathLst>
          </a:custGeom>
          <a:noFill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9445" y="2387702"/>
            <a:ext cx="3835271" cy="4209650"/>
          </a:xfrm>
        </p:spPr>
        <p:txBody>
          <a:bodyPr>
            <a:normAutofit fontScale="62500" lnSpcReduction="20000"/>
          </a:bodyPr>
          <a:lstStyle/>
          <a:p>
            <a:r>
              <a:rPr lang="en-US" sz="2300" dirty="0"/>
              <a:t>The Court of Appeal ruled that “patients should be consulted in relation to advance DNACPR decisions save in exceptional circumstances and that Article 8 of the European Convention on Human Rights, (the right to respect for private and family life), is engaged by the decision to impose a DNACPR.”</a:t>
            </a:r>
          </a:p>
          <a:p>
            <a:r>
              <a:rPr lang="en-US" sz="2300" dirty="0"/>
              <a:t>“There needs to be a convincing reason not to involve a patient in a DNACPR decision. For a patient not to be consulted about a DNACPR decision, the clinician would have to consider that to do so is likely to cause a patient to suffer </a:t>
            </a:r>
            <a:r>
              <a:rPr lang="en-US" sz="2300" b="1" dirty="0"/>
              <a:t>physical or psychological harm</a:t>
            </a:r>
            <a:r>
              <a:rPr lang="en-US" sz="2300" dirty="0"/>
              <a:t>. </a:t>
            </a:r>
            <a:r>
              <a:rPr lang="en-US" sz="2300" i="1" dirty="0"/>
              <a:t>Distress alone would not be sufficient</a:t>
            </a:r>
            <a:r>
              <a:rPr lang="en-US" sz="2300" dirty="0"/>
              <a:t>. The clinical view that treatment will be futile is not a sufficient ground not to consult.”</a:t>
            </a:r>
          </a:p>
          <a:p>
            <a:r>
              <a:rPr lang="en-US" sz="2300" dirty="0"/>
              <a:t>In addition, an advance DNACPR decision must be made in accordance with a “clear and accessible policy”. This means that local policies should be available and clearly directed and disseminated to patients.</a:t>
            </a:r>
          </a:p>
          <a:p>
            <a:endParaRPr lang="en-US" sz="1000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4544" y="0"/>
            <a:ext cx="9473531" cy="623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83568" y="6381328"/>
            <a:ext cx="8064896" cy="365125"/>
          </a:xfrm>
        </p:spPr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@</a:t>
            </a:r>
            <a:r>
              <a:rPr lang="en-US" b="1" dirty="0" err="1">
                <a:solidFill>
                  <a:srgbClr val="C00000"/>
                </a:solidFill>
              </a:rPr>
              <a:t>ProfMarkTaubert</a:t>
            </a:r>
            <a:r>
              <a:rPr lang="en-US" b="1" dirty="0">
                <a:solidFill>
                  <a:srgbClr val="C00000"/>
                </a:solidFill>
              </a:rPr>
              <a:t>          www.TalkCPR.wales        www.wales.nhs.uk/DNACPR     www.wales.nhs.uk/AFCP   www.advancecareplan.org.uk/for-professionals                                                       https://advancecareplan.org.uk/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941" y="49785"/>
            <a:ext cx="7772400" cy="1609344"/>
          </a:xfrm>
        </p:spPr>
        <p:txBody>
          <a:bodyPr/>
          <a:lstStyle/>
          <a:p>
            <a:r>
              <a:rPr lang="en-US" dirty="0"/>
              <a:t>This started a big info and education campaign </a:t>
            </a:r>
            <a:r>
              <a:rPr lang="en-US" dirty="0" smtClean="0"/>
              <a:t>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Twitter:  @DrMarkTaubert #TalkCPR</a:t>
            </a:r>
          </a:p>
        </p:txBody>
      </p:sp>
      <p:pic>
        <p:nvPicPr>
          <p:cNvPr id="4" name="Picture 2" descr="C:\Users\ma120761\Desktop\Photos2\GuardianArticl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9869" y="1511137"/>
            <a:ext cx="9016309" cy="536047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95536" y="87868"/>
            <a:ext cx="4392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Resources for the public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11340"/>
            <a:ext cx="7772400" cy="1609344"/>
          </a:xfrm>
        </p:spPr>
        <p:txBody>
          <a:bodyPr>
            <a:normAutofit fontScale="90000"/>
          </a:bodyPr>
          <a:lstStyle/>
          <a:p>
            <a:r>
              <a:rPr lang="en-GB" dirty="0"/>
              <a:t>Teaching the merits and the pitfalls of CPR since 2016 </a:t>
            </a:r>
            <a:r>
              <a:rPr lang="en-GB" dirty="0" err="1"/>
              <a:t>incl</a:t>
            </a:r>
            <a:r>
              <a:rPr lang="en-GB" dirty="0"/>
              <a:t> Patient resources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772816"/>
            <a:ext cx="7772400" cy="4399384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In acute hospital environments survival can be as high as 15-20% whilst in the community environment it is less than 5%. </a:t>
            </a:r>
          </a:p>
          <a:p>
            <a:r>
              <a:rPr lang="en-US" dirty="0"/>
              <a:t>But a meta-analysis which incorporated data from nearly 100,000 patients across 35 studies, demonstrated characteristics of those patients who do less well and not survive to discharge from hospital after CPR. </a:t>
            </a:r>
          </a:p>
          <a:p>
            <a:r>
              <a:rPr lang="en-US" dirty="0"/>
              <a:t>Patients with metastatic cancer, for instance had survival rates of 1.9% , as did patients with impaired renal function (1.9%). </a:t>
            </a:r>
          </a:p>
          <a:p>
            <a:r>
              <a:rPr lang="en-US" dirty="0"/>
              <a:t>Patients with an admission for pneumonia who went on to have CPR only left hospital alive in 1.7% of cases. [Reference: </a:t>
            </a:r>
            <a:r>
              <a:rPr lang="en-US" dirty="0" err="1"/>
              <a:t>Ebell</a:t>
            </a:r>
            <a:r>
              <a:rPr lang="en-US" dirty="0"/>
              <a:t> MH, </a:t>
            </a:r>
            <a:r>
              <a:rPr lang="en-US" dirty="0" err="1"/>
              <a:t>Afonso</a:t>
            </a:r>
            <a:r>
              <a:rPr lang="en-US" dirty="0"/>
              <a:t> AM. Pre-arrest predictors of failure to survive after in-hospital cardiopulmonary resuscitation: a meta-analysis. Fam </a:t>
            </a:r>
            <a:r>
              <a:rPr lang="en-US" dirty="0" err="1"/>
              <a:t>Pract</a:t>
            </a:r>
            <a:r>
              <a:rPr lang="en-US" dirty="0"/>
              <a:t>. 2011;505–15(19):28. ]  </a:t>
            </a:r>
          </a:p>
          <a:p>
            <a:r>
              <a:rPr lang="en-US" dirty="0"/>
              <a:t>By contrast, television tends to portray a survival rate following attempted CPR of over 80%, giving false information and generating false hope.  "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Twitter:  @</a:t>
            </a:r>
            <a:r>
              <a:rPr lang="en-US" dirty="0" err="1"/>
              <a:t>ProfMarkTaubert</a:t>
            </a:r>
            <a:r>
              <a:rPr lang="en-US" dirty="0"/>
              <a:t> #</a:t>
            </a:r>
            <a:r>
              <a:rPr lang="en-US" dirty="0" err="1"/>
              <a:t>TalkCPR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4261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Twitter:  @DrMarkTaubert #TalkCPR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53" y="0"/>
            <a:ext cx="9016244" cy="6813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905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Twitter:  @DrMarkTaubert #TalkCPR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716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5118BA95-03E7-41B7-B442-0AF8C0A7FF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914171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59D8741-EAD6-41B1-A882-70D70FC3582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5776" y="1679569"/>
            <a:ext cx="2624148" cy="3498858"/>
          </a:xfrm>
          <a:prstGeom prst="ellipse">
            <a:avLst/>
          </a:prstGeom>
          <a:blipFill dpi="0" rotWithShape="1"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400000"/>
                      </a14:imgEffect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/>
            <a:tile tx="0" ty="0" sx="85000" sy="85000" flip="none" algn="tl"/>
          </a:blip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 Extra Bold" pitchFamily="18" charset="0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5444F36-3103-4D11-A25F-C054D4606DA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4600" y="1864667"/>
            <a:ext cx="2346500" cy="3128662"/>
          </a:xfrm>
          <a:prstGeom prst="ellipse">
            <a:avLst/>
          </a:prstGeom>
          <a:noFill/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7608" y="2376862"/>
            <a:ext cx="1980485" cy="2104273"/>
          </a:xfrm>
          <a:noFill/>
        </p:spPr>
        <p:txBody>
          <a:bodyPr>
            <a:normAutofit/>
          </a:bodyPr>
          <a:lstStyle/>
          <a:p>
            <a:pPr algn="ctr"/>
            <a:r>
              <a:rPr lang="en-GB" sz="2600">
                <a:solidFill>
                  <a:srgbClr val="FFFFFF"/>
                </a:solidFill>
              </a:rPr>
              <a:t>Important Points</a:t>
            </a:r>
            <a:endParaRPr lang="en-US" sz="2600">
              <a:solidFill>
                <a:srgbClr val="FFFFFF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D9B3EAD-A2B3-42C4-927C-3455E3E69EE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169508" y="3398744"/>
            <a:ext cx="3657600" cy="60512"/>
          </a:xfrm>
          <a:prstGeom prst="rect">
            <a:avLst/>
          </a:prstGeom>
          <a:blipFill dpi="0" rotWithShape="1">
            <a:blip r:embed="rId4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816102" y="6272784"/>
            <a:ext cx="4745736" cy="3651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600" b="1"/>
              <a:t>@</a:t>
            </a:r>
            <a:r>
              <a:rPr lang="en-US" sz="600" b="1" err="1"/>
              <a:t>ProfMarkTaubert</a:t>
            </a:r>
            <a:r>
              <a:rPr lang="en-US" sz="600" b="1"/>
              <a:t>          www.TalkCPR.wales        www.wales.nhs.uk/DNACPR     www.wales.nhs.uk/AFCP   www.advancecareplan.org.uk/for-professionals                                                       https://advancecareplan.org.uk/</a:t>
            </a:r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9AE83B2E-3838-BBBC-822B-370EB3F54CB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83788384"/>
              </p:ext>
            </p:extLst>
          </p:nvPr>
        </p:nvGraphicFramePr>
        <p:xfrm>
          <a:off x="4561284" y="725488"/>
          <a:ext cx="3856434" cy="54070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C06EAFD-0C69-4B3B-BEA7-E7E11DDF9C4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4066C89-42FB-4624-9AFE-3A31B36491B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508" y="0"/>
            <a:ext cx="3486126" cy="6858000"/>
          </a:xfrm>
          <a:prstGeom prst="rect">
            <a:avLst/>
          </a:prstGeom>
          <a:blipFill dpi="0" rotWithShape="1"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400000"/>
                      </a14:imgEffect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/>
            <a:tile tx="0" ty="0" sx="85000" sy="85000" flip="none" algn="tl"/>
          </a:blip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algn="ctr" defTabSz="914400"/>
            <a:endParaRPr lang="en-US" sz="2000" kern="0">
              <a:solidFill>
                <a:prstClr val="white"/>
              </a:solidFill>
              <a:latin typeface="Rockwell Extra Bold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927C04-996D-4B7A-93B5-CFAFACB3C9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1" y="643466"/>
            <a:ext cx="2764734" cy="5528734"/>
          </a:xfrm>
        </p:spPr>
        <p:txBody>
          <a:bodyPr>
            <a:normAutofit/>
          </a:bodyPr>
          <a:lstStyle/>
          <a:p>
            <a:pPr algn="r"/>
            <a:r>
              <a:rPr lang="en-GB">
                <a:solidFill>
                  <a:srgbClr val="FFFFFF"/>
                </a:solidFill>
              </a:rPr>
              <a:t>My role: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605B7B-B6F9-4D7F-A99D-596B76AC51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90335" y="599768"/>
            <a:ext cx="4555850" cy="5572432"/>
          </a:xfrm>
        </p:spPr>
        <p:txBody>
          <a:bodyPr anchor="ctr">
            <a:normAutofit/>
          </a:bodyPr>
          <a:lstStyle/>
          <a:p>
            <a:r>
              <a:rPr lang="en-GB" dirty="0"/>
              <a:t>Palliative Care Consultant in Cardiff</a:t>
            </a:r>
          </a:p>
          <a:p>
            <a:r>
              <a:rPr lang="en-GB" dirty="0"/>
              <a:t>Lived in Wales since 2004.</a:t>
            </a:r>
          </a:p>
          <a:p>
            <a:r>
              <a:rPr lang="en-GB" dirty="0"/>
              <a:t>Chair of Advance &amp; Future Care Planning (AFCP) Strategy Group since 2018</a:t>
            </a:r>
          </a:p>
          <a:p>
            <a:r>
              <a:rPr lang="en-GB" dirty="0"/>
              <a:t>Lead role for DNACPR in Wales</a:t>
            </a:r>
          </a:p>
          <a:p>
            <a:r>
              <a:rPr lang="en-GB" dirty="0"/>
              <a:t>Cardiff University Diploma &amp; MSc in Palliative </a:t>
            </a:r>
            <a:r>
              <a:rPr lang="en-GB" dirty="0" smtClean="0"/>
              <a:t>Care</a:t>
            </a:r>
          </a:p>
          <a:p>
            <a:r>
              <a:rPr lang="en-GB" dirty="0" smtClean="0"/>
              <a:t>Harvard Medical School Medical Writers Faculty</a:t>
            </a:r>
            <a:endParaRPr lang="en-GB" dirty="0"/>
          </a:p>
          <a:p>
            <a:r>
              <a:rPr lang="en-GB" dirty="0"/>
              <a:t>Teaching/academic </a:t>
            </a:r>
            <a:r>
              <a:rPr lang="en-GB" dirty="0" smtClean="0"/>
              <a:t>role</a:t>
            </a:r>
          </a:p>
          <a:p>
            <a:r>
              <a:rPr lang="en-GB" dirty="0" smtClean="0"/>
              <a:t>BMJ Supportive &amp; Palliative Care Associate Editor (</a:t>
            </a:r>
            <a:r>
              <a:rPr lang="en-GB" dirty="0" err="1" smtClean="0"/>
              <a:t>incl</a:t>
            </a:r>
            <a:r>
              <a:rPr lang="en-GB" dirty="0" smtClean="0"/>
              <a:t> Blog)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12378E-6F14-47A7-BFEC-8A05F21F0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90335" y="6272784"/>
            <a:ext cx="455585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Twitter:  @ProfMarkTaubert    #TalkCPR    www.wales.nhs.uk/AFCP </a:t>
            </a:r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A218FBC-B2D6-48CA-9289-C4110162EDA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51293" y="6229681"/>
            <a:ext cx="342900" cy="457200"/>
          </a:xfrm>
          <a:prstGeom prst="ellipse">
            <a:avLst/>
          </a:prstGeom>
          <a:blipFill dpi="0" rotWithShape="1"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50800" ty="0" sx="85000" sy="85000" flip="none" algn="tl"/>
          </a:blip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 Extra Bold" pitchFamily="18" charset="0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DED9084-49DA-4911-ACB7-5F9E4DEFA03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73188" y="6258874"/>
            <a:ext cx="299110" cy="398815"/>
          </a:xfrm>
          <a:prstGeom prst="ellipse">
            <a:avLst/>
          </a:prstGeom>
          <a:noFill/>
          <a:ln w="127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0396" y="127279"/>
            <a:ext cx="1381318" cy="12479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6611" y="4144624"/>
            <a:ext cx="1570160" cy="211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380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5118BA95-03E7-41B7-B442-0AF8C0A7FF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914171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59D8741-EAD6-41B1-A882-70D70FC3582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5776" y="1679569"/>
            <a:ext cx="2624148" cy="3498858"/>
          </a:xfrm>
          <a:prstGeom prst="ellipse">
            <a:avLst/>
          </a:prstGeom>
          <a:blipFill dpi="0" rotWithShape="1"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400000"/>
                      </a14:imgEffect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/>
            <a:tile tx="0" ty="0" sx="85000" sy="85000" flip="none" algn="tl"/>
          </a:blip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 Extra Bold" pitchFamily="18" charset="0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5444F36-3103-4D11-A25F-C054D4606DA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4600" y="1864667"/>
            <a:ext cx="2346500" cy="3128662"/>
          </a:xfrm>
          <a:prstGeom prst="ellipse">
            <a:avLst/>
          </a:prstGeom>
          <a:noFill/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7608" y="2376862"/>
            <a:ext cx="1980485" cy="2104273"/>
          </a:xfrm>
          <a:noFill/>
        </p:spPr>
        <p:txBody>
          <a:bodyPr>
            <a:normAutofit/>
          </a:bodyPr>
          <a:lstStyle/>
          <a:p>
            <a:pPr algn="ctr"/>
            <a:r>
              <a:rPr lang="en-GB" sz="2600">
                <a:solidFill>
                  <a:srgbClr val="FFFFFF"/>
                </a:solidFill>
              </a:rPr>
              <a:t>Important Points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D9B3EAD-A2B3-42C4-927C-3455E3E69EE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169508" y="3398744"/>
            <a:ext cx="3657600" cy="60512"/>
          </a:xfrm>
          <a:prstGeom prst="rect">
            <a:avLst/>
          </a:prstGeom>
          <a:blipFill dpi="0" rotWithShape="1">
            <a:blip r:embed="rId4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816102" y="6272784"/>
            <a:ext cx="4745736" cy="3651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600" b="1"/>
              <a:t>@</a:t>
            </a:r>
            <a:r>
              <a:rPr lang="en-US" sz="600" b="1" err="1"/>
              <a:t>ProfMarkTaubert</a:t>
            </a:r>
            <a:r>
              <a:rPr lang="en-US" sz="600" b="1"/>
              <a:t>          www.TalkCPR.wales        www.wales.nhs.uk/DNACPR     www.wales.nhs.uk/AFCP   www.advancecareplan.org.uk/for-professionals                                                       https://advancecareplan.org.uk/</a:t>
            </a:r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5A7BDA50-321E-05BC-62DB-4C7BE4C0274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61143350"/>
              </p:ext>
            </p:extLst>
          </p:nvPr>
        </p:nvGraphicFramePr>
        <p:xfrm>
          <a:off x="4561284" y="725488"/>
          <a:ext cx="3856434" cy="54070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3317530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Duty To consult  versus  Not discussing at all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</a:t>
            </a:r>
            <a:r>
              <a:rPr lang="en-GB" dirty="0" smtClean="0"/>
              <a:t>ypes of complaints these days: </a:t>
            </a:r>
          </a:p>
          <a:p>
            <a:r>
              <a:rPr lang="en-GB" dirty="0" smtClean="0"/>
              <a:t>“Why did you burden my poor mother with such a big discussion on CPR, when she only came in for Radiotherapy?!”</a:t>
            </a:r>
          </a:p>
          <a:p>
            <a:r>
              <a:rPr lang="en-GB" dirty="0" smtClean="0"/>
              <a:t>“Ah, DNR, so </a:t>
            </a:r>
            <a:r>
              <a:rPr lang="en-GB" dirty="0"/>
              <a:t>y</a:t>
            </a:r>
            <a:r>
              <a:rPr lang="en-GB" dirty="0" smtClean="0"/>
              <a:t>ou are trying to </a:t>
            </a:r>
            <a:r>
              <a:rPr lang="en-GB" dirty="0" err="1" smtClean="0"/>
              <a:t>euthanise</a:t>
            </a:r>
            <a:r>
              <a:rPr lang="en-GB" dirty="0" smtClean="0"/>
              <a:t> my father!?”</a:t>
            </a:r>
          </a:p>
          <a:p>
            <a:r>
              <a:rPr lang="en-GB" dirty="0" smtClean="0"/>
              <a:t>“Why was ceiling of treatment NOT discussed with me/my family?”</a:t>
            </a:r>
          </a:p>
          <a:p>
            <a:r>
              <a:rPr lang="en-GB" dirty="0" smtClean="0"/>
              <a:t>“Why did my husband receive CPR and was transferred to hospital when we had said that we did not want this? And I told the paramedics that!”</a:t>
            </a:r>
            <a:endParaRPr lang="en-GB" dirty="0"/>
          </a:p>
          <a:p>
            <a:pPr marL="0" indent="0">
              <a:buNone/>
            </a:pPr>
            <a:r>
              <a:rPr lang="en-GB" sz="900" b="1" dirty="0" err="1" smtClean="0"/>
              <a:t>Overconsulting</a:t>
            </a:r>
            <a:r>
              <a:rPr lang="en-GB" sz="900" b="1" dirty="0" smtClean="0"/>
              <a:t>/burdening  </a:t>
            </a:r>
            <a:r>
              <a:rPr lang="en-GB" b="1" dirty="0" smtClean="0"/>
              <a:t>---------------------------------------------------  </a:t>
            </a:r>
            <a:r>
              <a:rPr lang="en-GB" sz="800" b="1" dirty="0" smtClean="0"/>
              <a:t>Not Telling/Withholding</a:t>
            </a:r>
            <a:endParaRPr lang="en-GB" sz="800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Twitter:  @</a:t>
            </a:r>
            <a:r>
              <a:rPr lang="en-US" dirty="0" err="1" smtClean="0"/>
              <a:t>ProfMarkTaubert</a:t>
            </a:r>
            <a:r>
              <a:rPr lang="en-US" dirty="0" smtClean="0"/>
              <a:t> #</a:t>
            </a:r>
            <a:r>
              <a:rPr lang="en-US" dirty="0" err="1" smtClean="0"/>
              <a:t>TalkCPR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2682" y="25885"/>
            <a:ext cx="1381318" cy="1247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209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Twitter:  @DrMarkTaubert #TalkCPR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28" y="0"/>
            <a:ext cx="9108505" cy="695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647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Twitter:  @DrMarkTaubert #TalkCPR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7" y="0"/>
            <a:ext cx="92170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071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tint val="75000"/>
                <a:shade val="58000"/>
                <a:satMod val="120000"/>
              </a:schemeClr>
              <a:schemeClr val="bg1">
                <a:tint val="50000"/>
                <a:shade val="96000"/>
              </a:schemeClr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7049A7D3-684C-4C59-A4B6-7B308A6AD34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0625" y="1346946"/>
            <a:ext cx="7667244" cy="80683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D7B1087B-C592-40E7-B532-60B453A2FE6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0625" y="4299696"/>
            <a:ext cx="7667244" cy="80683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14AE7447-E8F8-4A0F-9E3D-94842BFF886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0625" y="1484779"/>
            <a:ext cx="7667244" cy="2743200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85981F80-69EE-4E2B-82A8-47FDFD7720A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236911" y="4068923"/>
            <a:ext cx="810678" cy="1080902"/>
            <a:chOff x="9685338" y="4460675"/>
            <a:chExt cx="1080904" cy="1080902"/>
          </a:xfrm>
        </p:grpSpPr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46CE0473-0B07-47EE-A016-EBD87F2C8C9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5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EDD0D1E4-DFCA-4DF0-9D37-571A5F529F0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 useBgFill="1">
        <p:nvSpPr>
          <p:cNvPr id="81" name="Rectangle 80">
            <a:extLst>
              <a:ext uri="{FF2B5EF4-FFF2-40B4-BE49-F238E27FC236}">
                <a16:creationId xmlns:a16="http://schemas.microsoft.com/office/drawing/2014/main" id="{2A0E4E09-FC02-4ADC-951A-3FFA90B6FE3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17075" y="1360493"/>
            <a:ext cx="3729383" cy="3106732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0000"/>
              </a:lnSpc>
            </a:pPr>
            <a:r>
              <a:rPr lang="en-US" sz="4900" dirty="0">
                <a:solidFill>
                  <a:schemeClr val="tx1"/>
                </a:solidFill>
              </a:rPr>
              <a:t>QR code for Patient/NOK </a:t>
            </a:r>
            <a:r>
              <a:rPr lang="en-US" sz="4900" dirty="0" err="1">
                <a:solidFill>
                  <a:schemeClr val="tx1"/>
                </a:solidFill>
              </a:rPr>
              <a:t>TalkCPR</a:t>
            </a:r>
            <a:r>
              <a:rPr lang="en-US" sz="4900" dirty="0">
                <a:solidFill>
                  <a:schemeClr val="tx1"/>
                </a:solidFill>
              </a:rPr>
              <a:t> videos on YouTube</a:t>
            </a:r>
          </a:p>
        </p:txBody>
      </p:sp>
      <p:sp>
        <p:nvSpPr>
          <p:cNvPr id="83" name="Freeform: Shape 82">
            <a:extLst>
              <a:ext uri="{FF2B5EF4-FFF2-40B4-BE49-F238E27FC236}">
                <a16:creationId xmlns:a16="http://schemas.microsoft.com/office/drawing/2014/main" id="{14A1598B-1957-47CF-AAF4-F7A36DA0E7C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3"/>
            <a:ext cx="4571771" cy="6857997"/>
          </a:xfrm>
          <a:custGeom>
            <a:avLst/>
            <a:gdLst>
              <a:gd name="connsiteX0" fmla="*/ 3435036 w 6095695"/>
              <a:gd name="connsiteY0" fmla="*/ 0 h 6857997"/>
              <a:gd name="connsiteX1" fmla="*/ 4198562 w 6095695"/>
              <a:gd name="connsiteY1" fmla="*/ 0 h 6857997"/>
              <a:gd name="connsiteX2" fmla="*/ 4365987 w 6095695"/>
              <a:gd name="connsiteY2" fmla="*/ 128761 h 6857997"/>
              <a:gd name="connsiteX3" fmla="*/ 6095695 w 6095695"/>
              <a:gd name="connsiteY3" fmla="*/ 3718209 h 6857997"/>
              <a:gd name="connsiteX4" fmla="*/ 4860911 w 6095695"/>
              <a:gd name="connsiteY4" fmla="*/ 6845880 h 6857997"/>
              <a:gd name="connsiteX5" fmla="*/ 4849107 w 6095695"/>
              <a:gd name="connsiteY5" fmla="*/ 6857997 h 6857997"/>
              <a:gd name="connsiteX6" fmla="*/ 4253869 w 6095695"/>
              <a:gd name="connsiteY6" fmla="*/ 6857997 h 6857997"/>
              <a:gd name="connsiteX7" fmla="*/ 4409441 w 6095695"/>
              <a:gd name="connsiteY7" fmla="*/ 6719623 h 6857997"/>
              <a:gd name="connsiteX8" fmla="*/ 5679794 w 6095695"/>
              <a:gd name="connsiteY8" fmla="*/ 3718209 h 6857997"/>
              <a:gd name="connsiteX9" fmla="*/ 3591563 w 6095695"/>
              <a:gd name="connsiteY9" fmla="*/ 88079 h 6857997"/>
              <a:gd name="connsiteX10" fmla="*/ 0 w 6095695"/>
              <a:gd name="connsiteY10" fmla="*/ 0 h 6857997"/>
              <a:gd name="connsiteX11" fmla="*/ 3177466 w 6095695"/>
              <a:gd name="connsiteY11" fmla="*/ 0 h 6857997"/>
              <a:gd name="connsiteX12" fmla="*/ 3353291 w 6095695"/>
              <a:gd name="connsiteY12" fmla="*/ 88129 h 6857997"/>
              <a:gd name="connsiteX13" fmla="*/ 5560965 w 6095695"/>
              <a:gd name="connsiteY13" fmla="*/ 3718209 h 6857997"/>
              <a:gd name="connsiteX14" fmla="*/ 4325417 w 6095695"/>
              <a:gd name="connsiteY14" fmla="*/ 6637392 h 6857997"/>
              <a:gd name="connsiteX15" fmla="*/ 4077394 w 6095695"/>
              <a:gd name="connsiteY15" fmla="*/ 6857997 h 6857997"/>
              <a:gd name="connsiteX16" fmla="*/ 0 w 6095695"/>
              <a:gd name="connsiteY16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095695" h="6857997">
                <a:moveTo>
                  <a:pt x="3435036" y="0"/>
                </a:moveTo>
                <a:lnTo>
                  <a:pt x="4198562" y="0"/>
                </a:lnTo>
                <a:lnTo>
                  <a:pt x="4365987" y="128761"/>
                </a:lnTo>
                <a:cubicBezTo>
                  <a:pt x="5422363" y="981944"/>
                  <a:pt x="6095695" y="2273123"/>
                  <a:pt x="6095695" y="3718209"/>
                </a:cubicBezTo>
                <a:cubicBezTo>
                  <a:pt x="6095695" y="4922447"/>
                  <a:pt x="5628104" y="6019805"/>
                  <a:pt x="4860911" y="6845880"/>
                </a:cubicBezTo>
                <a:lnTo>
                  <a:pt x="4849107" y="6857997"/>
                </a:lnTo>
                <a:lnTo>
                  <a:pt x="4253869" y="6857997"/>
                </a:lnTo>
                <a:lnTo>
                  <a:pt x="4409441" y="6719623"/>
                </a:lnTo>
                <a:cubicBezTo>
                  <a:pt x="5194330" y="5951494"/>
                  <a:pt x="5679794" y="4890334"/>
                  <a:pt x="5679794" y="3718209"/>
                </a:cubicBezTo>
                <a:cubicBezTo>
                  <a:pt x="5679794" y="2179795"/>
                  <a:pt x="4843506" y="832535"/>
                  <a:pt x="3591563" y="88079"/>
                </a:cubicBezTo>
                <a:close/>
                <a:moveTo>
                  <a:pt x="0" y="0"/>
                </a:moveTo>
                <a:lnTo>
                  <a:pt x="3177466" y="0"/>
                </a:lnTo>
                <a:lnTo>
                  <a:pt x="3353291" y="88129"/>
                </a:lnTo>
                <a:cubicBezTo>
                  <a:pt x="4668281" y="787221"/>
                  <a:pt x="5560965" y="2150692"/>
                  <a:pt x="5560965" y="3718209"/>
                </a:cubicBezTo>
                <a:cubicBezTo>
                  <a:pt x="5560965" y="4858221"/>
                  <a:pt x="5088802" y="5890308"/>
                  <a:pt x="4325417" y="6637392"/>
                </a:cubicBezTo>
                <a:lnTo>
                  <a:pt x="4077394" y="6857997"/>
                </a:lnTo>
                <a:lnTo>
                  <a:pt x="0" y="685799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26" name="Picture 2" descr="dd1381af-e528-424f-a430-07e4dd822238@EURPRD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7541" y="1939417"/>
            <a:ext cx="2979166" cy="2979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917075" y="6272784"/>
            <a:ext cx="370332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r>
              <a:rPr lang="en-US" sz="11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Twitter:  @ProfMarkTaubert #TalkCPR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62682" y="464"/>
            <a:ext cx="1381318" cy="1247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862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Twitter:  @DrMarkTaubert #TalkCPR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07" y="44624"/>
            <a:ext cx="9113093" cy="66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77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9C8523-174F-4C09-AA2E-9E8D4BA51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F48382-0074-467E-94C8-5C4DD8C1FB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C1FE2A-8529-4414-9554-95C3C2FFE6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Twitter:  @DrMarkTaubert #TalkCPR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5290DF7-4688-4C69-931E-F4F48267EF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316" y="0"/>
            <a:ext cx="9178316" cy="674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910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3C06EAFD-0C69-4B3B-BEA7-E7E11DDF9C4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A4066C89-42FB-4624-9AFE-3A31B36491B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508" y="0"/>
            <a:ext cx="3486126" cy="6858000"/>
          </a:xfrm>
          <a:prstGeom prst="rect">
            <a:avLst/>
          </a:prstGeom>
          <a:blipFill dpi="0" rotWithShape="1"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400000"/>
                      </a14:imgEffect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/>
            <a:tile tx="0" ty="0" sx="85000" sy="85000" flip="none" algn="tl"/>
          </a:blip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algn="ctr" defTabSz="914400"/>
            <a:endParaRPr lang="en-US" sz="2000" kern="0">
              <a:solidFill>
                <a:prstClr val="white"/>
              </a:solidFill>
              <a:latin typeface="Rockwell Extra Bold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601" y="643466"/>
            <a:ext cx="2764734" cy="5528734"/>
          </a:xfrm>
        </p:spPr>
        <p:txBody>
          <a:bodyPr>
            <a:normAutofit/>
          </a:bodyPr>
          <a:lstStyle/>
          <a:p>
            <a:pPr algn="r"/>
            <a:r>
              <a:rPr lang="en-US" sz="3900">
                <a:solidFill>
                  <a:srgbClr val="FFFFFF"/>
                </a:solidFill>
              </a:rPr>
              <a:t>Conversation approaches incl “What Matters Most to you?”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90335" y="599768"/>
            <a:ext cx="4555850" cy="5572432"/>
          </a:xfrm>
        </p:spPr>
        <p:txBody>
          <a:bodyPr anchor="ctr">
            <a:normAutofit/>
          </a:bodyPr>
          <a:lstStyle/>
          <a:p>
            <a:r>
              <a:rPr lang="en-GB" sz="1700"/>
              <a:t>Work at UK level with What Matters Most Charter and at regional level with Compassionate Cymru.</a:t>
            </a:r>
          </a:p>
          <a:p>
            <a:r>
              <a:rPr lang="en-GB" sz="1700"/>
              <a:t>Goal of finding out what sort of person they are and what level of intervention they think is acceptable</a:t>
            </a:r>
          </a:p>
          <a:p>
            <a:r>
              <a:rPr lang="en-GB" sz="1700"/>
              <a:t>“</a:t>
            </a:r>
            <a:r>
              <a:rPr lang="en-GB" sz="1700" b="1"/>
              <a:t>What matters most to you, </a:t>
            </a:r>
            <a:r>
              <a:rPr lang="en-GB" sz="1700"/>
              <a:t>especially towards the end of life?”</a:t>
            </a:r>
          </a:p>
          <a:p>
            <a:r>
              <a:rPr lang="en-GB" sz="1700"/>
              <a:t>What goals do they have. Any opinions on treatments they wouldn’t want?</a:t>
            </a:r>
          </a:p>
          <a:p>
            <a:r>
              <a:rPr lang="en-GB" sz="1700"/>
              <a:t>“</a:t>
            </a:r>
            <a:r>
              <a:rPr lang="en-GB" sz="1700" b="1"/>
              <a:t>It may seem strange for me to bring this up now that you are feeling better, but what do you want us to do differently next time you get admitted?”</a:t>
            </a:r>
          </a:p>
          <a:p>
            <a:pPr marL="0" indent="0">
              <a:buNone/>
            </a:pPr>
            <a:r>
              <a:rPr lang="en-GB" sz="1700"/>
              <a:t>How about appointing an Lasting Power of Attorney for Health and Welfare, and/or writing an Advance Decision to Refuse Treatment (ADRT)?</a:t>
            </a:r>
          </a:p>
          <a:p>
            <a:pPr marL="0" indent="0">
              <a:buNone/>
            </a:pPr>
            <a:endParaRPr lang="en-GB" sz="1700"/>
          </a:p>
          <a:p>
            <a:pPr marL="0" indent="0">
              <a:buNone/>
            </a:pPr>
            <a:endParaRPr lang="en-US" sz="170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790335" y="6272784"/>
            <a:ext cx="4555850" cy="3651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600" b="1"/>
              <a:t>@</a:t>
            </a:r>
            <a:r>
              <a:rPr lang="en-US" sz="600" b="1" err="1"/>
              <a:t>ProfMarkTaubert</a:t>
            </a:r>
            <a:r>
              <a:rPr lang="en-US" sz="600" b="1"/>
              <a:t>          www.TalkCPR.wales        www.wales.nhs.uk/DNACPR     www.wales.nhs.uk/AFCP   www.advancecareplan.org.uk/for-professionals                                                       https://advancecareplan.org.uk/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BA218FBC-B2D6-48CA-9289-C4110162EDA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51293" y="6229681"/>
            <a:ext cx="342900" cy="457200"/>
          </a:xfrm>
          <a:prstGeom prst="ellipse">
            <a:avLst/>
          </a:prstGeom>
          <a:blipFill dpi="0" rotWithShape="1"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50800" ty="0" sx="85000" sy="85000" flip="none" algn="tl"/>
          </a:blip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 Extra Bold" pitchFamily="18" charset="0"/>
              <a:ea typeface="+mn-ea"/>
              <a:cs typeface="+mn-cs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2DED9084-49DA-4911-ACB7-5F9E4DEFA03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73188" y="6258874"/>
            <a:ext cx="299110" cy="398815"/>
          </a:xfrm>
          <a:prstGeom prst="ellipse">
            <a:avLst/>
          </a:prstGeom>
          <a:noFill/>
          <a:ln w="127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28" name="AutoShape 4" descr="Image result for simpsons characters"/>
          <p:cNvSpPr>
            <a:spLocks noChangeAspect="1" noChangeArrowheads="1"/>
          </p:cNvSpPr>
          <p:nvPr/>
        </p:nvSpPr>
        <p:spPr bwMode="auto">
          <a:xfrm>
            <a:off x="155575" y="-1881188"/>
            <a:ext cx="5905500" cy="39243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0392" y="111123"/>
            <a:ext cx="1043608" cy="10136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8BA86D-F82E-4F84-99E4-7843E6CCB4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DE7EED-36F0-4294-BEC5-6921D21079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1BD7176-DFCE-4D0F-A841-F7ED3A305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Twitter:  @ProfMarkTaubert #TalkCPR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BFAD8B3-8EF6-414A-8CDD-7BA3F3F77D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6632"/>
            <a:ext cx="9144000" cy="57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533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908720"/>
            <a:ext cx="8627599" cy="4679702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83568" y="6381328"/>
            <a:ext cx="8064896" cy="365125"/>
          </a:xfrm>
        </p:spPr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@</a:t>
            </a:r>
            <a:r>
              <a:rPr lang="en-US" b="1" dirty="0" err="1">
                <a:solidFill>
                  <a:srgbClr val="C00000"/>
                </a:solidFill>
              </a:rPr>
              <a:t>ProfMarkTaubert</a:t>
            </a:r>
            <a:r>
              <a:rPr lang="en-US" b="1" dirty="0">
                <a:solidFill>
                  <a:srgbClr val="C00000"/>
                </a:solidFill>
              </a:rPr>
              <a:t>          www.TalkCPR.wales        www.wales.nhs.uk/DNACPR     www.wales.nhs.uk/AFCP   www.advancecareplan.org.uk/for-professionals                                                       https://advancecareplan.org.uk/</a:t>
            </a:r>
          </a:p>
        </p:txBody>
      </p:sp>
    </p:spTree>
    <p:extLst>
      <p:ext uri="{BB962C8B-B14F-4D97-AF65-F5344CB8AC3E}">
        <p14:creationId xmlns:p14="http://schemas.microsoft.com/office/powerpoint/2010/main" val="1586860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C06EAFD-0C69-4B3B-BEA7-E7E11DDF9C4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4066C89-42FB-4624-9AFE-3A31B36491B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508" y="0"/>
            <a:ext cx="3486126" cy="6858000"/>
          </a:xfrm>
          <a:prstGeom prst="rect">
            <a:avLst/>
          </a:prstGeom>
          <a:blipFill dpi="0" rotWithShape="1"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400000"/>
                      </a14:imgEffect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/>
            <a:tile tx="0" ty="0" sx="85000" sy="85000" flip="none" algn="tl"/>
          </a:blip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algn="ctr" defTabSz="914400"/>
            <a:endParaRPr lang="en-US" sz="2000" kern="0">
              <a:solidFill>
                <a:prstClr val="white"/>
              </a:solidFill>
              <a:latin typeface="Rockwell Extra Bold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927C04-996D-4B7A-93B5-CFAFACB3C9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1" y="643466"/>
            <a:ext cx="2764734" cy="5528734"/>
          </a:xfrm>
        </p:spPr>
        <p:txBody>
          <a:bodyPr>
            <a:normAutofit/>
          </a:bodyPr>
          <a:lstStyle/>
          <a:p>
            <a:pPr algn="r"/>
            <a:r>
              <a:rPr lang="en-GB">
                <a:solidFill>
                  <a:srgbClr val="FFFFFF"/>
                </a:solidFill>
              </a:rPr>
              <a:t>My role: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12378E-6F14-47A7-BFEC-8A05F21F0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90335" y="6272784"/>
            <a:ext cx="455585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Twitter:  @ProfMarkTaubert    #TalkCPR    www.wales.nhs.uk/AFCP </a:t>
            </a:r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A218FBC-B2D6-48CA-9289-C4110162EDA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51293" y="6229681"/>
            <a:ext cx="342900" cy="457200"/>
          </a:xfrm>
          <a:prstGeom prst="ellipse">
            <a:avLst/>
          </a:prstGeom>
          <a:blipFill dpi="0" rotWithShape="1"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50800" ty="0" sx="85000" sy="85000" flip="none" algn="tl"/>
          </a:blip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 Extra Bold" pitchFamily="18" charset="0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DED9084-49DA-4911-ACB7-5F9E4DEFA03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73188" y="6258874"/>
            <a:ext cx="299110" cy="398815"/>
          </a:xfrm>
          <a:prstGeom prst="ellipse">
            <a:avLst/>
          </a:prstGeom>
          <a:noFill/>
          <a:ln w="127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0396" y="127279"/>
            <a:ext cx="1381318" cy="12479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6611" y="4144624"/>
            <a:ext cx="1570160" cy="2114250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59373" y="1107887"/>
            <a:ext cx="4101857" cy="4944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706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355976" y="1412776"/>
            <a:ext cx="4680183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dirty="0">
                <a:hlinkClick r:id="rId3"/>
              </a:rPr>
              <a:t>http://talkcpr.wales</a:t>
            </a:r>
            <a:endParaRPr lang="en-GB" sz="3200" dirty="0"/>
          </a:p>
          <a:p>
            <a:endParaRPr lang="en-GB" sz="4000" dirty="0"/>
          </a:p>
          <a:p>
            <a:r>
              <a:rPr lang="en-GB" sz="4000" dirty="0"/>
              <a:t>#</a:t>
            </a:r>
            <a:r>
              <a:rPr lang="en-GB" sz="4000" dirty="0" err="1"/>
              <a:t>TalkCPR</a:t>
            </a:r>
            <a:r>
              <a:rPr lang="en-GB" sz="4000" dirty="0"/>
              <a:t> </a:t>
            </a:r>
          </a:p>
          <a:p>
            <a:endParaRPr lang="en-GB" sz="4000" dirty="0"/>
          </a:p>
          <a:p>
            <a:endParaRPr lang="en-GB" sz="3200" dirty="0"/>
          </a:p>
          <a:p>
            <a:r>
              <a:rPr lang="en-GB" sz="3200" dirty="0">
                <a:hlinkClick r:id="rId4"/>
              </a:rPr>
              <a:t>http://advancecareplan.org.uk</a:t>
            </a:r>
            <a:r>
              <a:rPr lang="en-GB" sz="3200" dirty="0"/>
              <a:t> </a:t>
            </a:r>
          </a:p>
        </p:txBody>
      </p:sp>
      <p:pic>
        <p:nvPicPr>
          <p:cNvPr id="13" name="Picture 12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897" y="465223"/>
            <a:ext cx="4255072" cy="2891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Footer Placeholder 2"/>
          <p:cNvSpPr txBox="1">
            <a:spLocks/>
          </p:cNvSpPr>
          <p:nvPr/>
        </p:nvSpPr>
        <p:spPr>
          <a:xfrm>
            <a:off x="6057900" y="6492876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32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#TalkCPR</a:t>
            </a:r>
            <a:endParaRPr lang="en-GB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896" y="3525958"/>
            <a:ext cx="4255072" cy="2577861"/>
          </a:xfrm>
          <a:prstGeom prst="rect">
            <a:avLst/>
          </a:prstGeom>
        </p:spPr>
      </p:pic>
      <p:sp>
        <p:nvSpPr>
          <p:cNvPr id="1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0" y="6403582"/>
            <a:ext cx="8064896" cy="365125"/>
          </a:xfrm>
        </p:spPr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@</a:t>
            </a:r>
            <a:r>
              <a:rPr lang="en-US" b="1" dirty="0" err="1">
                <a:solidFill>
                  <a:srgbClr val="C00000"/>
                </a:solidFill>
              </a:rPr>
              <a:t>ProfMarkTaubert</a:t>
            </a:r>
            <a:r>
              <a:rPr lang="en-US" b="1" dirty="0">
                <a:solidFill>
                  <a:srgbClr val="C00000"/>
                </a:solidFill>
              </a:rPr>
              <a:t>          www.TalkCPR.wales        www.wales.nhs.uk/DNACPR     www.wales.nhs.uk/AFCP   www.advancecareplan.org.uk/for-professionals                                                       https://advancecareplan.org.uk/</a:t>
            </a:r>
          </a:p>
        </p:txBody>
      </p:sp>
      <p:pic>
        <p:nvPicPr>
          <p:cNvPr id="1026" name="Picture 2" descr="Imag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517" y="121356"/>
            <a:ext cx="3606379" cy="1202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8896" y="0"/>
            <a:ext cx="4111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‘Conversation starters’:</a:t>
            </a:r>
          </a:p>
        </p:txBody>
      </p:sp>
      <p:pic>
        <p:nvPicPr>
          <p:cNvPr id="2050" name="Picture 2" descr="dd1381af-e528-424f-a430-07e4dd822238@EURPRD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8335" y="2204864"/>
            <a:ext cx="1553121" cy="1553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7274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Cultural differences and approaches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Twitter:  @DrMarkTaubert #TalkCPR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44824"/>
            <a:ext cx="8324902" cy="5193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41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Cultural differences and approaches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Twitter:  @DrMarkTaubert #TalkCPR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44824"/>
            <a:ext cx="8324902" cy="51935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5256707"/>
            <a:ext cx="7953375" cy="158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35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DD9DADA-5F5C-4C79-87C7-A03178FB05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940" r="-1" b="14640"/>
          <a:stretch/>
        </p:blipFill>
        <p:spPr>
          <a:xfrm>
            <a:off x="5845889" y="3506112"/>
            <a:ext cx="3298111" cy="3351888"/>
          </a:xfrm>
          <a:custGeom>
            <a:avLst/>
            <a:gdLst/>
            <a:ahLst/>
            <a:cxnLst/>
            <a:rect l="l" t="t" r="r" b="b"/>
            <a:pathLst>
              <a:path w="4397481" h="3351888">
                <a:moveTo>
                  <a:pt x="0" y="0"/>
                </a:moveTo>
                <a:lnTo>
                  <a:pt x="4397481" y="0"/>
                </a:lnTo>
                <a:lnTo>
                  <a:pt x="4397481" y="3351888"/>
                </a:lnTo>
                <a:lnTo>
                  <a:pt x="1552363" y="3351888"/>
                </a:lnTo>
                <a:close/>
              </a:path>
            </a:pathLst>
          </a:cu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0562" r="32417"/>
          <a:stretch/>
        </p:blipFill>
        <p:spPr>
          <a:xfrm>
            <a:off x="20" y="10"/>
            <a:ext cx="6865999" cy="6863475"/>
          </a:xfrm>
          <a:custGeom>
            <a:avLst/>
            <a:gdLst/>
            <a:ahLst/>
            <a:cxnLst/>
            <a:rect l="l" t="t" r="r" b="b"/>
            <a:pathLst>
              <a:path w="9154693" h="6863485">
                <a:moveTo>
                  <a:pt x="0" y="0"/>
                </a:moveTo>
                <a:lnTo>
                  <a:pt x="5976000" y="0"/>
                </a:lnTo>
                <a:lnTo>
                  <a:pt x="9154693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8D9CE80-218A-4826-8EC3-327616A3937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92" b="-3"/>
          <a:stretch/>
        </p:blipFill>
        <p:spPr>
          <a:xfrm>
            <a:off x="4626141" y="10"/>
            <a:ext cx="4517859" cy="3346394"/>
          </a:xfrm>
          <a:custGeom>
            <a:avLst/>
            <a:gdLst/>
            <a:ahLst/>
            <a:cxnLst/>
            <a:rect l="l" t="t" r="r" b="b"/>
            <a:pathLst>
              <a:path w="6023811" h="3346404">
                <a:moveTo>
                  <a:pt x="0" y="0"/>
                </a:moveTo>
                <a:lnTo>
                  <a:pt x="6023811" y="0"/>
                </a:lnTo>
                <a:lnTo>
                  <a:pt x="6023811" y="3346404"/>
                </a:lnTo>
                <a:lnTo>
                  <a:pt x="1549824" y="3346404"/>
                </a:lnTo>
                <a:close/>
              </a:path>
            </a:pathLst>
          </a:cu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>
                <a:solidFill>
                  <a:srgbClr val="FFFFFF"/>
                </a:solidFill>
              </a:rPr>
              <a:t>Twitter:  @DrMarkTaubert #TalkCPR</a:t>
            </a:r>
          </a:p>
        </p:txBody>
      </p:sp>
    </p:spTree>
    <p:extLst>
      <p:ext uri="{BB962C8B-B14F-4D97-AF65-F5344CB8AC3E}">
        <p14:creationId xmlns:p14="http://schemas.microsoft.com/office/powerpoint/2010/main" val="4288478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60548" y="872716"/>
            <a:ext cx="6120680" cy="4896544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2915816" y="980728"/>
            <a:ext cx="1152128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6136" y="3645024"/>
            <a:ext cx="2593529" cy="17657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0088" y="188640"/>
            <a:ext cx="2305624" cy="3278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411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tint val="75000"/>
                <a:shade val="58000"/>
                <a:satMod val="120000"/>
              </a:schemeClr>
              <a:schemeClr val="bg1">
                <a:tint val="50000"/>
                <a:shade val="96000"/>
              </a:schemeClr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A0E4E09-FC02-4ADC-951A-3FFA90B6FE3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89713" y="484632"/>
            <a:ext cx="3556472" cy="1971964"/>
          </a:xfrm>
        </p:spPr>
        <p:txBody>
          <a:bodyPr>
            <a:normAutofit/>
          </a:bodyPr>
          <a:lstStyle/>
          <a:p>
            <a:r>
              <a:rPr lang="en-GB" sz="2900">
                <a:solidFill>
                  <a:schemeClr val="tx1"/>
                </a:solidFill>
              </a:rPr>
              <a:t>Advance &amp; Future Care Planning (AFCP) Resources for Wales  www.wales.nhs.uk/afcp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E5821A2D-F010-4C2B-8819-23281D9C770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3"/>
            <a:ext cx="4571771" cy="6857997"/>
          </a:xfrm>
          <a:custGeom>
            <a:avLst/>
            <a:gdLst>
              <a:gd name="connsiteX0" fmla="*/ 3435036 w 6095695"/>
              <a:gd name="connsiteY0" fmla="*/ 0 h 6857997"/>
              <a:gd name="connsiteX1" fmla="*/ 4198562 w 6095695"/>
              <a:gd name="connsiteY1" fmla="*/ 0 h 6857997"/>
              <a:gd name="connsiteX2" fmla="*/ 4365987 w 6095695"/>
              <a:gd name="connsiteY2" fmla="*/ 128761 h 6857997"/>
              <a:gd name="connsiteX3" fmla="*/ 6095695 w 6095695"/>
              <a:gd name="connsiteY3" fmla="*/ 3718209 h 6857997"/>
              <a:gd name="connsiteX4" fmla="*/ 4860911 w 6095695"/>
              <a:gd name="connsiteY4" fmla="*/ 6845880 h 6857997"/>
              <a:gd name="connsiteX5" fmla="*/ 4849107 w 6095695"/>
              <a:gd name="connsiteY5" fmla="*/ 6857997 h 6857997"/>
              <a:gd name="connsiteX6" fmla="*/ 4253869 w 6095695"/>
              <a:gd name="connsiteY6" fmla="*/ 6857997 h 6857997"/>
              <a:gd name="connsiteX7" fmla="*/ 4409441 w 6095695"/>
              <a:gd name="connsiteY7" fmla="*/ 6719623 h 6857997"/>
              <a:gd name="connsiteX8" fmla="*/ 5679794 w 6095695"/>
              <a:gd name="connsiteY8" fmla="*/ 3718209 h 6857997"/>
              <a:gd name="connsiteX9" fmla="*/ 3591563 w 6095695"/>
              <a:gd name="connsiteY9" fmla="*/ 88079 h 6857997"/>
              <a:gd name="connsiteX10" fmla="*/ 0 w 6095695"/>
              <a:gd name="connsiteY10" fmla="*/ 0 h 6857997"/>
              <a:gd name="connsiteX11" fmla="*/ 3177466 w 6095695"/>
              <a:gd name="connsiteY11" fmla="*/ 0 h 6857997"/>
              <a:gd name="connsiteX12" fmla="*/ 3353291 w 6095695"/>
              <a:gd name="connsiteY12" fmla="*/ 88129 h 6857997"/>
              <a:gd name="connsiteX13" fmla="*/ 5560965 w 6095695"/>
              <a:gd name="connsiteY13" fmla="*/ 3718209 h 6857997"/>
              <a:gd name="connsiteX14" fmla="*/ 4325417 w 6095695"/>
              <a:gd name="connsiteY14" fmla="*/ 6637392 h 6857997"/>
              <a:gd name="connsiteX15" fmla="*/ 4077394 w 6095695"/>
              <a:gd name="connsiteY15" fmla="*/ 6857997 h 6857997"/>
              <a:gd name="connsiteX16" fmla="*/ 0 w 6095695"/>
              <a:gd name="connsiteY16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095695" h="6857997">
                <a:moveTo>
                  <a:pt x="3435036" y="0"/>
                </a:moveTo>
                <a:lnTo>
                  <a:pt x="4198562" y="0"/>
                </a:lnTo>
                <a:lnTo>
                  <a:pt x="4365987" y="128761"/>
                </a:lnTo>
                <a:cubicBezTo>
                  <a:pt x="5422363" y="981944"/>
                  <a:pt x="6095695" y="2273123"/>
                  <a:pt x="6095695" y="3718209"/>
                </a:cubicBezTo>
                <a:cubicBezTo>
                  <a:pt x="6095695" y="4922447"/>
                  <a:pt x="5628104" y="6019805"/>
                  <a:pt x="4860911" y="6845880"/>
                </a:cubicBezTo>
                <a:lnTo>
                  <a:pt x="4849107" y="6857997"/>
                </a:lnTo>
                <a:lnTo>
                  <a:pt x="4253869" y="6857997"/>
                </a:lnTo>
                <a:lnTo>
                  <a:pt x="4409441" y="6719623"/>
                </a:lnTo>
                <a:cubicBezTo>
                  <a:pt x="5194330" y="5951494"/>
                  <a:pt x="5679794" y="4890334"/>
                  <a:pt x="5679794" y="3718209"/>
                </a:cubicBezTo>
                <a:cubicBezTo>
                  <a:pt x="5679794" y="2179795"/>
                  <a:pt x="4843506" y="832535"/>
                  <a:pt x="3591563" y="88079"/>
                </a:cubicBezTo>
                <a:close/>
                <a:moveTo>
                  <a:pt x="0" y="0"/>
                </a:moveTo>
                <a:lnTo>
                  <a:pt x="3177466" y="0"/>
                </a:lnTo>
                <a:lnTo>
                  <a:pt x="3353291" y="88129"/>
                </a:lnTo>
                <a:cubicBezTo>
                  <a:pt x="4668281" y="787221"/>
                  <a:pt x="5560965" y="2150692"/>
                  <a:pt x="5560965" y="3718209"/>
                </a:cubicBezTo>
                <a:cubicBezTo>
                  <a:pt x="5560965" y="4858221"/>
                  <a:pt x="5088802" y="5890308"/>
                  <a:pt x="4325417" y="6637392"/>
                </a:cubicBezTo>
                <a:lnTo>
                  <a:pt x="4077394" y="6857997"/>
                </a:lnTo>
                <a:lnTo>
                  <a:pt x="0" y="685799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" y="1470614"/>
            <a:ext cx="3635339" cy="396044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9714" y="2456596"/>
            <a:ext cx="3556472" cy="3715603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Memorable MND patient of mine who in 2010 lamented the fact that there was no All NHS Wales Advance decision to Refuse Treatment Form (ADRT)</a:t>
            </a:r>
          </a:p>
          <a:p>
            <a:r>
              <a:rPr lang="en-GB" dirty="0"/>
              <a:t>Due to work of AFCP Strategy Group, we now have one (NHS Wales)</a:t>
            </a:r>
          </a:p>
          <a:p>
            <a:r>
              <a:rPr lang="en-GB" dirty="0"/>
              <a:t>Plus an all Wales Record of Best Interests Form, a softer Advance Care Planning Statement (RACPAC)</a:t>
            </a:r>
            <a:endParaRPr lang="en-US" dirty="0"/>
          </a:p>
          <a:p>
            <a:endParaRPr lang="en-GB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68B9961-F007-40D1-AF51-61B6DE5106C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551293" y="6229681"/>
            <a:ext cx="342900" cy="457200"/>
            <a:chOff x="11361456" y="6195813"/>
            <a:chExt cx="548640" cy="548640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E9FDF494-C7FB-47DF-BD39-1F65FA55081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3A822E1C-4C1A-4BEE-B19C-0FFB2D57BBD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</p:spTree>
    <p:extLst>
      <p:ext uri="{BB962C8B-B14F-4D97-AF65-F5344CB8AC3E}">
        <p14:creationId xmlns:p14="http://schemas.microsoft.com/office/powerpoint/2010/main" val="10440011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Twitter:  @DrMarkTaubert #TalkCPR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36" y="0"/>
            <a:ext cx="9007560" cy="671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808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027" y="0"/>
            <a:ext cx="9168027" cy="666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455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D9B4FE-0862-48C7-B4EE-1E68471E6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00051"/>
            <a:ext cx="7772400" cy="1609344"/>
          </a:xfrm>
        </p:spPr>
        <p:txBody>
          <a:bodyPr/>
          <a:lstStyle/>
          <a:p>
            <a:r>
              <a:rPr lang="en-GB" dirty="0"/>
              <a:t>AFCP Resources via www.wales.nhs.uk/AFCP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D26CF8-0068-43F0-9139-CE031066FE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27043B-4365-42D5-A444-93F4B79EC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Twitter:  @DrMarkTaubert #TalkCPR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884027-4675-49C2-BE24-0480413E18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40" y="1689006"/>
            <a:ext cx="9144000" cy="517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985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E23B36-370D-4CAE-8FD1-916C3048D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567E91-3701-4BAB-842A-A3025A334D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6A1C22-9221-4A9D-B871-6BDE2BEC12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Twitter:  @DrMarkTaubert #TalkCPR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E6FC97B-665F-4A0A-BAD7-5B35521D5D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0"/>
            <a:ext cx="75620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064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C06EAFD-0C69-4B3B-BEA7-E7E11DDF9C4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4066C89-42FB-4624-9AFE-3A31B36491B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508" y="0"/>
            <a:ext cx="3486126" cy="6858000"/>
          </a:xfrm>
          <a:prstGeom prst="rect">
            <a:avLst/>
          </a:prstGeom>
          <a:blipFill dpi="0" rotWithShape="1"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400000"/>
                      </a14:imgEffect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/>
            <a:tile tx="0" ty="0" sx="85000" sy="85000" flip="none" algn="tl"/>
          </a:blip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algn="ctr" defTabSz="914400"/>
            <a:endParaRPr lang="en-US" sz="2000" kern="0">
              <a:solidFill>
                <a:prstClr val="white"/>
              </a:solidFill>
              <a:latin typeface="Rockwell Extra Bold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D978DA-AF7C-4285-B4FB-4E7E4A9206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1" y="643466"/>
            <a:ext cx="2764734" cy="5528734"/>
          </a:xfrm>
        </p:spPr>
        <p:txBody>
          <a:bodyPr>
            <a:normAutofit/>
          </a:bodyPr>
          <a:lstStyle/>
          <a:p>
            <a:pPr algn="r"/>
            <a:r>
              <a:rPr lang="en-GB">
                <a:solidFill>
                  <a:srgbClr val="FFFFFF"/>
                </a:solidFill>
              </a:rPr>
              <a:t>Advance &amp; Future Care Planning Strategy Group Wales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50C841-4AEF-47DD-9F01-37942840C7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90335" y="599768"/>
            <a:ext cx="4555850" cy="5572432"/>
          </a:xfrm>
        </p:spPr>
        <p:txBody>
          <a:bodyPr anchor="ctr">
            <a:normAutofit fontScale="92500" lnSpcReduction="20000"/>
          </a:bodyPr>
          <a:lstStyle/>
          <a:p>
            <a:r>
              <a:rPr lang="en-GB" dirty="0"/>
              <a:t>Established in 2018</a:t>
            </a:r>
          </a:p>
          <a:p>
            <a:r>
              <a:rPr lang="en-GB" dirty="0"/>
              <a:t>TOR available on request</a:t>
            </a:r>
          </a:p>
          <a:p>
            <a:r>
              <a:rPr lang="en-GB" dirty="0"/>
              <a:t>Answerable to Deputy CMO for Wales and End of Life Care Board NHS Wales</a:t>
            </a:r>
          </a:p>
          <a:p>
            <a:r>
              <a:rPr lang="en-GB" dirty="0"/>
              <a:t>Patients, carers, clinicians, charities (</a:t>
            </a:r>
            <a:r>
              <a:rPr lang="en-GB" dirty="0" err="1"/>
              <a:t>incl</a:t>
            </a:r>
            <a:r>
              <a:rPr lang="en-GB" dirty="0"/>
              <a:t> elderly care, disabilities), Welsh Government representatives, etc</a:t>
            </a:r>
          </a:p>
          <a:p>
            <a:r>
              <a:rPr lang="en-GB" dirty="0"/>
              <a:t>Meet every 2-3 months, more often during Covid-19</a:t>
            </a:r>
          </a:p>
          <a:p>
            <a:r>
              <a:rPr lang="en-GB" dirty="0"/>
              <a:t>Create national documents, policies, definitions and guidelines, and also review existing resources</a:t>
            </a:r>
          </a:p>
          <a:p>
            <a:r>
              <a:rPr lang="en-GB" dirty="0"/>
              <a:t>National DNACPR, ADRT, RBID, RACPAP (sorry, acronyms will be explained!)</a:t>
            </a:r>
          </a:p>
          <a:p>
            <a:r>
              <a:rPr lang="en-GB" dirty="0"/>
              <a:t>National Conference in 2019 (just before Covid hit) to plan ACP and FCP. Lots of patient representation </a:t>
            </a:r>
            <a:r>
              <a:rPr lang="en-GB" dirty="0" err="1"/>
              <a:t>incl</a:t>
            </a:r>
            <a:r>
              <a:rPr lang="en-GB" dirty="0"/>
              <a:t> dementia and renal network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138401-5837-4A71-AECD-F59DA27BC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90335" y="6272784"/>
            <a:ext cx="455585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Twitter:  @ProfMarkTaubert #TalkCPR</a:t>
            </a:r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A218FBC-B2D6-48CA-9289-C4110162EDA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51293" y="6229681"/>
            <a:ext cx="342900" cy="457200"/>
          </a:xfrm>
          <a:prstGeom prst="ellipse">
            <a:avLst/>
          </a:prstGeom>
          <a:blipFill dpi="0" rotWithShape="1"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50800" ty="0" sx="85000" sy="85000" flip="none" algn="tl"/>
          </a:blip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 Extra Bold" pitchFamily="18" charset="0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DED9084-49DA-4911-ACB7-5F9E4DEFA03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73188" y="6258874"/>
            <a:ext cx="299110" cy="398815"/>
          </a:xfrm>
          <a:prstGeom prst="ellipse">
            <a:avLst/>
          </a:prstGeom>
          <a:noFill/>
          <a:ln w="127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9654" y="0"/>
            <a:ext cx="1195553" cy="108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058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736E23-C538-4C0C-AD06-4A44BD130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95A6F0-5652-46DC-8264-8229B07D39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7637AA-304C-404E-B75E-D10F300B0F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Twitter:  @DrMarkTaubert #TalkCPR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77A8A68-A680-42D3-A996-9E226B8581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69904"/>
            <a:ext cx="8134672" cy="67880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6FAFB8E-D192-4A69-B024-F1752F7C99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915" y="2970683"/>
            <a:ext cx="8564170" cy="2600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324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F11B31-07F4-4604-8B21-78E53A88C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D3D32A-E270-4A76-A290-1B05A55A75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D669DF-21EA-4F39-B579-1875D22FD8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Twitter:  @DrMarkTaubert #TalkCPR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6F73771-0882-4DB0-9247-BF65C404F2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188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3E9FBC8E-8666-4442-8D7D-B250510CD44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263" y="2005"/>
            <a:ext cx="8181474" cy="6853991"/>
          </a:xfrm>
          <a:custGeom>
            <a:avLst/>
            <a:gdLst>
              <a:gd name="connsiteX0" fmla="*/ 9059740 w 10908632"/>
              <a:gd name="connsiteY0" fmla="*/ 0 h 6853991"/>
              <a:gd name="connsiteX1" fmla="*/ 9694921 w 10908632"/>
              <a:gd name="connsiteY1" fmla="*/ 0 h 6853991"/>
              <a:gd name="connsiteX2" fmla="*/ 9825053 w 10908632"/>
              <a:gd name="connsiteY2" fmla="*/ 165594 h 6853991"/>
              <a:gd name="connsiteX3" fmla="*/ 10908632 w 10908632"/>
              <a:gd name="connsiteY3" fmla="*/ 3429000 h 6853991"/>
              <a:gd name="connsiteX4" fmla="*/ 9825053 w 10908632"/>
              <a:gd name="connsiteY4" fmla="*/ 6692406 h 6853991"/>
              <a:gd name="connsiteX5" fmla="*/ 9698072 w 10908632"/>
              <a:gd name="connsiteY5" fmla="*/ 6853991 h 6853991"/>
              <a:gd name="connsiteX6" fmla="*/ 9063562 w 10908632"/>
              <a:gd name="connsiteY6" fmla="*/ 6853991 h 6853991"/>
              <a:gd name="connsiteX7" fmla="*/ 9138428 w 10908632"/>
              <a:gd name="connsiteY7" fmla="*/ 6775466 h 6853991"/>
              <a:gd name="connsiteX8" fmla="*/ 10431379 w 10908632"/>
              <a:gd name="connsiteY8" fmla="*/ 3429000 h 6853991"/>
              <a:gd name="connsiteX9" fmla="*/ 9138428 w 10908632"/>
              <a:gd name="connsiteY9" fmla="*/ 82534 h 6853991"/>
              <a:gd name="connsiteX10" fmla="*/ 2037821 w 10908632"/>
              <a:gd name="connsiteY10" fmla="*/ 0 h 6853991"/>
              <a:gd name="connsiteX11" fmla="*/ 8870811 w 10908632"/>
              <a:gd name="connsiteY11" fmla="*/ 0 h 6853991"/>
              <a:gd name="connsiteX12" fmla="*/ 8877212 w 10908632"/>
              <a:gd name="connsiteY12" fmla="*/ 6103 h 6853991"/>
              <a:gd name="connsiteX13" fmla="*/ 10295021 w 10908632"/>
              <a:gd name="connsiteY13" fmla="*/ 3429000 h 6853991"/>
              <a:gd name="connsiteX14" fmla="*/ 8877212 w 10908632"/>
              <a:gd name="connsiteY14" fmla="*/ 6851897 h 6853991"/>
              <a:gd name="connsiteX15" fmla="*/ 8875015 w 10908632"/>
              <a:gd name="connsiteY15" fmla="*/ 6853991 h 6853991"/>
              <a:gd name="connsiteX16" fmla="*/ 2033617 w 10908632"/>
              <a:gd name="connsiteY16" fmla="*/ 6853991 h 6853991"/>
              <a:gd name="connsiteX17" fmla="*/ 2031421 w 10908632"/>
              <a:gd name="connsiteY17" fmla="*/ 6851897 h 6853991"/>
              <a:gd name="connsiteX18" fmla="*/ 613611 w 10908632"/>
              <a:gd name="connsiteY18" fmla="*/ 3429000 h 6853991"/>
              <a:gd name="connsiteX19" fmla="*/ 2031420 w 10908632"/>
              <a:gd name="connsiteY19" fmla="*/ 6103 h 6853991"/>
              <a:gd name="connsiteX20" fmla="*/ 1213711 w 10908632"/>
              <a:gd name="connsiteY20" fmla="*/ 0 h 6853991"/>
              <a:gd name="connsiteX21" fmla="*/ 1848893 w 10908632"/>
              <a:gd name="connsiteY21" fmla="*/ 0 h 6853991"/>
              <a:gd name="connsiteX22" fmla="*/ 1770204 w 10908632"/>
              <a:gd name="connsiteY22" fmla="*/ 82534 h 6853991"/>
              <a:gd name="connsiteX23" fmla="*/ 477253 w 10908632"/>
              <a:gd name="connsiteY23" fmla="*/ 3429000 h 6853991"/>
              <a:gd name="connsiteX24" fmla="*/ 1770204 w 10908632"/>
              <a:gd name="connsiteY24" fmla="*/ 6775466 h 6853991"/>
              <a:gd name="connsiteX25" fmla="*/ 1845071 w 10908632"/>
              <a:gd name="connsiteY25" fmla="*/ 6853991 h 6853991"/>
              <a:gd name="connsiteX26" fmla="*/ 1210561 w 10908632"/>
              <a:gd name="connsiteY26" fmla="*/ 6853991 h 6853991"/>
              <a:gd name="connsiteX27" fmla="*/ 1083579 w 10908632"/>
              <a:gd name="connsiteY27" fmla="*/ 6692406 h 6853991"/>
              <a:gd name="connsiteX28" fmla="*/ 0 w 10908632"/>
              <a:gd name="connsiteY28" fmla="*/ 3429000 h 6853991"/>
              <a:gd name="connsiteX29" fmla="*/ 1083579 w 10908632"/>
              <a:gd name="connsiteY29" fmla="*/ 165594 h 6853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0908632" h="6853991">
                <a:moveTo>
                  <a:pt x="9059740" y="0"/>
                </a:moveTo>
                <a:lnTo>
                  <a:pt x="9694921" y="0"/>
                </a:lnTo>
                <a:lnTo>
                  <a:pt x="9825053" y="165594"/>
                </a:lnTo>
                <a:cubicBezTo>
                  <a:pt x="10505610" y="1075607"/>
                  <a:pt x="10908632" y="2205238"/>
                  <a:pt x="10908632" y="3429000"/>
                </a:cubicBezTo>
                <a:cubicBezTo>
                  <a:pt x="10908632" y="4652762"/>
                  <a:pt x="10505610" y="5782393"/>
                  <a:pt x="9825053" y="6692406"/>
                </a:cubicBezTo>
                <a:lnTo>
                  <a:pt x="9698072" y="6853991"/>
                </a:lnTo>
                <a:lnTo>
                  <a:pt x="9063562" y="6853991"/>
                </a:lnTo>
                <a:lnTo>
                  <a:pt x="9138428" y="6775466"/>
                </a:lnTo>
                <a:cubicBezTo>
                  <a:pt x="9941761" y="5891604"/>
                  <a:pt x="10431379" y="4717480"/>
                  <a:pt x="10431379" y="3429000"/>
                </a:cubicBezTo>
                <a:cubicBezTo>
                  <a:pt x="10431379" y="2140521"/>
                  <a:pt x="9941761" y="966397"/>
                  <a:pt x="9138428" y="82534"/>
                </a:cubicBezTo>
                <a:close/>
                <a:moveTo>
                  <a:pt x="2037821" y="0"/>
                </a:moveTo>
                <a:lnTo>
                  <a:pt x="8870811" y="0"/>
                </a:lnTo>
                <a:lnTo>
                  <a:pt x="8877212" y="6103"/>
                </a:lnTo>
                <a:cubicBezTo>
                  <a:pt x="9753207" y="882099"/>
                  <a:pt x="10295021" y="2092275"/>
                  <a:pt x="10295021" y="3429000"/>
                </a:cubicBezTo>
                <a:cubicBezTo>
                  <a:pt x="10295021" y="4765725"/>
                  <a:pt x="9753207" y="5975902"/>
                  <a:pt x="8877212" y="6851897"/>
                </a:cubicBezTo>
                <a:lnTo>
                  <a:pt x="8875015" y="6853991"/>
                </a:lnTo>
                <a:lnTo>
                  <a:pt x="2033617" y="6853991"/>
                </a:lnTo>
                <a:lnTo>
                  <a:pt x="2031421" y="6851897"/>
                </a:lnTo>
                <a:cubicBezTo>
                  <a:pt x="1155426" y="5975902"/>
                  <a:pt x="613611" y="4765725"/>
                  <a:pt x="613611" y="3429000"/>
                </a:cubicBezTo>
                <a:cubicBezTo>
                  <a:pt x="613611" y="2092275"/>
                  <a:pt x="1155425" y="882099"/>
                  <a:pt x="2031420" y="6103"/>
                </a:cubicBezTo>
                <a:close/>
                <a:moveTo>
                  <a:pt x="1213711" y="0"/>
                </a:moveTo>
                <a:lnTo>
                  <a:pt x="1848893" y="0"/>
                </a:lnTo>
                <a:lnTo>
                  <a:pt x="1770204" y="82534"/>
                </a:lnTo>
                <a:cubicBezTo>
                  <a:pt x="966871" y="966397"/>
                  <a:pt x="477253" y="2140521"/>
                  <a:pt x="477253" y="3429000"/>
                </a:cubicBezTo>
                <a:cubicBezTo>
                  <a:pt x="477253" y="4717480"/>
                  <a:pt x="966872" y="5891604"/>
                  <a:pt x="1770204" y="6775466"/>
                </a:cubicBezTo>
                <a:lnTo>
                  <a:pt x="1845071" y="6853991"/>
                </a:lnTo>
                <a:lnTo>
                  <a:pt x="1210561" y="6853991"/>
                </a:lnTo>
                <a:lnTo>
                  <a:pt x="1083579" y="6692406"/>
                </a:lnTo>
                <a:cubicBezTo>
                  <a:pt x="403022" y="5782393"/>
                  <a:pt x="0" y="4652762"/>
                  <a:pt x="0" y="3429000"/>
                </a:cubicBezTo>
                <a:cubicBezTo>
                  <a:pt x="0" y="2205238"/>
                  <a:pt x="403022" y="1075607"/>
                  <a:pt x="1083579" y="165594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lt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8920" y="1395248"/>
            <a:ext cx="5006160" cy="4067504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199132" y="6165304"/>
            <a:ext cx="4745736" cy="472605"/>
          </a:xfrm>
        </p:spPr>
        <p:txBody>
          <a:bodyPr>
            <a:normAutofit/>
          </a:bodyPr>
          <a:lstStyle/>
          <a:p>
            <a:pPr algn="ctr">
              <a:spcAft>
                <a:spcPts val="600"/>
              </a:spcAft>
            </a:pPr>
            <a:r>
              <a:rPr lang="en-US" sz="1200" dirty="0">
                <a:solidFill>
                  <a:schemeClr val="bg1"/>
                </a:solidFill>
              </a:rPr>
              <a:t>@ProfMarkTaubert   #TalkCPR    www.wales.nhs.uk/AFCP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7702" y="17921"/>
            <a:ext cx="906297" cy="818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725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10" y="116632"/>
            <a:ext cx="9118590" cy="67413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Twitter:  @</a:t>
            </a:r>
            <a:r>
              <a:rPr lang="en-US" dirty="0" err="1" smtClean="0"/>
              <a:t>ProfMarkTaubert</a:t>
            </a:r>
            <a:r>
              <a:rPr lang="en-US" dirty="0" smtClean="0"/>
              <a:t> #</a:t>
            </a:r>
            <a:r>
              <a:rPr lang="en-US" dirty="0" err="1" smtClean="0"/>
              <a:t>TalkCPR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404664"/>
            <a:ext cx="7577079" cy="2272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225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Twitter:  @</a:t>
            </a:r>
            <a:r>
              <a:rPr lang="en-US" dirty="0" err="1" smtClean="0"/>
              <a:t>ProfMarkTaubert</a:t>
            </a:r>
            <a:r>
              <a:rPr lang="en-US" dirty="0" smtClean="0"/>
              <a:t> #</a:t>
            </a:r>
            <a:r>
              <a:rPr lang="en-US" dirty="0" err="1" smtClean="0"/>
              <a:t>TalkCPR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6632"/>
            <a:ext cx="10139920" cy="674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782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Twitter:  @</a:t>
            </a:r>
            <a:r>
              <a:rPr lang="en-US" dirty="0" err="1" smtClean="0"/>
              <a:t>ProfMarkTaubert</a:t>
            </a:r>
            <a:r>
              <a:rPr lang="en-US" dirty="0" smtClean="0"/>
              <a:t> #</a:t>
            </a:r>
            <a:r>
              <a:rPr lang="en-US" dirty="0" err="1" smtClean="0"/>
              <a:t>TalkCPR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6632"/>
            <a:ext cx="10139920" cy="67413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1314" y="3974766"/>
            <a:ext cx="9021434" cy="2883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83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Twitter:  @DrMarkTaubert #TalkCPR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512" y="0"/>
            <a:ext cx="9217024" cy="70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753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Twitter:  @DrMarkTaubert #TalkCPR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512" y="0"/>
            <a:ext cx="9217024" cy="7029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512" y="3254104"/>
            <a:ext cx="9180512" cy="4203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787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Wood Type</Template>
  <TotalTime>1570</TotalTime>
  <Words>1524</Words>
  <Application>Microsoft Office PowerPoint</Application>
  <PresentationFormat>On-screen Show (4:3)</PresentationFormat>
  <Paragraphs>125</Paragraphs>
  <Slides>42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9" baseType="lpstr">
      <vt:lpstr>Calibri</vt:lpstr>
      <vt:lpstr>Montserrat</vt:lpstr>
      <vt:lpstr>Rockwell</vt:lpstr>
      <vt:lpstr>Rockwell Condensed</vt:lpstr>
      <vt:lpstr>Rockwell Extra Bold</vt:lpstr>
      <vt:lpstr>Wingdings</vt:lpstr>
      <vt:lpstr>Wood Type</vt:lpstr>
      <vt:lpstr>Catering for Diverse Needs - Future Care Planning in Wales </vt:lpstr>
      <vt:lpstr>My role:</vt:lpstr>
      <vt:lpstr>My role:</vt:lpstr>
      <vt:lpstr>Advance &amp; Future Care Planning Strategy Group Wales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DNACPR interest Started in 2015   (critical friend)</vt:lpstr>
      <vt:lpstr>2023</vt:lpstr>
      <vt:lpstr>Where our all Wales DNACPR policy started (2011)</vt:lpstr>
      <vt:lpstr>Key findings in Tracey ruling:</vt:lpstr>
      <vt:lpstr>PowerPoint Presentation</vt:lpstr>
      <vt:lpstr>This started a big info and education campaign :</vt:lpstr>
      <vt:lpstr>Teaching the merits and the pitfalls of CPR since 2016 incl Patient resources</vt:lpstr>
      <vt:lpstr>PowerPoint Presentation</vt:lpstr>
      <vt:lpstr>PowerPoint Presentation</vt:lpstr>
      <vt:lpstr>Important Points</vt:lpstr>
      <vt:lpstr>Important Points</vt:lpstr>
      <vt:lpstr>Duty To consult  versus  Not discussing at all</vt:lpstr>
      <vt:lpstr>PowerPoint Presentation</vt:lpstr>
      <vt:lpstr>PowerPoint Presentation</vt:lpstr>
      <vt:lpstr>QR code for Patient/NOK TalkCPR videos on YouTube</vt:lpstr>
      <vt:lpstr>PowerPoint Presentation</vt:lpstr>
      <vt:lpstr>PowerPoint Presentation</vt:lpstr>
      <vt:lpstr>Conversation approaches incl “What Matters Most to you?”</vt:lpstr>
      <vt:lpstr>PowerPoint Presentation</vt:lpstr>
      <vt:lpstr>PowerPoint Presentation</vt:lpstr>
      <vt:lpstr>PowerPoint Presentation</vt:lpstr>
      <vt:lpstr>Cultural differences and approaches</vt:lpstr>
      <vt:lpstr>Cultural differences and approaches</vt:lpstr>
      <vt:lpstr>PowerPoint Presentation</vt:lpstr>
      <vt:lpstr>PowerPoint Presentation</vt:lpstr>
      <vt:lpstr>Advance &amp; Future Care Planning (AFCP) Resources for Wales  www.wales.nhs.uk/afcp</vt:lpstr>
      <vt:lpstr>PowerPoint Presentation</vt:lpstr>
      <vt:lpstr>PowerPoint Presentation</vt:lpstr>
      <vt:lpstr>AFCP Resources via www.wales.nhs.uk/AFCP</vt:lpstr>
      <vt:lpstr>PowerPoint Presentation</vt:lpstr>
      <vt:lpstr>PowerPoint Presentation</vt:lpstr>
      <vt:lpstr>PowerPoint Presentation</vt:lpstr>
      <vt:lpstr>PowerPoint Presentation</vt:lpstr>
    </vt:vector>
  </TitlesOfParts>
  <Company>Velindre NHS Trust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All Wales DNACPR</dc:title>
  <dc:creator>ma120761</dc:creator>
  <cp:lastModifiedBy>Mark Taubert (Velindre - Palliative Medicine)</cp:lastModifiedBy>
  <cp:revision>135</cp:revision>
  <dcterms:created xsi:type="dcterms:W3CDTF">2015-06-30T08:26:57Z</dcterms:created>
  <dcterms:modified xsi:type="dcterms:W3CDTF">2023-04-20T16:01:28Z</dcterms:modified>
</cp:coreProperties>
</file>