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01" r:id="rId1"/>
    <p:sldMasterId id="2147483713" r:id="rId2"/>
    <p:sldMasterId id="2147483726" r:id="rId3"/>
  </p:sldMasterIdLst>
  <p:notesMasterIdLst>
    <p:notesMasterId r:id="rId31"/>
  </p:notesMasterIdLst>
  <p:handoutMasterIdLst>
    <p:handoutMasterId r:id="rId32"/>
  </p:handoutMasterIdLst>
  <p:sldIdLst>
    <p:sldId id="259" r:id="rId4"/>
    <p:sldId id="296" r:id="rId5"/>
    <p:sldId id="260" r:id="rId6"/>
    <p:sldId id="312" r:id="rId7"/>
    <p:sldId id="287" r:id="rId8"/>
    <p:sldId id="269" r:id="rId9"/>
    <p:sldId id="313" r:id="rId10"/>
    <p:sldId id="278" r:id="rId11"/>
    <p:sldId id="305" r:id="rId12"/>
    <p:sldId id="322" r:id="rId13"/>
    <p:sldId id="310" r:id="rId14"/>
    <p:sldId id="309" r:id="rId15"/>
    <p:sldId id="317" r:id="rId16"/>
    <p:sldId id="315" r:id="rId17"/>
    <p:sldId id="316" r:id="rId18"/>
    <p:sldId id="300" r:id="rId19"/>
    <p:sldId id="307" r:id="rId20"/>
    <p:sldId id="280" r:id="rId21"/>
    <p:sldId id="308" r:id="rId22"/>
    <p:sldId id="319" r:id="rId23"/>
    <p:sldId id="311" r:id="rId24"/>
    <p:sldId id="324" r:id="rId25"/>
    <p:sldId id="320" r:id="rId26"/>
    <p:sldId id="321" r:id="rId27"/>
    <p:sldId id="302" r:id="rId28"/>
    <p:sldId id="323" r:id="rId29"/>
    <p:sldId id="258" r:id="rId3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41" autoAdjust="0"/>
    <p:restoredTop sz="94660"/>
  </p:normalViewPr>
  <p:slideViewPr>
    <p:cSldViewPr snapToGrid="0">
      <p:cViewPr varScale="1">
        <p:scale>
          <a:sx n="114" d="100"/>
          <a:sy n="114" d="100"/>
        </p:scale>
        <p:origin x="516" y="102"/>
      </p:cViewPr>
      <p:guideLst>
        <p:guide orient="horz" pos="2160"/>
        <p:guide pos="3840"/>
      </p:guideLst>
    </p:cSldViewPr>
  </p:slideViewPr>
  <p:notesTextViewPr>
    <p:cViewPr>
      <p:scale>
        <a:sx n="1" d="1"/>
        <a:sy n="1" d="1"/>
      </p:scale>
      <p:origin x="0" y="0"/>
    </p:cViewPr>
  </p:notesTextViewPr>
  <p:notesViewPr>
    <p:cSldViewPr snapToGrid="0">
      <p:cViewPr varScale="1">
        <p:scale>
          <a:sx n="82" d="100"/>
          <a:sy n="82" d="100"/>
        </p:scale>
        <p:origin x="397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5EE3B62A-77EF-4C94-BE86-A1D6F0099C55}" type="datetimeFigureOut">
              <a:rPr lang="en-GB" smtClean="0"/>
              <a:t>14/06/2023</a:t>
            </a:fld>
            <a:endParaRPr lang="en-GB"/>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90C76E2C-38B6-42BB-81F3-4056599661F2}" type="slidenum">
              <a:rPr lang="en-GB" smtClean="0"/>
              <a:t>‹#›</a:t>
            </a:fld>
            <a:endParaRPr lang="en-GB"/>
          </a:p>
        </p:txBody>
      </p:sp>
    </p:spTree>
    <p:extLst>
      <p:ext uri="{BB962C8B-B14F-4D97-AF65-F5344CB8AC3E}">
        <p14:creationId xmlns:p14="http://schemas.microsoft.com/office/powerpoint/2010/main" val="3064600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8C2785A4-7612-4A18-B5FB-574BA8195DC3}" type="datetimeFigureOut">
              <a:rPr lang="en-GB" smtClean="0"/>
              <a:t>14/06/2023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5CE6FB9E-3459-4A3D-91C3-8F34DD539E9B}" type="slidenum">
              <a:rPr lang="en-GB" smtClean="0"/>
              <a:t>‹#›</a:t>
            </a:fld>
            <a:endParaRPr lang="en-GB"/>
          </a:p>
        </p:txBody>
      </p:sp>
    </p:spTree>
    <p:extLst>
      <p:ext uri="{BB962C8B-B14F-4D97-AF65-F5344CB8AC3E}">
        <p14:creationId xmlns:p14="http://schemas.microsoft.com/office/powerpoint/2010/main" val="2994283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many of you have children or grandchildren who participate in recreational activities? </a:t>
            </a:r>
          </a:p>
          <a:p>
            <a:r>
              <a:rPr lang="en-GB" dirty="0"/>
              <a:t>What choices do they have?</a:t>
            </a:r>
          </a:p>
          <a:p>
            <a:r>
              <a:rPr lang="en-GB" dirty="0"/>
              <a:t>If you have a disability requires reasonable adjustments- that is what I am exploring in CP  </a:t>
            </a:r>
          </a:p>
        </p:txBody>
      </p:sp>
      <p:sp>
        <p:nvSpPr>
          <p:cNvPr id="4" name="Slide Number Placeholder 3"/>
          <p:cNvSpPr>
            <a:spLocks noGrp="1"/>
          </p:cNvSpPr>
          <p:nvPr>
            <p:ph type="sldNum" sz="quarter" idx="10"/>
          </p:nvPr>
        </p:nvSpPr>
        <p:spPr/>
        <p:txBody>
          <a:bodyPr/>
          <a:lstStyle/>
          <a:p>
            <a:fld id="{38E3EDF6-356A-430F-876D-716911D115D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14851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8E3EDF6-356A-430F-876D-716911D115D5}"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4161865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2.bin"/><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3.bin"/><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4.bin"/><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5.bin"/><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6.bin"/><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grpSp>
        <p:nvGrpSpPr>
          <p:cNvPr id="4" name="Group 3"/>
          <p:cNvGrpSpPr/>
          <p:nvPr userDrawn="1"/>
        </p:nvGrpSpPr>
        <p:grpSpPr>
          <a:xfrm>
            <a:off x="148614" y="106088"/>
            <a:ext cx="11894773" cy="644525"/>
            <a:chOff x="120316" y="6109723"/>
            <a:chExt cx="8921080" cy="644525"/>
          </a:xfrm>
        </p:grpSpPr>
        <p:graphicFrame>
          <p:nvGraphicFramePr>
            <p:cNvPr id="5" name="Object 8"/>
            <p:cNvGraphicFramePr>
              <a:graphicFrameLocks noChangeAspect="1"/>
            </p:cNvGraphicFramePr>
            <p:nvPr/>
          </p:nvGraphicFramePr>
          <p:xfrm>
            <a:off x="8361946" y="6109723"/>
            <a:ext cx="679450" cy="644525"/>
          </p:xfrm>
          <a:graphic>
            <a:graphicData uri="http://schemas.openxmlformats.org/presentationml/2006/ole">
              <mc:AlternateContent xmlns:mc="http://schemas.openxmlformats.org/markup-compatibility/2006">
                <mc:Choice xmlns:v="urn:schemas-microsoft-com:vml" Requires="v">
                  <p:oleObj name="Image" r:id="rId2" imgW="5777778" imgH="5473016" progId="">
                    <p:embed/>
                  </p:oleObj>
                </mc:Choice>
                <mc:Fallback>
                  <p:oleObj name="Image" r:id="rId2" imgW="5777778" imgH="5473016"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1946" y="6109723"/>
                          <a:ext cx="679450" cy="64452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 name="Rectangle 7"/>
            <p:cNvSpPr>
              <a:spLocks noChangeArrowheads="1"/>
            </p:cNvSpPr>
            <p:nvPr userDrawn="1"/>
          </p:nvSpPr>
          <p:spPr bwMode="auto">
            <a:xfrm>
              <a:off x="120317" y="6109723"/>
              <a:ext cx="8109283" cy="644400"/>
            </a:xfrm>
            <a:prstGeom prst="rect">
              <a:avLst/>
            </a:prstGeom>
            <a:solidFill>
              <a:srgbClr val="990033"/>
            </a:solidFill>
            <a:ln w="9525">
              <a:noFill/>
              <a:miter lim="800000"/>
              <a:headEnd/>
              <a:tailEnd/>
            </a:ln>
            <a:effectLst/>
          </p:spPr>
          <p:txBody>
            <a:bodyPr wrap="none" anchor="ctr"/>
            <a:lstStyle/>
            <a:p>
              <a:pPr fontAlgn="base">
                <a:spcBef>
                  <a:spcPct val="0"/>
                </a:spcBef>
                <a:spcAft>
                  <a:spcPct val="0"/>
                </a:spcAft>
                <a:defRPr/>
              </a:pPr>
              <a:endParaRPr lang="en-GB" sz="1800">
                <a:solidFill>
                  <a:srgbClr val="000000"/>
                </a:solidFill>
              </a:endParaRPr>
            </a:p>
          </p:txBody>
        </p:sp>
        <p:sp>
          <p:nvSpPr>
            <p:cNvPr id="7" name="Text Box 9"/>
            <p:cNvSpPr txBox="1">
              <a:spLocks noChangeArrowheads="1"/>
            </p:cNvSpPr>
            <p:nvPr/>
          </p:nvSpPr>
          <p:spPr bwMode="auto">
            <a:xfrm>
              <a:off x="209809" y="6144866"/>
              <a:ext cx="3234974" cy="246221"/>
            </a:xfrm>
            <a:prstGeom prst="rect">
              <a:avLst/>
            </a:prstGeom>
            <a:noFill/>
            <a:ln w="9525">
              <a:noFill/>
              <a:miter lim="800000"/>
              <a:headEnd/>
              <a:tailEnd/>
            </a:ln>
            <a:effectLst/>
          </p:spPr>
          <p:txBody>
            <a:bodyPr wrap="square" lIns="108000" tIns="0" bIns="0">
              <a:spAutoFit/>
            </a:bodyPr>
            <a:lstStyle/>
            <a:p>
              <a:pPr fontAlgn="base">
                <a:spcBef>
                  <a:spcPct val="50000"/>
                </a:spcBef>
                <a:spcAft>
                  <a:spcPct val="0"/>
                </a:spcAft>
                <a:defRPr/>
              </a:pPr>
              <a:r>
                <a:rPr lang="en-GB" sz="1600" dirty="0">
                  <a:solidFill>
                    <a:srgbClr val="FFFFFF"/>
                  </a:solidFill>
                  <a:latin typeface="Franklin Gothic Book" panose="020B0503020102020204" pitchFamily="34" charset="0"/>
                </a:rPr>
                <a:t>School of Healthcare Sciences</a:t>
              </a:r>
            </a:p>
          </p:txBody>
        </p:sp>
        <p:sp>
          <p:nvSpPr>
            <p:cNvPr id="8" name="Line 12"/>
            <p:cNvSpPr>
              <a:spLocks noChangeShapeType="1"/>
            </p:cNvSpPr>
            <p:nvPr/>
          </p:nvSpPr>
          <p:spPr bwMode="auto">
            <a:xfrm flipH="1">
              <a:off x="120316" y="6426229"/>
              <a:ext cx="8109284" cy="5629"/>
            </a:xfrm>
            <a:prstGeom prst="line">
              <a:avLst/>
            </a:prstGeom>
            <a:noFill/>
            <a:ln w="11430">
              <a:solidFill>
                <a:schemeClr val="bg1"/>
              </a:solidFill>
              <a:round/>
              <a:headEnd/>
              <a:tailEnd/>
            </a:ln>
            <a:effectLst/>
          </p:spPr>
          <p:txBody>
            <a:bodyPr/>
            <a:lstStyle/>
            <a:p>
              <a:pPr fontAlgn="base">
                <a:spcBef>
                  <a:spcPct val="0"/>
                </a:spcBef>
                <a:spcAft>
                  <a:spcPct val="0"/>
                </a:spcAft>
                <a:defRPr/>
              </a:pPr>
              <a:endParaRPr lang="en-GB" sz="1800">
                <a:solidFill>
                  <a:srgbClr val="000000"/>
                </a:solidFill>
              </a:endParaRPr>
            </a:p>
          </p:txBody>
        </p:sp>
        <p:sp>
          <p:nvSpPr>
            <p:cNvPr id="9" name="Text Box 9"/>
            <p:cNvSpPr txBox="1">
              <a:spLocks noChangeArrowheads="1"/>
            </p:cNvSpPr>
            <p:nvPr userDrawn="1"/>
          </p:nvSpPr>
          <p:spPr bwMode="auto">
            <a:xfrm>
              <a:off x="209809" y="6461373"/>
              <a:ext cx="2898351" cy="246221"/>
            </a:xfrm>
            <a:prstGeom prst="rect">
              <a:avLst/>
            </a:prstGeom>
            <a:noFill/>
            <a:ln w="9525">
              <a:noFill/>
              <a:miter lim="800000"/>
              <a:headEnd/>
              <a:tailEnd/>
            </a:ln>
            <a:effectLst/>
          </p:spPr>
          <p:txBody>
            <a:bodyPr wrap="square" lIns="108000" tIns="0" bIns="0">
              <a:spAutoFit/>
            </a:bodyPr>
            <a:lstStyle/>
            <a:p>
              <a:pPr fontAlgn="base">
                <a:spcBef>
                  <a:spcPct val="50000"/>
                </a:spcBef>
                <a:spcAft>
                  <a:spcPct val="0"/>
                </a:spcAft>
                <a:defRPr/>
              </a:pPr>
              <a:r>
                <a:rPr lang="en-US" sz="1600" i="1" dirty="0" err="1">
                  <a:solidFill>
                    <a:srgbClr val="FFFFFF"/>
                  </a:solidFill>
                  <a:latin typeface="Franklin Gothic Book" panose="020B0503020102020204" pitchFamily="34" charset="0"/>
                </a:rPr>
                <a:t>Ysgol</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Gwyddorau</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Gofal</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Iechyd</a:t>
              </a:r>
              <a:endParaRPr lang="en-GB" sz="1600" i="1" dirty="0">
                <a:solidFill>
                  <a:srgbClr val="FFFFFF"/>
                </a:solidFill>
                <a:latin typeface="Franklin Gothic Book" panose="020B0503020102020204" pitchFamily="34" charset="0"/>
              </a:endParaRPr>
            </a:p>
          </p:txBody>
        </p:sp>
      </p:grpSp>
    </p:spTree>
    <p:extLst>
      <p:ext uri="{BB962C8B-B14F-4D97-AF65-F5344CB8AC3E}">
        <p14:creationId xmlns:p14="http://schemas.microsoft.com/office/powerpoint/2010/main" val="1907483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217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10955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cstate="print"/>
          <a:srcRect/>
          <a:stretch>
            <a:fillRect r="-1599"/>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38151" y="360363"/>
            <a:ext cx="7482416" cy="620712"/>
          </a:xfrm>
        </p:spPr>
        <p:txBody>
          <a:bodyPr/>
          <a:lstStyle>
            <a:lvl1pPr>
              <a:defRPr sz="3200">
                <a:solidFill>
                  <a:schemeClr val="tx1"/>
                </a:solidFill>
              </a:defRPr>
            </a:lvl1pPr>
          </a:lstStyle>
          <a:p>
            <a:r>
              <a:rPr lang="en-GB"/>
              <a:t>Click to edit Master title style</a:t>
            </a:r>
          </a:p>
        </p:txBody>
      </p:sp>
      <p:sp>
        <p:nvSpPr>
          <p:cNvPr id="3075" name="Rectangle 3"/>
          <p:cNvSpPr>
            <a:spLocks noGrp="1" noChangeArrowheads="1"/>
          </p:cNvSpPr>
          <p:nvPr>
            <p:ph type="subTitle" idx="1"/>
          </p:nvPr>
        </p:nvSpPr>
        <p:spPr>
          <a:xfrm>
            <a:off x="438151" y="1125538"/>
            <a:ext cx="8633883" cy="647700"/>
          </a:xfrm>
        </p:spPr>
        <p:txBody>
          <a:bodyPr/>
          <a:lstStyle>
            <a:lvl1pPr marL="0" indent="0" algn="r">
              <a:buFontTx/>
              <a:buNone/>
              <a:defRPr sz="1200">
                <a:solidFill>
                  <a:srgbClr val="FFFFFF"/>
                </a:solidFill>
              </a:defRPr>
            </a:lvl1pPr>
          </a:lstStyle>
          <a:p>
            <a:r>
              <a:rPr lang="en-GB"/>
              <a:t>Click to edit Master subtitle style</a:t>
            </a:r>
          </a:p>
        </p:txBody>
      </p:sp>
      <p:pic>
        <p:nvPicPr>
          <p:cNvPr id="3085" name="Picture 13" descr="Cardiff_university_logo"/>
          <p:cNvPicPr>
            <a:picLocks noChangeAspect="1" noChangeArrowheads="1"/>
          </p:cNvPicPr>
          <p:nvPr userDrawn="1"/>
        </p:nvPicPr>
        <p:blipFill>
          <a:blip r:embed="rId3" cstate="print"/>
          <a:srcRect/>
          <a:stretch>
            <a:fillRect/>
          </a:stretch>
        </p:blipFill>
        <p:spPr bwMode="auto">
          <a:xfrm>
            <a:off x="10769601" y="4005263"/>
            <a:ext cx="1087967" cy="785812"/>
          </a:xfrm>
          <a:prstGeom prst="rect">
            <a:avLst/>
          </a:prstGeom>
          <a:noFill/>
        </p:spPr>
      </p:pic>
    </p:spTree>
    <p:extLst>
      <p:ext uri="{BB962C8B-B14F-4D97-AF65-F5344CB8AC3E}">
        <p14:creationId xmlns:p14="http://schemas.microsoft.com/office/powerpoint/2010/main" val="31274697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p:tmplLst>
          <p:tmpl>
            <p:tnLst>
              <p:par>
                <p:cTn presetID="10" presetClass="entr" presetSubtype="0" fill="hold" nodeType="with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fade">
                      <p:cBhvr>
                        <p:cTn dur="2000"/>
                        <p:tgtEl>
                          <p:spTgt spid="3075"/>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1319154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646850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02784" y="1268414"/>
            <a:ext cx="4986867" cy="4535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92851" y="1268414"/>
            <a:ext cx="4986867" cy="4535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6675234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9929089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4652240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59852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207440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2800"/>
            </a:lvl1pPr>
          </a:lstStyle>
          <a:p>
            <a:r>
              <a:rPr lang="en-US"/>
              <a:t>Click to edit Master title style</a:t>
            </a:r>
            <a:endParaRPr lang="en-GB" dirty="0"/>
          </a:p>
        </p:txBody>
      </p:sp>
      <p:sp>
        <p:nvSpPr>
          <p:cNvPr id="3" name="Content Placeholder 2"/>
          <p:cNvSpPr>
            <a:spLocks noGrp="1"/>
          </p:cNvSpPr>
          <p:nvPr>
            <p:ph idx="1"/>
          </p:nvPr>
        </p:nvSpPr>
        <p:spPr>
          <a:xfrm>
            <a:off x="609600" y="1600201"/>
            <a:ext cx="10972800" cy="4525963"/>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4" name="Group 3"/>
          <p:cNvGrpSpPr/>
          <p:nvPr userDrawn="1"/>
        </p:nvGrpSpPr>
        <p:grpSpPr>
          <a:xfrm>
            <a:off x="160422" y="6109724"/>
            <a:ext cx="11894773" cy="644525"/>
            <a:chOff x="120316" y="6109723"/>
            <a:chExt cx="8921080" cy="644525"/>
          </a:xfrm>
        </p:grpSpPr>
        <p:graphicFrame>
          <p:nvGraphicFramePr>
            <p:cNvPr id="5" name="Object 8"/>
            <p:cNvGraphicFramePr>
              <a:graphicFrameLocks noChangeAspect="1"/>
            </p:cNvGraphicFramePr>
            <p:nvPr/>
          </p:nvGraphicFramePr>
          <p:xfrm>
            <a:off x="8361946" y="6109723"/>
            <a:ext cx="679450" cy="644525"/>
          </p:xfrm>
          <a:graphic>
            <a:graphicData uri="http://schemas.openxmlformats.org/presentationml/2006/ole">
              <mc:AlternateContent xmlns:mc="http://schemas.openxmlformats.org/markup-compatibility/2006">
                <mc:Choice xmlns:v="urn:schemas-microsoft-com:vml" Requires="v">
                  <p:oleObj name="Image" r:id="rId2" imgW="5777778" imgH="5473016" progId="">
                    <p:embed/>
                  </p:oleObj>
                </mc:Choice>
                <mc:Fallback>
                  <p:oleObj name="Image" r:id="rId2" imgW="5777778" imgH="5473016"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1946" y="6109723"/>
                          <a:ext cx="679450" cy="64452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 name="Rectangle 7"/>
            <p:cNvSpPr>
              <a:spLocks noChangeArrowheads="1"/>
            </p:cNvSpPr>
            <p:nvPr userDrawn="1"/>
          </p:nvSpPr>
          <p:spPr bwMode="auto">
            <a:xfrm>
              <a:off x="120317" y="6109723"/>
              <a:ext cx="8109283" cy="644400"/>
            </a:xfrm>
            <a:prstGeom prst="rect">
              <a:avLst/>
            </a:prstGeom>
            <a:solidFill>
              <a:srgbClr val="990033"/>
            </a:solidFill>
            <a:ln w="9525">
              <a:noFill/>
              <a:miter lim="800000"/>
              <a:headEnd/>
              <a:tailEnd/>
            </a:ln>
            <a:effectLst/>
          </p:spPr>
          <p:txBody>
            <a:bodyPr wrap="none" anchor="ctr"/>
            <a:lstStyle/>
            <a:p>
              <a:pPr fontAlgn="base">
                <a:spcBef>
                  <a:spcPct val="0"/>
                </a:spcBef>
                <a:spcAft>
                  <a:spcPct val="0"/>
                </a:spcAft>
                <a:defRPr/>
              </a:pPr>
              <a:endParaRPr lang="en-GB" sz="1800">
                <a:solidFill>
                  <a:srgbClr val="000000"/>
                </a:solidFill>
              </a:endParaRPr>
            </a:p>
          </p:txBody>
        </p:sp>
        <p:sp>
          <p:nvSpPr>
            <p:cNvPr id="7" name="Text Box 9"/>
            <p:cNvSpPr txBox="1">
              <a:spLocks noChangeArrowheads="1"/>
            </p:cNvSpPr>
            <p:nvPr/>
          </p:nvSpPr>
          <p:spPr bwMode="auto">
            <a:xfrm>
              <a:off x="209809" y="6144866"/>
              <a:ext cx="3078336" cy="246221"/>
            </a:xfrm>
            <a:prstGeom prst="rect">
              <a:avLst/>
            </a:prstGeom>
            <a:noFill/>
            <a:ln w="9525">
              <a:noFill/>
              <a:miter lim="800000"/>
              <a:headEnd/>
              <a:tailEnd/>
            </a:ln>
            <a:effectLst/>
          </p:spPr>
          <p:txBody>
            <a:bodyPr wrap="square" lIns="108000" tIns="0" bIns="0">
              <a:spAutoFit/>
            </a:bodyPr>
            <a:lstStyle/>
            <a:p>
              <a:pPr fontAlgn="base">
                <a:spcBef>
                  <a:spcPct val="50000"/>
                </a:spcBef>
                <a:spcAft>
                  <a:spcPct val="0"/>
                </a:spcAft>
                <a:defRPr/>
              </a:pPr>
              <a:r>
                <a:rPr lang="en-GB" sz="1600" dirty="0">
                  <a:solidFill>
                    <a:srgbClr val="FFFFFF"/>
                  </a:solidFill>
                  <a:latin typeface="Franklin Gothic Book" panose="020B0503020102020204" pitchFamily="34" charset="0"/>
                </a:rPr>
                <a:t>School of Healthcare Sciences</a:t>
              </a:r>
            </a:p>
          </p:txBody>
        </p:sp>
        <p:sp>
          <p:nvSpPr>
            <p:cNvPr id="8" name="Line 12"/>
            <p:cNvSpPr>
              <a:spLocks noChangeShapeType="1"/>
            </p:cNvSpPr>
            <p:nvPr/>
          </p:nvSpPr>
          <p:spPr bwMode="auto">
            <a:xfrm flipH="1">
              <a:off x="120316" y="6426229"/>
              <a:ext cx="8109284" cy="5629"/>
            </a:xfrm>
            <a:prstGeom prst="line">
              <a:avLst/>
            </a:prstGeom>
            <a:noFill/>
            <a:ln w="11430">
              <a:solidFill>
                <a:schemeClr val="bg1"/>
              </a:solidFill>
              <a:round/>
              <a:headEnd/>
              <a:tailEnd/>
            </a:ln>
            <a:effectLst/>
          </p:spPr>
          <p:txBody>
            <a:bodyPr/>
            <a:lstStyle/>
            <a:p>
              <a:pPr fontAlgn="base">
                <a:spcBef>
                  <a:spcPct val="0"/>
                </a:spcBef>
                <a:spcAft>
                  <a:spcPct val="0"/>
                </a:spcAft>
                <a:defRPr/>
              </a:pPr>
              <a:endParaRPr lang="en-GB" sz="1800">
                <a:solidFill>
                  <a:srgbClr val="000000"/>
                </a:solidFill>
              </a:endParaRPr>
            </a:p>
          </p:txBody>
        </p:sp>
        <p:sp>
          <p:nvSpPr>
            <p:cNvPr id="9" name="Text Box 9"/>
            <p:cNvSpPr txBox="1">
              <a:spLocks noChangeArrowheads="1"/>
            </p:cNvSpPr>
            <p:nvPr userDrawn="1"/>
          </p:nvSpPr>
          <p:spPr bwMode="auto">
            <a:xfrm>
              <a:off x="209809" y="6461373"/>
              <a:ext cx="2898351" cy="246221"/>
            </a:xfrm>
            <a:prstGeom prst="rect">
              <a:avLst/>
            </a:prstGeom>
            <a:noFill/>
            <a:ln w="9525">
              <a:noFill/>
              <a:miter lim="800000"/>
              <a:headEnd/>
              <a:tailEnd/>
            </a:ln>
            <a:effectLst/>
          </p:spPr>
          <p:txBody>
            <a:bodyPr wrap="square" lIns="108000" tIns="0" bIns="0">
              <a:spAutoFit/>
            </a:bodyPr>
            <a:lstStyle/>
            <a:p>
              <a:pPr fontAlgn="base">
                <a:spcBef>
                  <a:spcPct val="50000"/>
                </a:spcBef>
                <a:spcAft>
                  <a:spcPct val="0"/>
                </a:spcAft>
                <a:defRPr/>
              </a:pPr>
              <a:r>
                <a:rPr lang="en-US" sz="1600" i="1" dirty="0" err="1">
                  <a:solidFill>
                    <a:srgbClr val="FFFFFF"/>
                  </a:solidFill>
                  <a:latin typeface="Franklin Gothic Book" panose="020B0503020102020204" pitchFamily="34" charset="0"/>
                </a:rPr>
                <a:t>Ysgol</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Gwyddorau</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Gofal</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Iechyd</a:t>
              </a:r>
              <a:endParaRPr lang="en-GB" sz="1600" i="1" dirty="0">
                <a:solidFill>
                  <a:srgbClr val="FFFFFF"/>
                </a:solidFill>
                <a:latin typeface="Franklin Gothic Book" panose="020B0503020102020204" pitchFamily="34" charset="0"/>
              </a:endParaRPr>
            </a:p>
          </p:txBody>
        </p:sp>
      </p:grpSp>
    </p:spTree>
    <p:extLst>
      <p:ext uri="{BB962C8B-B14F-4D97-AF65-F5344CB8AC3E}">
        <p14:creationId xmlns:p14="http://schemas.microsoft.com/office/powerpoint/2010/main" val="3714897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028377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7840053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4984" y="0"/>
            <a:ext cx="2734733" cy="58039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34434" y="0"/>
            <a:ext cx="8007351" cy="5803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36709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4434" y="1"/>
            <a:ext cx="10562167" cy="620713"/>
          </a:xfrm>
        </p:spPr>
        <p:txBody>
          <a:bodyPr/>
          <a:lstStyle/>
          <a:p>
            <a:r>
              <a:rPr lang="en-US"/>
              <a:t>Click to edit Master title style</a:t>
            </a:r>
            <a:endParaRPr lang="en-GB"/>
          </a:p>
        </p:txBody>
      </p:sp>
      <p:sp>
        <p:nvSpPr>
          <p:cNvPr id="3" name="Text Placeholder 2"/>
          <p:cNvSpPr>
            <a:spLocks noGrp="1"/>
          </p:cNvSpPr>
          <p:nvPr>
            <p:ph type="body" sz="half" idx="1"/>
          </p:nvPr>
        </p:nvSpPr>
        <p:spPr>
          <a:xfrm>
            <a:off x="1102784" y="1268414"/>
            <a:ext cx="4986867" cy="4535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92851" y="1268414"/>
            <a:ext cx="4986867" cy="4535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628799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cstate="print"/>
          <a:srcRect/>
          <a:stretch>
            <a:fillRect r="-1599"/>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38151" y="360363"/>
            <a:ext cx="7482416" cy="620712"/>
          </a:xfrm>
        </p:spPr>
        <p:txBody>
          <a:bodyPr/>
          <a:lstStyle>
            <a:lvl1pPr>
              <a:defRPr sz="3200">
                <a:solidFill>
                  <a:schemeClr val="tx1"/>
                </a:solidFill>
              </a:defRPr>
            </a:lvl1pPr>
          </a:lstStyle>
          <a:p>
            <a:r>
              <a:rPr lang="en-GB"/>
              <a:t>Click to edit Master title style</a:t>
            </a:r>
          </a:p>
        </p:txBody>
      </p:sp>
      <p:sp>
        <p:nvSpPr>
          <p:cNvPr id="3075" name="Rectangle 3"/>
          <p:cNvSpPr>
            <a:spLocks noGrp="1" noChangeArrowheads="1"/>
          </p:cNvSpPr>
          <p:nvPr>
            <p:ph type="subTitle" idx="1"/>
          </p:nvPr>
        </p:nvSpPr>
        <p:spPr>
          <a:xfrm>
            <a:off x="438153" y="1125538"/>
            <a:ext cx="8633883" cy="647700"/>
          </a:xfrm>
        </p:spPr>
        <p:txBody>
          <a:bodyPr/>
          <a:lstStyle>
            <a:lvl1pPr marL="0" indent="0" algn="r">
              <a:buFontTx/>
              <a:buNone/>
              <a:defRPr sz="1200">
                <a:solidFill>
                  <a:srgbClr val="FFFFFF"/>
                </a:solidFill>
              </a:defRPr>
            </a:lvl1pPr>
          </a:lstStyle>
          <a:p>
            <a:r>
              <a:rPr lang="en-GB"/>
              <a:t>Click to edit Master subtitle style</a:t>
            </a:r>
          </a:p>
        </p:txBody>
      </p:sp>
      <p:pic>
        <p:nvPicPr>
          <p:cNvPr id="3085" name="Picture 13" descr="Cardiff_university_logo"/>
          <p:cNvPicPr>
            <a:picLocks noChangeAspect="1" noChangeArrowheads="1"/>
          </p:cNvPicPr>
          <p:nvPr userDrawn="1"/>
        </p:nvPicPr>
        <p:blipFill>
          <a:blip r:embed="rId3" cstate="print"/>
          <a:srcRect/>
          <a:stretch>
            <a:fillRect/>
          </a:stretch>
        </p:blipFill>
        <p:spPr bwMode="auto">
          <a:xfrm>
            <a:off x="10769618" y="4005263"/>
            <a:ext cx="1087967" cy="785812"/>
          </a:xfrm>
          <a:prstGeom prst="rect">
            <a:avLst/>
          </a:prstGeom>
          <a:noFill/>
        </p:spPr>
      </p:pic>
    </p:spTree>
    <p:extLst>
      <p:ext uri="{BB962C8B-B14F-4D97-AF65-F5344CB8AC3E}">
        <p14:creationId xmlns:p14="http://schemas.microsoft.com/office/powerpoint/2010/main" val="5061397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p:tmplLst>
          <p:tmpl>
            <p:tnLst>
              <p:par>
                <p:cTn presetID="10" presetClass="entr" presetSubtype="0" fill="hold" nodeType="with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fade">
                      <p:cBhvr>
                        <p:cTn dur="2000"/>
                        <p:tgtEl>
                          <p:spTgt spid="3075"/>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266471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7"/>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0685771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02785" y="1268421"/>
            <a:ext cx="4986867" cy="4535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92852" y="1268421"/>
            <a:ext cx="4986867" cy="4535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5432923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8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5654214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1622551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grpSp>
        <p:nvGrpSpPr>
          <p:cNvPr id="4" name="Group 3"/>
          <p:cNvGrpSpPr/>
          <p:nvPr userDrawn="1"/>
        </p:nvGrpSpPr>
        <p:grpSpPr>
          <a:xfrm>
            <a:off x="197298" y="106088"/>
            <a:ext cx="11894773" cy="644525"/>
            <a:chOff x="120316" y="6109723"/>
            <a:chExt cx="8921080" cy="644525"/>
          </a:xfrm>
        </p:grpSpPr>
        <p:graphicFrame>
          <p:nvGraphicFramePr>
            <p:cNvPr id="5" name="Object 8"/>
            <p:cNvGraphicFramePr>
              <a:graphicFrameLocks noChangeAspect="1"/>
            </p:cNvGraphicFramePr>
            <p:nvPr/>
          </p:nvGraphicFramePr>
          <p:xfrm>
            <a:off x="8361946" y="6109723"/>
            <a:ext cx="679450" cy="644525"/>
          </p:xfrm>
          <a:graphic>
            <a:graphicData uri="http://schemas.openxmlformats.org/presentationml/2006/ole">
              <mc:AlternateContent xmlns:mc="http://schemas.openxmlformats.org/markup-compatibility/2006">
                <mc:Choice xmlns:v="urn:schemas-microsoft-com:vml" Requires="v">
                  <p:oleObj name="Image" r:id="rId2" imgW="5777778" imgH="5473016" progId="">
                    <p:embed/>
                  </p:oleObj>
                </mc:Choice>
                <mc:Fallback>
                  <p:oleObj name="Image" r:id="rId2" imgW="5777778" imgH="5473016"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1946" y="6109723"/>
                          <a:ext cx="679450" cy="64452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 name="Rectangle 7"/>
            <p:cNvSpPr>
              <a:spLocks noChangeArrowheads="1"/>
            </p:cNvSpPr>
            <p:nvPr userDrawn="1"/>
          </p:nvSpPr>
          <p:spPr bwMode="auto">
            <a:xfrm>
              <a:off x="120317" y="6109723"/>
              <a:ext cx="8109283" cy="644400"/>
            </a:xfrm>
            <a:prstGeom prst="rect">
              <a:avLst/>
            </a:prstGeom>
            <a:solidFill>
              <a:srgbClr val="990033"/>
            </a:solidFill>
            <a:ln w="9525">
              <a:noFill/>
              <a:miter lim="800000"/>
              <a:headEnd/>
              <a:tailEnd/>
            </a:ln>
            <a:effectLst/>
          </p:spPr>
          <p:txBody>
            <a:bodyPr wrap="none" anchor="ctr"/>
            <a:lstStyle/>
            <a:p>
              <a:pPr fontAlgn="base">
                <a:spcBef>
                  <a:spcPct val="0"/>
                </a:spcBef>
                <a:spcAft>
                  <a:spcPct val="0"/>
                </a:spcAft>
                <a:defRPr/>
              </a:pPr>
              <a:endParaRPr lang="en-GB" sz="1800">
                <a:solidFill>
                  <a:srgbClr val="000000"/>
                </a:solidFill>
              </a:endParaRPr>
            </a:p>
          </p:txBody>
        </p:sp>
        <p:sp>
          <p:nvSpPr>
            <p:cNvPr id="7" name="Text Box 9"/>
            <p:cNvSpPr txBox="1">
              <a:spLocks noChangeArrowheads="1"/>
            </p:cNvSpPr>
            <p:nvPr/>
          </p:nvSpPr>
          <p:spPr bwMode="auto">
            <a:xfrm>
              <a:off x="209809" y="6144866"/>
              <a:ext cx="3263064" cy="246221"/>
            </a:xfrm>
            <a:prstGeom prst="rect">
              <a:avLst/>
            </a:prstGeom>
            <a:noFill/>
            <a:ln w="9525">
              <a:noFill/>
              <a:miter lim="800000"/>
              <a:headEnd/>
              <a:tailEnd/>
            </a:ln>
            <a:effectLst/>
          </p:spPr>
          <p:txBody>
            <a:bodyPr wrap="square" lIns="108000" tIns="0" bIns="0">
              <a:spAutoFit/>
            </a:bodyPr>
            <a:lstStyle/>
            <a:p>
              <a:pPr fontAlgn="base">
                <a:spcBef>
                  <a:spcPct val="50000"/>
                </a:spcBef>
                <a:spcAft>
                  <a:spcPct val="0"/>
                </a:spcAft>
                <a:defRPr/>
              </a:pPr>
              <a:r>
                <a:rPr lang="en-GB" sz="1600" dirty="0">
                  <a:solidFill>
                    <a:srgbClr val="FFFFFF"/>
                  </a:solidFill>
                  <a:latin typeface="Franklin Gothic Book" panose="020B0503020102020204" pitchFamily="34" charset="0"/>
                </a:rPr>
                <a:t>School of Healthcare Sciences</a:t>
              </a:r>
            </a:p>
          </p:txBody>
        </p:sp>
        <p:sp>
          <p:nvSpPr>
            <p:cNvPr id="8" name="Line 12"/>
            <p:cNvSpPr>
              <a:spLocks noChangeShapeType="1"/>
            </p:cNvSpPr>
            <p:nvPr/>
          </p:nvSpPr>
          <p:spPr bwMode="auto">
            <a:xfrm flipH="1">
              <a:off x="120316" y="6426229"/>
              <a:ext cx="8109284" cy="5629"/>
            </a:xfrm>
            <a:prstGeom prst="line">
              <a:avLst/>
            </a:prstGeom>
            <a:noFill/>
            <a:ln w="11430">
              <a:solidFill>
                <a:schemeClr val="bg1"/>
              </a:solidFill>
              <a:round/>
              <a:headEnd/>
              <a:tailEnd/>
            </a:ln>
            <a:effectLst/>
          </p:spPr>
          <p:txBody>
            <a:bodyPr/>
            <a:lstStyle/>
            <a:p>
              <a:pPr fontAlgn="base">
                <a:spcBef>
                  <a:spcPct val="0"/>
                </a:spcBef>
                <a:spcAft>
                  <a:spcPct val="0"/>
                </a:spcAft>
                <a:defRPr/>
              </a:pPr>
              <a:endParaRPr lang="en-GB" sz="1800">
                <a:solidFill>
                  <a:srgbClr val="000000"/>
                </a:solidFill>
              </a:endParaRPr>
            </a:p>
          </p:txBody>
        </p:sp>
        <p:sp>
          <p:nvSpPr>
            <p:cNvPr id="9" name="Text Box 9"/>
            <p:cNvSpPr txBox="1">
              <a:spLocks noChangeArrowheads="1"/>
            </p:cNvSpPr>
            <p:nvPr userDrawn="1"/>
          </p:nvSpPr>
          <p:spPr bwMode="auto">
            <a:xfrm>
              <a:off x="209809" y="6461373"/>
              <a:ext cx="2898351" cy="246221"/>
            </a:xfrm>
            <a:prstGeom prst="rect">
              <a:avLst/>
            </a:prstGeom>
            <a:noFill/>
            <a:ln w="9525">
              <a:noFill/>
              <a:miter lim="800000"/>
              <a:headEnd/>
              <a:tailEnd/>
            </a:ln>
            <a:effectLst/>
          </p:spPr>
          <p:txBody>
            <a:bodyPr wrap="square" lIns="108000" tIns="0" bIns="0">
              <a:spAutoFit/>
            </a:bodyPr>
            <a:lstStyle/>
            <a:p>
              <a:pPr fontAlgn="base">
                <a:spcBef>
                  <a:spcPct val="50000"/>
                </a:spcBef>
                <a:spcAft>
                  <a:spcPct val="0"/>
                </a:spcAft>
                <a:defRPr/>
              </a:pPr>
              <a:r>
                <a:rPr lang="en-US" sz="1600" i="1" dirty="0" err="1">
                  <a:solidFill>
                    <a:srgbClr val="FFFFFF"/>
                  </a:solidFill>
                  <a:latin typeface="Franklin Gothic Book" panose="020B0503020102020204" pitchFamily="34" charset="0"/>
                </a:rPr>
                <a:t>Ysgol</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Gwyddorau</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Gofal</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Iechyd</a:t>
              </a:r>
              <a:endParaRPr lang="en-GB" sz="1600" i="1" dirty="0">
                <a:solidFill>
                  <a:srgbClr val="FFFFFF"/>
                </a:solidFill>
                <a:latin typeface="Franklin Gothic Book" panose="020B0503020102020204" pitchFamily="34" charset="0"/>
              </a:endParaRPr>
            </a:p>
          </p:txBody>
        </p:sp>
      </p:grpSp>
    </p:spTree>
    <p:extLst>
      <p:ext uri="{BB962C8B-B14F-4D97-AF65-F5344CB8AC3E}">
        <p14:creationId xmlns:p14="http://schemas.microsoft.com/office/powerpoint/2010/main" val="3702478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74034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4450755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169840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826315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4984" y="0"/>
            <a:ext cx="2734733" cy="58039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34451" y="0"/>
            <a:ext cx="8007351" cy="5803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264422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4451" y="27"/>
            <a:ext cx="10562167" cy="620713"/>
          </a:xfrm>
        </p:spPr>
        <p:txBody>
          <a:bodyPr/>
          <a:lstStyle/>
          <a:p>
            <a:r>
              <a:rPr lang="en-US"/>
              <a:t>Click to edit Master title style</a:t>
            </a:r>
            <a:endParaRPr lang="en-GB"/>
          </a:p>
        </p:txBody>
      </p:sp>
      <p:sp>
        <p:nvSpPr>
          <p:cNvPr id="3" name="Text Placeholder 2"/>
          <p:cNvSpPr>
            <a:spLocks noGrp="1"/>
          </p:cNvSpPr>
          <p:nvPr>
            <p:ph type="body" sz="half" idx="1"/>
          </p:nvPr>
        </p:nvSpPr>
        <p:spPr>
          <a:xfrm>
            <a:off x="1102785" y="1268421"/>
            <a:ext cx="4986867" cy="4535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92852" y="1268421"/>
            <a:ext cx="4986867" cy="4535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2874212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 name="Group 4"/>
          <p:cNvGrpSpPr/>
          <p:nvPr userDrawn="1"/>
        </p:nvGrpSpPr>
        <p:grpSpPr>
          <a:xfrm>
            <a:off x="160422" y="6109724"/>
            <a:ext cx="11894773" cy="644525"/>
            <a:chOff x="120316" y="6109723"/>
            <a:chExt cx="8921080" cy="644525"/>
          </a:xfrm>
        </p:grpSpPr>
        <p:graphicFrame>
          <p:nvGraphicFramePr>
            <p:cNvPr id="6" name="Object 8"/>
            <p:cNvGraphicFramePr>
              <a:graphicFrameLocks noChangeAspect="1"/>
            </p:cNvGraphicFramePr>
            <p:nvPr/>
          </p:nvGraphicFramePr>
          <p:xfrm>
            <a:off x="8361946" y="6109723"/>
            <a:ext cx="679450" cy="644525"/>
          </p:xfrm>
          <a:graphic>
            <a:graphicData uri="http://schemas.openxmlformats.org/presentationml/2006/ole">
              <mc:AlternateContent xmlns:mc="http://schemas.openxmlformats.org/markup-compatibility/2006">
                <mc:Choice xmlns:v="urn:schemas-microsoft-com:vml" Requires="v">
                  <p:oleObj name="Image" r:id="rId2" imgW="5777778" imgH="5473016" progId="">
                    <p:embed/>
                  </p:oleObj>
                </mc:Choice>
                <mc:Fallback>
                  <p:oleObj name="Image" r:id="rId2" imgW="5777778" imgH="5473016"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1946" y="6109723"/>
                          <a:ext cx="679450" cy="64452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Rectangle 7"/>
            <p:cNvSpPr>
              <a:spLocks noChangeArrowheads="1"/>
            </p:cNvSpPr>
            <p:nvPr userDrawn="1"/>
          </p:nvSpPr>
          <p:spPr bwMode="auto">
            <a:xfrm>
              <a:off x="120317" y="6109723"/>
              <a:ext cx="8109283" cy="644400"/>
            </a:xfrm>
            <a:prstGeom prst="rect">
              <a:avLst/>
            </a:prstGeom>
            <a:solidFill>
              <a:srgbClr val="990033"/>
            </a:solidFill>
            <a:ln w="9525">
              <a:noFill/>
              <a:miter lim="800000"/>
              <a:headEnd/>
              <a:tailEnd/>
            </a:ln>
            <a:effectLst/>
          </p:spPr>
          <p:txBody>
            <a:bodyPr wrap="none" anchor="ctr"/>
            <a:lstStyle/>
            <a:p>
              <a:pPr fontAlgn="base">
                <a:spcBef>
                  <a:spcPct val="0"/>
                </a:spcBef>
                <a:spcAft>
                  <a:spcPct val="0"/>
                </a:spcAft>
                <a:defRPr/>
              </a:pPr>
              <a:endParaRPr lang="en-GB" sz="1800">
                <a:solidFill>
                  <a:srgbClr val="000000"/>
                </a:solidFill>
              </a:endParaRPr>
            </a:p>
          </p:txBody>
        </p:sp>
        <p:sp>
          <p:nvSpPr>
            <p:cNvPr id="8" name="Text Box 9"/>
            <p:cNvSpPr txBox="1">
              <a:spLocks noChangeArrowheads="1"/>
            </p:cNvSpPr>
            <p:nvPr/>
          </p:nvSpPr>
          <p:spPr bwMode="auto">
            <a:xfrm>
              <a:off x="209809" y="6144866"/>
              <a:ext cx="3420082" cy="246221"/>
            </a:xfrm>
            <a:prstGeom prst="rect">
              <a:avLst/>
            </a:prstGeom>
            <a:noFill/>
            <a:ln w="9525">
              <a:noFill/>
              <a:miter lim="800000"/>
              <a:headEnd/>
              <a:tailEnd/>
            </a:ln>
            <a:effectLst/>
          </p:spPr>
          <p:txBody>
            <a:bodyPr wrap="square" lIns="108000" tIns="0" bIns="0">
              <a:spAutoFit/>
            </a:bodyPr>
            <a:lstStyle/>
            <a:p>
              <a:pPr fontAlgn="base">
                <a:spcBef>
                  <a:spcPct val="50000"/>
                </a:spcBef>
                <a:spcAft>
                  <a:spcPct val="0"/>
                </a:spcAft>
                <a:defRPr/>
              </a:pPr>
              <a:r>
                <a:rPr lang="en-GB" sz="1600" dirty="0">
                  <a:solidFill>
                    <a:srgbClr val="FFFFFF"/>
                  </a:solidFill>
                  <a:latin typeface="Franklin Gothic Book" panose="020B0503020102020204" pitchFamily="34" charset="0"/>
                </a:rPr>
                <a:t>School of Healthcare Sciences</a:t>
              </a:r>
            </a:p>
          </p:txBody>
        </p:sp>
        <p:sp>
          <p:nvSpPr>
            <p:cNvPr id="9" name="Line 12"/>
            <p:cNvSpPr>
              <a:spLocks noChangeShapeType="1"/>
            </p:cNvSpPr>
            <p:nvPr/>
          </p:nvSpPr>
          <p:spPr bwMode="auto">
            <a:xfrm flipH="1">
              <a:off x="120316" y="6426229"/>
              <a:ext cx="8109284" cy="5629"/>
            </a:xfrm>
            <a:prstGeom prst="line">
              <a:avLst/>
            </a:prstGeom>
            <a:noFill/>
            <a:ln w="11430">
              <a:solidFill>
                <a:schemeClr val="bg1"/>
              </a:solidFill>
              <a:round/>
              <a:headEnd/>
              <a:tailEnd/>
            </a:ln>
            <a:effectLst/>
          </p:spPr>
          <p:txBody>
            <a:bodyPr/>
            <a:lstStyle/>
            <a:p>
              <a:pPr fontAlgn="base">
                <a:spcBef>
                  <a:spcPct val="0"/>
                </a:spcBef>
                <a:spcAft>
                  <a:spcPct val="0"/>
                </a:spcAft>
                <a:defRPr/>
              </a:pPr>
              <a:endParaRPr lang="en-GB" sz="1800">
                <a:solidFill>
                  <a:srgbClr val="000000"/>
                </a:solidFill>
              </a:endParaRPr>
            </a:p>
          </p:txBody>
        </p:sp>
        <p:sp>
          <p:nvSpPr>
            <p:cNvPr id="10" name="Text Box 9"/>
            <p:cNvSpPr txBox="1">
              <a:spLocks noChangeArrowheads="1"/>
            </p:cNvSpPr>
            <p:nvPr userDrawn="1"/>
          </p:nvSpPr>
          <p:spPr bwMode="auto">
            <a:xfrm>
              <a:off x="209809" y="6461373"/>
              <a:ext cx="2898351" cy="246221"/>
            </a:xfrm>
            <a:prstGeom prst="rect">
              <a:avLst/>
            </a:prstGeom>
            <a:noFill/>
            <a:ln w="9525">
              <a:noFill/>
              <a:miter lim="800000"/>
              <a:headEnd/>
              <a:tailEnd/>
            </a:ln>
            <a:effectLst/>
          </p:spPr>
          <p:txBody>
            <a:bodyPr wrap="square" lIns="108000" tIns="0" bIns="0">
              <a:spAutoFit/>
            </a:bodyPr>
            <a:lstStyle/>
            <a:p>
              <a:pPr fontAlgn="base">
                <a:spcBef>
                  <a:spcPct val="50000"/>
                </a:spcBef>
                <a:spcAft>
                  <a:spcPct val="0"/>
                </a:spcAft>
                <a:defRPr/>
              </a:pPr>
              <a:r>
                <a:rPr lang="en-US" sz="1600" i="1" dirty="0" err="1">
                  <a:solidFill>
                    <a:srgbClr val="FFFFFF"/>
                  </a:solidFill>
                  <a:latin typeface="Franklin Gothic Book" panose="020B0503020102020204" pitchFamily="34" charset="0"/>
                </a:rPr>
                <a:t>Ysgol</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Gwyddorau</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Gofal</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Iechyd</a:t>
              </a:r>
              <a:endParaRPr lang="en-GB" sz="1600" i="1" dirty="0">
                <a:solidFill>
                  <a:srgbClr val="FFFFFF"/>
                </a:solidFill>
                <a:latin typeface="Franklin Gothic Book" panose="020B0503020102020204" pitchFamily="34" charset="0"/>
              </a:endParaRPr>
            </a:p>
          </p:txBody>
        </p:sp>
      </p:grpSp>
    </p:spTree>
    <p:extLst>
      <p:ext uri="{BB962C8B-B14F-4D97-AF65-F5344CB8AC3E}">
        <p14:creationId xmlns:p14="http://schemas.microsoft.com/office/powerpoint/2010/main" val="120028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7" name="Group 6"/>
          <p:cNvGrpSpPr/>
          <p:nvPr userDrawn="1"/>
        </p:nvGrpSpPr>
        <p:grpSpPr>
          <a:xfrm>
            <a:off x="160422" y="6109724"/>
            <a:ext cx="11894773" cy="644525"/>
            <a:chOff x="120316" y="6109723"/>
            <a:chExt cx="8921080" cy="644525"/>
          </a:xfrm>
        </p:grpSpPr>
        <p:graphicFrame>
          <p:nvGraphicFramePr>
            <p:cNvPr id="8" name="Object 8"/>
            <p:cNvGraphicFramePr>
              <a:graphicFrameLocks noChangeAspect="1"/>
            </p:cNvGraphicFramePr>
            <p:nvPr/>
          </p:nvGraphicFramePr>
          <p:xfrm>
            <a:off x="8361946" y="6109723"/>
            <a:ext cx="679450" cy="644525"/>
          </p:xfrm>
          <a:graphic>
            <a:graphicData uri="http://schemas.openxmlformats.org/presentationml/2006/ole">
              <mc:AlternateContent xmlns:mc="http://schemas.openxmlformats.org/markup-compatibility/2006">
                <mc:Choice xmlns:v="urn:schemas-microsoft-com:vml" Requires="v">
                  <p:oleObj name="Image" r:id="rId2" imgW="5777778" imgH="5473016" progId="">
                    <p:embed/>
                  </p:oleObj>
                </mc:Choice>
                <mc:Fallback>
                  <p:oleObj name="Image" r:id="rId2" imgW="5777778" imgH="5473016"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1946" y="6109723"/>
                          <a:ext cx="679450" cy="64452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 name="Rectangle 7"/>
            <p:cNvSpPr>
              <a:spLocks noChangeArrowheads="1"/>
            </p:cNvSpPr>
            <p:nvPr userDrawn="1"/>
          </p:nvSpPr>
          <p:spPr bwMode="auto">
            <a:xfrm>
              <a:off x="120317" y="6109723"/>
              <a:ext cx="8109283" cy="644400"/>
            </a:xfrm>
            <a:prstGeom prst="rect">
              <a:avLst/>
            </a:prstGeom>
            <a:solidFill>
              <a:srgbClr val="990033"/>
            </a:solidFill>
            <a:ln w="9525">
              <a:noFill/>
              <a:miter lim="800000"/>
              <a:headEnd/>
              <a:tailEnd/>
            </a:ln>
            <a:effectLst/>
          </p:spPr>
          <p:txBody>
            <a:bodyPr wrap="none" anchor="ctr"/>
            <a:lstStyle/>
            <a:p>
              <a:pPr fontAlgn="base">
                <a:spcBef>
                  <a:spcPct val="0"/>
                </a:spcBef>
                <a:spcAft>
                  <a:spcPct val="0"/>
                </a:spcAft>
                <a:defRPr/>
              </a:pPr>
              <a:endParaRPr lang="en-GB" sz="1800">
                <a:solidFill>
                  <a:srgbClr val="000000"/>
                </a:solidFill>
              </a:endParaRPr>
            </a:p>
          </p:txBody>
        </p:sp>
        <p:sp>
          <p:nvSpPr>
            <p:cNvPr id="10" name="Text Box 9"/>
            <p:cNvSpPr txBox="1">
              <a:spLocks noChangeArrowheads="1"/>
            </p:cNvSpPr>
            <p:nvPr/>
          </p:nvSpPr>
          <p:spPr bwMode="auto">
            <a:xfrm>
              <a:off x="209809" y="6144866"/>
              <a:ext cx="3041391" cy="246221"/>
            </a:xfrm>
            <a:prstGeom prst="rect">
              <a:avLst/>
            </a:prstGeom>
            <a:noFill/>
            <a:ln w="9525">
              <a:noFill/>
              <a:miter lim="800000"/>
              <a:headEnd/>
              <a:tailEnd/>
            </a:ln>
            <a:effectLst/>
          </p:spPr>
          <p:txBody>
            <a:bodyPr wrap="square" lIns="108000" tIns="0" bIns="0">
              <a:spAutoFit/>
            </a:bodyPr>
            <a:lstStyle/>
            <a:p>
              <a:pPr fontAlgn="base">
                <a:spcBef>
                  <a:spcPct val="50000"/>
                </a:spcBef>
                <a:spcAft>
                  <a:spcPct val="0"/>
                </a:spcAft>
                <a:defRPr/>
              </a:pPr>
              <a:r>
                <a:rPr lang="en-GB" sz="1600" dirty="0">
                  <a:solidFill>
                    <a:srgbClr val="FFFFFF"/>
                  </a:solidFill>
                  <a:latin typeface="Franklin Gothic Book" panose="020B0503020102020204" pitchFamily="34" charset="0"/>
                </a:rPr>
                <a:t>School of Healthcare Sciences</a:t>
              </a:r>
            </a:p>
          </p:txBody>
        </p:sp>
        <p:sp>
          <p:nvSpPr>
            <p:cNvPr id="11" name="Line 12"/>
            <p:cNvSpPr>
              <a:spLocks noChangeShapeType="1"/>
            </p:cNvSpPr>
            <p:nvPr/>
          </p:nvSpPr>
          <p:spPr bwMode="auto">
            <a:xfrm flipH="1">
              <a:off x="120316" y="6426229"/>
              <a:ext cx="8109284" cy="5629"/>
            </a:xfrm>
            <a:prstGeom prst="line">
              <a:avLst/>
            </a:prstGeom>
            <a:noFill/>
            <a:ln w="11430">
              <a:solidFill>
                <a:schemeClr val="bg1"/>
              </a:solidFill>
              <a:round/>
              <a:headEnd/>
              <a:tailEnd/>
            </a:ln>
            <a:effectLst/>
          </p:spPr>
          <p:txBody>
            <a:bodyPr/>
            <a:lstStyle/>
            <a:p>
              <a:pPr fontAlgn="base">
                <a:spcBef>
                  <a:spcPct val="0"/>
                </a:spcBef>
                <a:spcAft>
                  <a:spcPct val="0"/>
                </a:spcAft>
                <a:defRPr/>
              </a:pPr>
              <a:endParaRPr lang="en-GB" sz="1800">
                <a:solidFill>
                  <a:srgbClr val="000000"/>
                </a:solidFill>
              </a:endParaRPr>
            </a:p>
          </p:txBody>
        </p:sp>
        <p:sp>
          <p:nvSpPr>
            <p:cNvPr id="12" name="Text Box 9"/>
            <p:cNvSpPr txBox="1">
              <a:spLocks noChangeArrowheads="1"/>
            </p:cNvSpPr>
            <p:nvPr userDrawn="1"/>
          </p:nvSpPr>
          <p:spPr bwMode="auto">
            <a:xfrm>
              <a:off x="209809" y="6461373"/>
              <a:ext cx="2898351" cy="246221"/>
            </a:xfrm>
            <a:prstGeom prst="rect">
              <a:avLst/>
            </a:prstGeom>
            <a:noFill/>
            <a:ln w="9525">
              <a:noFill/>
              <a:miter lim="800000"/>
              <a:headEnd/>
              <a:tailEnd/>
            </a:ln>
            <a:effectLst/>
          </p:spPr>
          <p:txBody>
            <a:bodyPr wrap="square" lIns="108000" tIns="0" bIns="0">
              <a:spAutoFit/>
            </a:bodyPr>
            <a:lstStyle/>
            <a:p>
              <a:pPr fontAlgn="base">
                <a:spcBef>
                  <a:spcPct val="50000"/>
                </a:spcBef>
                <a:spcAft>
                  <a:spcPct val="0"/>
                </a:spcAft>
                <a:defRPr/>
              </a:pPr>
              <a:r>
                <a:rPr lang="en-US" sz="1600" i="1" dirty="0" err="1">
                  <a:solidFill>
                    <a:srgbClr val="FFFFFF"/>
                  </a:solidFill>
                  <a:latin typeface="Franklin Gothic Book" panose="020B0503020102020204" pitchFamily="34" charset="0"/>
                </a:rPr>
                <a:t>Ysgol</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Gwyddorau</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Gofal</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Iechyd</a:t>
              </a:r>
              <a:endParaRPr lang="en-GB" sz="1600" i="1" dirty="0">
                <a:solidFill>
                  <a:srgbClr val="FFFFFF"/>
                </a:solidFill>
                <a:latin typeface="Franklin Gothic Book" panose="020B0503020102020204" pitchFamily="34" charset="0"/>
              </a:endParaRPr>
            </a:p>
          </p:txBody>
        </p:sp>
      </p:grpSp>
    </p:spTree>
    <p:extLst>
      <p:ext uri="{BB962C8B-B14F-4D97-AF65-F5344CB8AC3E}">
        <p14:creationId xmlns:p14="http://schemas.microsoft.com/office/powerpoint/2010/main" val="393528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80002"/>
            <a:ext cx="10972800" cy="910253"/>
          </a:xfrm>
          <a:prstGeom prst="rect">
            <a:avLst/>
          </a:prstGeom>
        </p:spPr>
        <p:txBody>
          <a:bodyPr/>
          <a:lstStyle/>
          <a:p>
            <a:r>
              <a:rPr lang="en-US"/>
              <a:t>Click to edit Master title style</a:t>
            </a:r>
            <a:endParaRPr lang="en-GB"/>
          </a:p>
        </p:txBody>
      </p:sp>
      <p:grpSp>
        <p:nvGrpSpPr>
          <p:cNvPr id="3" name="Group 2"/>
          <p:cNvGrpSpPr/>
          <p:nvPr userDrawn="1"/>
        </p:nvGrpSpPr>
        <p:grpSpPr>
          <a:xfrm>
            <a:off x="148614" y="106088"/>
            <a:ext cx="11894773" cy="644525"/>
            <a:chOff x="120316" y="6109723"/>
            <a:chExt cx="8921080" cy="644525"/>
          </a:xfrm>
        </p:grpSpPr>
        <p:graphicFrame>
          <p:nvGraphicFramePr>
            <p:cNvPr id="4" name="Object 8"/>
            <p:cNvGraphicFramePr>
              <a:graphicFrameLocks noChangeAspect="1"/>
            </p:cNvGraphicFramePr>
            <p:nvPr/>
          </p:nvGraphicFramePr>
          <p:xfrm>
            <a:off x="8361946" y="6109723"/>
            <a:ext cx="679450" cy="644525"/>
          </p:xfrm>
          <a:graphic>
            <a:graphicData uri="http://schemas.openxmlformats.org/presentationml/2006/ole">
              <mc:AlternateContent xmlns:mc="http://schemas.openxmlformats.org/markup-compatibility/2006">
                <mc:Choice xmlns:v="urn:schemas-microsoft-com:vml" Requires="v">
                  <p:oleObj name="Image" r:id="rId2" imgW="5777778" imgH="5473016" progId="">
                    <p:embed/>
                  </p:oleObj>
                </mc:Choice>
                <mc:Fallback>
                  <p:oleObj name="Image" r:id="rId2" imgW="5777778" imgH="5473016"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1946" y="6109723"/>
                          <a:ext cx="679450" cy="64452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Rectangle 7"/>
            <p:cNvSpPr>
              <a:spLocks noChangeArrowheads="1"/>
            </p:cNvSpPr>
            <p:nvPr userDrawn="1"/>
          </p:nvSpPr>
          <p:spPr bwMode="auto">
            <a:xfrm>
              <a:off x="120317" y="6109723"/>
              <a:ext cx="8109283" cy="644400"/>
            </a:xfrm>
            <a:prstGeom prst="rect">
              <a:avLst/>
            </a:prstGeom>
            <a:solidFill>
              <a:srgbClr val="990033"/>
            </a:solidFill>
            <a:ln w="9525">
              <a:noFill/>
              <a:miter lim="800000"/>
              <a:headEnd/>
              <a:tailEnd/>
            </a:ln>
            <a:effectLst/>
          </p:spPr>
          <p:txBody>
            <a:bodyPr wrap="none" anchor="ctr"/>
            <a:lstStyle/>
            <a:p>
              <a:pPr fontAlgn="base">
                <a:spcBef>
                  <a:spcPct val="0"/>
                </a:spcBef>
                <a:spcAft>
                  <a:spcPct val="0"/>
                </a:spcAft>
                <a:defRPr/>
              </a:pPr>
              <a:endParaRPr lang="en-GB" sz="1800">
                <a:solidFill>
                  <a:srgbClr val="000000"/>
                </a:solidFill>
              </a:endParaRPr>
            </a:p>
          </p:txBody>
        </p:sp>
        <p:sp>
          <p:nvSpPr>
            <p:cNvPr id="6" name="Text Box 9"/>
            <p:cNvSpPr txBox="1">
              <a:spLocks noChangeArrowheads="1"/>
            </p:cNvSpPr>
            <p:nvPr/>
          </p:nvSpPr>
          <p:spPr bwMode="auto">
            <a:xfrm>
              <a:off x="209809" y="6144866"/>
              <a:ext cx="2967120" cy="246221"/>
            </a:xfrm>
            <a:prstGeom prst="rect">
              <a:avLst/>
            </a:prstGeom>
            <a:noFill/>
            <a:ln w="9525">
              <a:noFill/>
              <a:miter lim="800000"/>
              <a:headEnd/>
              <a:tailEnd/>
            </a:ln>
            <a:effectLst/>
          </p:spPr>
          <p:txBody>
            <a:bodyPr wrap="square" lIns="108000" tIns="0" bIns="0">
              <a:spAutoFit/>
            </a:bodyPr>
            <a:lstStyle/>
            <a:p>
              <a:pPr fontAlgn="base">
                <a:spcBef>
                  <a:spcPct val="50000"/>
                </a:spcBef>
                <a:spcAft>
                  <a:spcPct val="0"/>
                </a:spcAft>
                <a:defRPr/>
              </a:pPr>
              <a:r>
                <a:rPr lang="en-GB" sz="1600" dirty="0">
                  <a:solidFill>
                    <a:srgbClr val="FFFFFF"/>
                  </a:solidFill>
                  <a:latin typeface="Franklin Gothic Book" panose="020B0503020102020204" pitchFamily="34" charset="0"/>
                </a:rPr>
                <a:t>School of Healthcare Sciences</a:t>
              </a:r>
            </a:p>
          </p:txBody>
        </p:sp>
        <p:sp>
          <p:nvSpPr>
            <p:cNvPr id="7" name="Line 12"/>
            <p:cNvSpPr>
              <a:spLocks noChangeShapeType="1"/>
            </p:cNvSpPr>
            <p:nvPr/>
          </p:nvSpPr>
          <p:spPr bwMode="auto">
            <a:xfrm flipH="1">
              <a:off x="120316" y="6426229"/>
              <a:ext cx="8109284" cy="5629"/>
            </a:xfrm>
            <a:prstGeom prst="line">
              <a:avLst/>
            </a:prstGeom>
            <a:noFill/>
            <a:ln w="11430">
              <a:solidFill>
                <a:schemeClr val="bg1"/>
              </a:solidFill>
              <a:round/>
              <a:headEnd/>
              <a:tailEnd/>
            </a:ln>
            <a:effectLst/>
          </p:spPr>
          <p:txBody>
            <a:bodyPr/>
            <a:lstStyle/>
            <a:p>
              <a:pPr fontAlgn="base">
                <a:spcBef>
                  <a:spcPct val="0"/>
                </a:spcBef>
                <a:spcAft>
                  <a:spcPct val="0"/>
                </a:spcAft>
                <a:defRPr/>
              </a:pPr>
              <a:endParaRPr lang="en-GB" sz="1800">
                <a:solidFill>
                  <a:srgbClr val="000000"/>
                </a:solidFill>
              </a:endParaRPr>
            </a:p>
          </p:txBody>
        </p:sp>
        <p:sp>
          <p:nvSpPr>
            <p:cNvPr id="8" name="Text Box 9"/>
            <p:cNvSpPr txBox="1">
              <a:spLocks noChangeArrowheads="1"/>
            </p:cNvSpPr>
            <p:nvPr userDrawn="1"/>
          </p:nvSpPr>
          <p:spPr bwMode="auto">
            <a:xfrm>
              <a:off x="209809" y="6461373"/>
              <a:ext cx="2898351" cy="246221"/>
            </a:xfrm>
            <a:prstGeom prst="rect">
              <a:avLst/>
            </a:prstGeom>
            <a:noFill/>
            <a:ln w="9525">
              <a:noFill/>
              <a:miter lim="800000"/>
              <a:headEnd/>
              <a:tailEnd/>
            </a:ln>
            <a:effectLst/>
          </p:spPr>
          <p:txBody>
            <a:bodyPr wrap="square" lIns="108000" tIns="0" bIns="0">
              <a:spAutoFit/>
            </a:bodyPr>
            <a:lstStyle/>
            <a:p>
              <a:pPr fontAlgn="base">
                <a:spcBef>
                  <a:spcPct val="50000"/>
                </a:spcBef>
                <a:spcAft>
                  <a:spcPct val="0"/>
                </a:spcAft>
                <a:defRPr/>
              </a:pPr>
              <a:r>
                <a:rPr lang="en-US" sz="1600" i="1" dirty="0" err="1">
                  <a:solidFill>
                    <a:srgbClr val="FFFFFF"/>
                  </a:solidFill>
                  <a:latin typeface="Franklin Gothic Book" panose="020B0503020102020204" pitchFamily="34" charset="0"/>
                </a:rPr>
                <a:t>Ysgol</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Gwyddorau</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Gofal</a:t>
              </a:r>
              <a:r>
                <a:rPr lang="en-US" sz="1600" i="1" dirty="0">
                  <a:solidFill>
                    <a:srgbClr val="FFFFFF"/>
                  </a:solidFill>
                  <a:latin typeface="Franklin Gothic Book" panose="020B0503020102020204" pitchFamily="34" charset="0"/>
                </a:rPr>
                <a:t> </a:t>
              </a:r>
              <a:r>
                <a:rPr lang="en-US" sz="1600" i="1" dirty="0" err="1">
                  <a:solidFill>
                    <a:srgbClr val="FFFFFF"/>
                  </a:solidFill>
                  <a:latin typeface="Franklin Gothic Book" panose="020B0503020102020204" pitchFamily="34" charset="0"/>
                </a:rPr>
                <a:t>Iechyd</a:t>
              </a:r>
              <a:endParaRPr lang="en-GB" sz="1600" i="1" dirty="0">
                <a:solidFill>
                  <a:srgbClr val="FFFFFF"/>
                </a:solidFill>
                <a:latin typeface="Franklin Gothic Book" panose="020B0503020102020204" pitchFamily="34" charset="0"/>
              </a:endParaRPr>
            </a:p>
          </p:txBody>
        </p:sp>
      </p:grpSp>
    </p:spTree>
    <p:extLst>
      <p:ext uri="{BB962C8B-B14F-4D97-AF65-F5344CB8AC3E}">
        <p14:creationId xmlns:p14="http://schemas.microsoft.com/office/powerpoint/2010/main" val="789117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01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4364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30237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0">
          <a:gsLst>
            <a:gs pos="0">
              <a:schemeClr val="bg1"/>
            </a:gs>
            <a:gs pos="100000">
              <a:srgbClr val="D9D9D9"/>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71906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4434" y="1"/>
            <a:ext cx="10562167" cy="620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1102784" y="1268414"/>
            <a:ext cx="10176933" cy="4535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36" name="Picture 12" descr="Cardiff_university_logo"/>
          <p:cNvPicPr>
            <a:picLocks noChangeAspect="1" noChangeArrowheads="1"/>
          </p:cNvPicPr>
          <p:nvPr userDrawn="1"/>
        </p:nvPicPr>
        <p:blipFill>
          <a:blip r:embed="rId15" cstate="print"/>
          <a:srcRect/>
          <a:stretch>
            <a:fillRect/>
          </a:stretch>
        </p:blipFill>
        <p:spPr bwMode="auto">
          <a:xfrm>
            <a:off x="11377085" y="88901"/>
            <a:ext cx="639233" cy="460375"/>
          </a:xfrm>
          <a:prstGeom prst="rect">
            <a:avLst/>
          </a:prstGeom>
          <a:noFill/>
        </p:spPr>
      </p:pic>
      <p:pic>
        <p:nvPicPr>
          <p:cNvPr id="1038" name="Picture 14" descr="Cardiff_university_logo"/>
          <p:cNvPicPr>
            <a:picLocks noChangeAspect="1" noChangeArrowheads="1"/>
          </p:cNvPicPr>
          <p:nvPr userDrawn="1"/>
        </p:nvPicPr>
        <p:blipFill>
          <a:blip r:embed="rId15" cstate="print"/>
          <a:srcRect/>
          <a:stretch>
            <a:fillRect/>
          </a:stretch>
        </p:blipFill>
        <p:spPr bwMode="auto">
          <a:xfrm>
            <a:off x="107951" y="6627813"/>
            <a:ext cx="226483" cy="163512"/>
          </a:xfrm>
          <a:prstGeom prst="rect">
            <a:avLst/>
          </a:prstGeom>
          <a:noFill/>
          <a:ln w="9525">
            <a:noFill/>
            <a:miter lim="800000"/>
            <a:headEnd/>
            <a:tailEnd/>
          </a:ln>
        </p:spPr>
      </p:pic>
    </p:spTree>
    <p:extLst>
      <p:ext uri="{BB962C8B-B14F-4D97-AF65-F5344CB8AC3E}">
        <p14:creationId xmlns:p14="http://schemas.microsoft.com/office/powerpoint/2010/main" val="212448946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p:tmplLst>
          <p:tmpl>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Lst>
      </p:bldP>
    </p:bldLst>
  </p:timing>
  <p:txStyles>
    <p:titleStyle>
      <a:lvl1pPr algn="l" rtl="0" fontAlgn="base">
        <a:spcBef>
          <a:spcPct val="0"/>
        </a:spcBef>
        <a:spcAft>
          <a:spcPct val="0"/>
        </a:spcAft>
        <a:defRPr sz="2600">
          <a:solidFill>
            <a:srgbClr val="FFFFFF"/>
          </a:solidFill>
          <a:latin typeface="+mj-lt"/>
          <a:ea typeface="+mj-ea"/>
          <a:cs typeface="+mj-cs"/>
        </a:defRPr>
      </a:lvl1pPr>
      <a:lvl2pPr algn="l" rtl="0" fontAlgn="base">
        <a:spcBef>
          <a:spcPct val="0"/>
        </a:spcBef>
        <a:spcAft>
          <a:spcPct val="0"/>
        </a:spcAft>
        <a:defRPr sz="2600">
          <a:solidFill>
            <a:srgbClr val="FFFFFF"/>
          </a:solidFill>
          <a:latin typeface="Arial" charset="0"/>
        </a:defRPr>
      </a:lvl2pPr>
      <a:lvl3pPr algn="l" rtl="0" fontAlgn="base">
        <a:spcBef>
          <a:spcPct val="0"/>
        </a:spcBef>
        <a:spcAft>
          <a:spcPct val="0"/>
        </a:spcAft>
        <a:defRPr sz="2600">
          <a:solidFill>
            <a:srgbClr val="FFFFFF"/>
          </a:solidFill>
          <a:latin typeface="Arial" charset="0"/>
        </a:defRPr>
      </a:lvl3pPr>
      <a:lvl4pPr algn="l" rtl="0" fontAlgn="base">
        <a:spcBef>
          <a:spcPct val="0"/>
        </a:spcBef>
        <a:spcAft>
          <a:spcPct val="0"/>
        </a:spcAft>
        <a:defRPr sz="2600">
          <a:solidFill>
            <a:srgbClr val="FFFFFF"/>
          </a:solidFill>
          <a:latin typeface="Arial" charset="0"/>
        </a:defRPr>
      </a:lvl4pPr>
      <a:lvl5pPr algn="l" rtl="0" fontAlgn="base">
        <a:spcBef>
          <a:spcPct val="0"/>
        </a:spcBef>
        <a:spcAft>
          <a:spcPct val="0"/>
        </a:spcAft>
        <a:defRPr sz="2600">
          <a:solidFill>
            <a:srgbClr val="FFFFFF"/>
          </a:solidFill>
          <a:latin typeface="Arial" charset="0"/>
        </a:defRPr>
      </a:lvl5pPr>
      <a:lvl6pPr marL="457200" algn="l" rtl="0" fontAlgn="base">
        <a:spcBef>
          <a:spcPct val="0"/>
        </a:spcBef>
        <a:spcAft>
          <a:spcPct val="0"/>
        </a:spcAft>
        <a:defRPr sz="2600">
          <a:solidFill>
            <a:srgbClr val="FFFFFF"/>
          </a:solidFill>
          <a:latin typeface="Arial" charset="0"/>
        </a:defRPr>
      </a:lvl6pPr>
      <a:lvl7pPr marL="914400" algn="l" rtl="0" fontAlgn="base">
        <a:spcBef>
          <a:spcPct val="0"/>
        </a:spcBef>
        <a:spcAft>
          <a:spcPct val="0"/>
        </a:spcAft>
        <a:defRPr sz="2600">
          <a:solidFill>
            <a:srgbClr val="FFFFFF"/>
          </a:solidFill>
          <a:latin typeface="Arial" charset="0"/>
        </a:defRPr>
      </a:lvl7pPr>
      <a:lvl8pPr marL="1371600" algn="l" rtl="0" fontAlgn="base">
        <a:spcBef>
          <a:spcPct val="0"/>
        </a:spcBef>
        <a:spcAft>
          <a:spcPct val="0"/>
        </a:spcAft>
        <a:defRPr sz="2600">
          <a:solidFill>
            <a:srgbClr val="FFFFFF"/>
          </a:solidFill>
          <a:latin typeface="Arial" charset="0"/>
        </a:defRPr>
      </a:lvl8pPr>
      <a:lvl9pPr marL="1828800" algn="l" rtl="0" fontAlgn="base">
        <a:spcBef>
          <a:spcPct val="0"/>
        </a:spcBef>
        <a:spcAft>
          <a:spcPct val="0"/>
        </a:spcAft>
        <a:defRPr sz="2600">
          <a:solidFill>
            <a:srgbClr val="FFFFFF"/>
          </a:solidFill>
          <a:latin typeface="Arial" charset="0"/>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2"/>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4451" y="27"/>
            <a:ext cx="10562167" cy="620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1102784" y="1268421"/>
            <a:ext cx="10176933" cy="4535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36" name="Picture 12" descr="Cardiff_university_logo"/>
          <p:cNvPicPr>
            <a:picLocks noChangeAspect="1" noChangeArrowheads="1"/>
          </p:cNvPicPr>
          <p:nvPr userDrawn="1"/>
        </p:nvPicPr>
        <p:blipFill>
          <a:blip r:embed="rId15" cstate="print"/>
          <a:srcRect/>
          <a:stretch>
            <a:fillRect/>
          </a:stretch>
        </p:blipFill>
        <p:spPr bwMode="auto">
          <a:xfrm>
            <a:off x="11377102" y="88927"/>
            <a:ext cx="639233" cy="460375"/>
          </a:xfrm>
          <a:prstGeom prst="rect">
            <a:avLst/>
          </a:prstGeom>
          <a:noFill/>
        </p:spPr>
      </p:pic>
      <p:pic>
        <p:nvPicPr>
          <p:cNvPr id="1038" name="Picture 14" descr="Cardiff_university_logo"/>
          <p:cNvPicPr>
            <a:picLocks noChangeAspect="1" noChangeArrowheads="1"/>
          </p:cNvPicPr>
          <p:nvPr userDrawn="1"/>
        </p:nvPicPr>
        <p:blipFill>
          <a:blip r:embed="rId15" cstate="print"/>
          <a:srcRect/>
          <a:stretch>
            <a:fillRect/>
          </a:stretch>
        </p:blipFill>
        <p:spPr bwMode="auto">
          <a:xfrm>
            <a:off x="107953" y="6627813"/>
            <a:ext cx="226483" cy="163512"/>
          </a:xfrm>
          <a:prstGeom prst="rect">
            <a:avLst/>
          </a:prstGeom>
          <a:noFill/>
          <a:ln w="9525">
            <a:noFill/>
            <a:miter lim="800000"/>
            <a:headEnd/>
            <a:tailEnd/>
          </a:ln>
        </p:spPr>
      </p:pic>
    </p:spTree>
    <p:extLst>
      <p:ext uri="{BB962C8B-B14F-4D97-AF65-F5344CB8AC3E}">
        <p14:creationId xmlns:p14="http://schemas.microsoft.com/office/powerpoint/2010/main" val="155868197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ransition spd="med"/>
  <p:txStyles>
    <p:titleStyle>
      <a:lvl1pPr algn="l" rtl="0" fontAlgn="base">
        <a:spcBef>
          <a:spcPct val="0"/>
        </a:spcBef>
        <a:spcAft>
          <a:spcPct val="0"/>
        </a:spcAft>
        <a:defRPr sz="2600">
          <a:solidFill>
            <a:srgbClr val="FFFFFF"/>
          </a:solidFill>
          <a:latin typeface="+mj-lt"/>
          <a:ea typeface="+mj-ea"/>
          <a:cs typeface="+mj-cs"/>
        </a:defRPr>
      </a:lvl1pPr>
      <a:lvl2pPr algn="l" rtl="0" fontAlgn="base">
        <a:spcBef>
          <a:spcPct val="0"/>
        </a:spcBef>
        <a:spcAft>
          <a:spcPct val="0"/>
        </a:spcAft>
        <a:defRPr sz="2600">
          <a:solidFill>
            <a:srgbClr val="FFFFFF"/>
          </a:solidFill>
          <a:latin typeface="Arial" charset="0"/>
        </a:defRPr>
      </a:lvl2pPr>
      <a:lvl3pPr algn="l" rtl="0" fontAlgn="base">
        <a:spcBef>
          <a:spcPct val="0"/>
        </a:spcBef>
        <a:spcAft>
          <a:spcPct val="0"/>
        </a:spcAft>
        <a:defRPr sz="2600">
          <a:solidFill>
            <a:srgbClr val="FFFFFF"/>
          </a:solidFill>
          <a:latin typeface="Arial" charset="0"/>
        </a:defRPr>
      </a:lvl3pPr>
      <a:lvl4pPr algn="l" rtl="0" fontAlgn="base">
        <a:spcBef>
          <a:spcPct val="0"/>
        </a:spcBef>
        <a:spcAft>
          <a:spcPct val="0"/>
        </a:spcAft>
        <a:defRPr sz="2600">
          <a:solidFill>
            <a:srgbClr val="FFFFFF"/>
          </a:solidFill>
          <a:latin typeface="Arial" charset="0"/>
        </a:defRPr>
      </a:lvl4pPr>
      <a:lvl5pPr algn="l" rtl="0" fontAlgn="base">
        <a:spcBef>
          <a:spcPct val="0"/>
        </a:spcBef>
        <a:spcAft>
          <a:spcPct val="0"/>
        </a:spcAft>
        <a:defRPr sz="2600">
          <a:solidFill>
            <a:srgbClr val="FFFFFF"/>
          </a:solidFill>
          <a:latin typeface="Arial" charset="0"/>
        </a:defRPr>
      </a:lvl5pPr>
      <a:lvl6pPr marL="457200" algn="l" rtl="0" fontAlgn="base">
        <a:spcBef>
          <a:spcPct val="0"/>
        </a:spcBef>
        <a:spcAft>
          <a:spcPct val="0"/>
        </a:spcAft>
        <a:defRPr sz="2600">
          <a:solidFill>
            <a:srgbClr val="FFFFFF"/>
          </a:solidFill>
          <a:latin typeface="Arial" charset="0"/>
        </a:defRPr>
      </a:lvl6pPr>
      <a:lvl7pPr marL="914400" algn="l" rtl="0" fontAlgn="base">
        <a:spcBef>
          <a:spcPct val="0"/>
        </a:spcBef>
        <a:spcAft>
          <a:spcPct val="0"/>
        </a:spcAft>
        <a:defRPr sz="2600">
          <a:solidFill>
            <a:srgbClr val="FFFFFF"/>
          </a:solidFill>
          <a:latin typeface="Arial" charset="0"/>
        </a:defRPr>
      </a:lvl7pPr>
      <a:lvl8pPr marL="1371600" algn="l" rtl="0" fontAlgn="base">
        <a:spcBef>
          <a:spcPct val="0"/>
        </a:spcBef>
        <a:spcAft>
          <a:spcPct val="0"/>
        </a:spcAft>
        <a:defRPr sz="2600">
          <a:solidFill>
            <a:srgbClr val="FFFFFF"/>
          </a:solidFill>
          <a:latin typeface="Arial" charset="0"/>
        </a:defRPr>
      </a:lvl8pPr>
      <a:lvl9pPr marL="1828800" algn="l" rtl="0" fontAlgn="base">
        <a:spcBef>
          <a:spcPct val="0"/>
        </a:spcBef>
        <a:spcAft>
          <a:spcPct val="0"/>
        </a:spcAft>
        <a:defRPr sz="2600">
          <a:solidFill>
            <a:srgbClr val="FFFFFF"/>
          </a:solidFill>
          <a:latin typeface="Arial" charset="0"/>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2"/>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hyperlink" Target="https://www.tandfonline.com/eprint/CWZNSAXMCIAQNQKREMJD/full?target=10.1080/09638288.2023.2194680"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5.xml"/><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hyperlink" Target="https://www.powtoon.com/s/eh8O41X6xP1/1/m"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mailto:pickeringdm@cf.ac.u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2613" y="404664"/>
            <a:ext cx="8419851" cy="2016224"/>
          </a:xfrm>
        </p:spPr>
        <p:txBody>
          <a:bodyPr/>
          <a:lstStyle/>
          <a:p>
            <a:br>
              <a:rPr lang="en-GB" sz="4000" kern="1200" dirty="0">
                <a:solidFill>
                  <a:prstClr val="black"/>
                </a:solidFill>
                <a:latin typeface="Calibri"/>
                <a:ea typeface="Calibri"/>
                <a:cs typeface="Times New Roman"/>
              </a:rPr>
            </a:br>
            <a:endParaRPr lang="en-GB" dirty="0"/>
          </a:p>
        </p:txBody>
      </p:sp>
      <p:sp>
        <p:nvSpPr>
          <p:cNvPr id="3" name="Subtitle 2"/>
          <p:cNvSpPr>
            <a:spLocks noGrp="1"/>
          </p:cNvSpPr>
          <p:nvPr>
            <p:ph type="subTitle" idx="1"/>
          </p:nvPr>
        </p:nvSpPr>
        <p:spPr>
          <a:xfrm>
            <a:off x="815913" y="187036"/>
            <a:ext cx="10323141" cy="2909455"/>
          </a:xfrm>
        </p:spPr>
        <p:txBody>
          <a:bodyPr/>
          <a:lstStyle/>
          <a:p>
            <a:r>
              <a:rPr lang="en-GB" dirty="0"/>
              <a:t>“Voices” from children and young people with cerebral palsy about participation in recreational activities</a:t>
            </a:r>
          </a:p>
        </p:txBody>
      </p:sp>
      <p:sp>
        <p:nvSpPr>
          <p:cNvPr id="5" name="TextBox 4"/>
          <p:cNvSpPr txBox="1"/>
          <p:nvPr/>
        </p:nvSpPr>
        <p:spPr>
          <a:xfrm>
            <a:off x="1667498" y="2553879"/>
            <a:ext cx="7120206" cy="1938992"/>
          </a:xfrm>
          <a:prstGeom prst="rect">
            <a:avLst/>
          </a:prstGeom>
          <a:noFill/>
        </p:spPr>
        <p:txBody>
          <a:bodyPr wrap="square" rtlCol="0">
            <a:spAutoFit/>
          </a:bodyPr>
          <a:lstStyle/>
          <a:p>
            <a:pPr algn="ctr"/>
            <a:r>
              <a:rPr lang="en-GB" sz="2000" dirty="0">
                <a:solidFill>
                  <a:schemeClr val="bg1">
                    <a:lumMod val="10000"/>
                  </a:schemeClr>
                </a:solidFill>
              </a:rPr>
              <a:t>Dr Dawn Pickering, </a:t>
            </a:r>
          </a:p>
          <a:p>
            <a:pPr algn="ctr"/>
            <a:r>
              <a:rPr lang="en-GB" sz="2000">
                <a:solidFill>
                  <a:schemeClr val="bg1">
                    <a:lumMod val="10000"/>
                  </a:schemeClr>
                </a:solidFill>
              </a:rPr>
              <a:t>Children’s Physiotherapist</a:t>
            </a:r>
            <a:r>
              <a:rPr lang="en-GB" sz="2000" dirty="0">
                <a:solidFill>
                  <a:schemeClr val="bg1">
                    <a:lumMod val="10000"/>
                  </a:schemeClr>
                </a:solidFill>
              </a:rPr>
              <a:t>, Senior Lecturer, </a:t>
            </a:r>
          </a:p>
          <a:p>
            <a:pPr algn="ctr"/>
            <a:r>
              <a:rPr lang="en-GB" sz="2000" dirty="0">
                <a:solidFill>
                  <a:schemeClr val="bg1">
                    <a:lumMod val="10000"/>
                  </a:schemeClr>
                </a:solidFill>
              </a:rPr>
              <a:t>School of Healthcare Sciences, </a:t>
            </a:r>
          </a:p>
          <a:p>
            <a:pPr algn="ctr"/>
            <a:r>
              <a:rPr lang="en-GB" sz="2000" dirty="0">
                <a:solidFill>
                  <a:schemeClr val="bg1">
                    <a:lumMod val="10000"/>
                  </a:schemeClr>
                </a:solidFill>
              </a:rPr>
              <a:t>Cardiff University at</a:t>
            </a:r>
          </a:p>
          <a:p>
            <a:pPr algn="ctr"/>
            <a:endParaRPr lang="en-GB" sz="2000" dirty="0">
              <a:solidFill>
                <a:schemeClr val="bg1">
                  <a:lumMod val="10000"/>
                </a:schemeClr>
              </a:solidFill>
            </a:endParaRPr>
          </a:p>
          <a:p>
            <a:pPr algn="ctr"/>
            <a:r>
              <a:rPr lang="en-GB" sz="2000" dirty="0">
                <a:solidFill>
                  <a:schemeClr val="bg1">
                    <a:lumMod val="10000"/>
                  </a:schemeClr>
                </a:solidFill>
              </a:rPr>
              <a:t>In Cork, Ireland, 20</a:t>
            </a:r>
            <a:r>
              <a:rPr lang="en-GB" sz="2000" baseline="30000" dirty="0">
                <a:solidFill>
                  <a:schemeClr val="bg1">
                    <a:lumMod val="10000"/>
                  </a:schemeClr>
                </a:solidFill>
              </a:rPr>
              <a:t>th</a:t>
            </a:r>
            <a:r>
              <a:rPr lang="en-GB" sz="2000" dirty="0">
                <a:solidFill>
                  <a:schemeClr val="bg1">
                    <a:lumMod val="10000"/>
                  </a:schemeClr>
                </a:solidFill>
              </a:rPr>
              <a:t> June 2023</a:t>
            </a:r>
          </a:p>
        </p:txBody>
      </p:sp>
      <p:sp>
        <p:nvSpPr>
          <p:cNvPr id="4" name="Rectangle 3"/>
          <p:cNvSpPr/>
          <p:nvPr/>
        </p:nvSpPr>
        <p:spPr>
          <a:xfrm>
            <a:off x="163903" y="244852"/>
            <a:ext cx="10003554" cy="2308324"/>
          </a:xfrm>
          <a:prstGeom prst="rect">
            <a:avLst/>
          </a:prstGeom>
        </p:spPr>
        <p:txBody>
          <a:bodyPr wrap="square">
            <a:spAutoFit/>
          </a:bodyPr>
          <a:lstStyle/>
          <a:p>
            <a:pPr algn="ctr"/>
            <a:r>
              <a:rPr lang="en-US" sz="2800" b="1" dirty="0">
                <a:solidFill>
                  <a:srgbClr val="000000"/>
                </a:solidFill>
                <a:effectLst/>
                <a:latin typeface="+mj-lt"/>
                <a:ea typeface="DengXian" panose="02010600030101010101" pitchFamily="2" charset="-122"/>
                <a:cs typeface="Times New Roman" panose="02020603050405020304" pitchFamily="18" charset="0"/>
              </a:rPr>
              <a:t>Authentic methods to explore their health and well-being effects from participation in recreational activities, with non-verbal and non-ambulant children with cerebral palsy-a case series design.</a:t>
            </a:r>
            <a:endParaRPr lang="en-GB" sz="2800" b="1" dirty="0">
              <a:solidFill>
                <a:srgbClr val="000000"/>
              </a:solidFill>
              <a:effectLst/>
              <a:latin typeface="+mj-lt"/>
              <a:ea typeface="DengXian" panose="02010600030101010101" pitchFamily="2" charset="-122"/>
              <a:cs typeface="Times New Roman" panose="02020603050405020304" pitchFamily="18" charset="0"/>
            </a:endParaRPr>
          </a:p>
          <a:p>
            <a:pPr algn="ctr"/>
            <a:endParaRPr lang="en-GB" sz="3200" dirty="0">
              <a:solidFill>
                <a:schemeClr val="bg1">
                  <a:lumMod val="10000"/>
                </a:schemeClr>
              </a:solidFill>
            </a:endParaRPr>
          </a:p>
        </p:txBody>
      </p:sp>
      <p:pic>
        <p:nvPicPr>
          <p:cNvPr id="6" name="Picture 5">
            <a:extLst>
              <a:ext uri="{FF2B5EF4-FFF2-40B4-BE49-F238E27FC236}">
                <a16:creationId xmlns:a16="http://schemas.microsoft.com/office/drawing/2014/main" id="{36CD384A-15ED-64D4-01DC-C44A6847D678}"/>
              </a:ext>
            </a:extLst>
          </p:cNvPr>
          <p:cNvPicPr>
            <a:picLocks noChangeAspect="1"/>
          </p:cNvPicPr>
          <p:nvPr/>
        </p:nvPicPr>
        <p:blipFill>
          <a:blip r:embed="rId3"/>
          <a:stretch>
            <a:fillRect/>
          </a:stretch>
        </p:blipFill>
        <p:spPr>
          <a:xfrm>
            <a:off x="4601688" y="3778009"/>
            <a:ext cx="1375795" cy="369069"/>
          </a:xfrm>
          <a:prstGeom prst="rect">
            <a:avLst/>
          </a:prstGeom>
        </p:spPr>
      </p:pic>
    </p:spTree>
    <p:extLst>
      <p:ext uri="{BB962C8B-B14F-4D97-AF65-F5344CB8AC3E}">
        <p14:creationId xmlns:p14="http://schemas.microsoft.com/office/powerpoint/2010/main" val="61652470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CA7E8-0638-C25B-D0E6-058ED192BA75}"/>
              </a:ext>
            </a:extLst>
          </p:cNvPr>
          <p:cNvSpPr>
            <a:spLocks noGrp="1"/>
          </p:cNvSpPr>
          <p:nvPr>
            <p:ph type="title"/>
          </p:nvPr>
        </p:nvSpPr>
        <p:spPr/>
        <p:txBody>
          <a:bodyPr/>
          <a:lstStyle/>
          <a:p>
            <a:r>
              <a:rPr lang="en-GB" dirty="0"/>
              <a:t>Demographics of 7 participants aged between 9-16 years </a:t>
            </a:r>
          </a:p>
        </p:txBody>
      </p:sp>
      <p:pic>
        <p:nvPicPr>
          <p:cNvPr id="4" name="Content Placeholder 3">
            <a:extLst>
              <a:ext uri="{FF2B5EF4-FFF2-40B4-BE49-F238E27FC236}">
                <a16:creationId xmlns:a16="http://schemas.microsoft.com/office/drawing/2014/main" id="{CFF25590-8EC3-9B6F-B7D4-BFBE92A42220}"/>
              </a:ext>
            </a:extLst>
          </p:cNvPr>
          <p:cNvPicPr>
            <a:picLocks noGrp="1" noChangeAspect="1"/>
          </p:cNvPicPr>
          <p:nvPr>
            <p:ph idx="1"/>
          </p:nvPr>
        </p:nvPicPr>
        <p:blipFill>
          <a:blip r:embed="rId2"/>
          <a:stretch>
            <a:fillRect/>
          </a:stretch>
        </p:blipFill>
        <p:spPr>
          <a:xfrm>
            <a:off x="1006679" y="1698053"/>
            <a:ext cx="10393959" cy="4568523"/>
          </a:xfrm>
          <a:prstGeom prst="rect">
            <a:avLst/>
          </a:prstGeom>
        </p:spPr>
      </p:pic>
      <p:sp>
        <p:nvSpPr>
          <p:cNvPr id="3" name="TextBox 2">
            <a:extLst>
              <a:ext uri="{FF2B5EF4-FFF2-40B4-BE49-F238E27FC236}">
                <a16:creationId xmlns:a16="http://schemas.microsoft.com/office/drawing/2014/main" id="{85247CFC-CCFD-1C08-31E2-63F81700E0FD}"/>
              </a:ext>
            </a:extLst>
          </p:cNvPr>
          <p:cNvSpPr txBox="1"/>
          <p:nvPr/>
        </p:nvSpPr>
        <p:spPr>
          <a:xfrm>
            <a:off x="6660859" y="2365695"/>
            <a:ext cx="369115" cy="369332"/>
          </a:xfrm>
          <a:prstGeom prst="rect">
            <a:avLst/>
          </a:prstGeom>
          <a:solidFill>
            <a:schemeClr val="bg1"/>
          </a:solidFill>
        </p:spPr>
        <p:txBody>
          <a:bodyPr wrap="square" rtlCol="0">
            <a:spAutoFit/>
          </a:bodyPr>
          <a:lstStyle/>
          <a:p>
            <a:endParaRPr lang="en-GB" dirty="0"/>
          </a:p>
        </p:txBody>
      </p:sp>
      <p:sp>
        <p:nvSpPr>
          <p:cNvPr id="5" name="TextBox 4">
            <a:extLst>
              <a:ext uri="{FF2B5EF4-FFF2-40B4-BE49-F238E27FC236}">
                <a16:creationId xmlns:a16="http://schemas.microsoft.com/office/drawing/2014/main" id="{A6713C58-B9F5-3891-1710-90F7BA473E47}"/>
              </a:ext>
            </a:extLst>
          </p:cNvPr>
          <p:cNvSpPr txBox="1"/>
          <p:nvPr/>
        </p:nvSpPr>
        <p:spPr>
          <a:xfrm>
            <a:off x="8632272" y="2365695"/>
            <a:ext cx="570451" cy="209725"/>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793F7BA9-2BBD-005B-332B-A9A3702A6916}"/>
              </a:ext>
            </a:extLst>
          </p:cNvPr>
          <p:cNvSpPr txBox="1"/>
          <p:nvPr/>
        </p:nvSpPr>
        <p:spPr>
          <a:xfrm>
            <a:off x="8046441" y="2820099"/>
            <a:ext cx="369115"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3117464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Diary data – Stage 2 coding James</a:t>
            </a:r>
          </a:p>
        </p:txBody>
      </p:sp>
      <p:pic>
        <p:nvPicPr>
          <p:cNvPr id="7" name="Content Placeholder 6"/>
          <p:cNvPicPr>
            <a:picLocks noGrp="1" noChangeAspect="1"/>
          </p:cNvPicPr>
          <p:nvPr>
            <p:ph sz="half" idx="1"/>
          </p:nvPr>
        </p:nvPicPr>
        <p:blipFill>
          <a:blip r:embed="rId2"/>
          <a:stretch>
            <a:fillRect/>
          </a:stretch>
        </p:blipFill>
        <p:spPr>
          <a:xfrm>
            <a:off x="1421751" y="935183"/>
            <a:ext cx="4349461" cy="5112326"/>
          </a:xfrm>
          <a:prstGeom prst="rect">
            <a:avLst/>
          </a:prstGeom>
        </p:spPr>
      </p:pic>
      <p:pic>
        <p:nvPicPr>
          <p:cNvPr id="8" name="Content Placeholder 7"/>
          <p:cNvPicPr>
            <a:picLocks noGrp="1" noChangeAspect="1"/>
          </p:cNvPicPr>
          <p:nvPr>
            <p:ph sz="half" idx="2"/>
          </p:nvPr>
        </p:nvPicPr>
        <p:blipFill>
          <a:blip r:embed="rId3"/>
          <a:stretch>
            <a:fillRect/>
          </a:stretch>
        </p:blipFill>
        <p:spPr>
          <a:xfrm>
            <a:off x="6292850" y="1125209"/>
            <a:ext cx="4986338" cy="4488520"/>
          </a:xfrm>
          <a:prstGeom prst="rect">
            <a:avLst/>
          </a:prstGeom>
        </p:spPr>
      </p:pic>
    </p:spTree>
    <p:extLst>
      <p:ext uri="{BB962C8B-B14F-4D97-AF65-F5344CB8AC3E}">
        <p14:creationId xmlns:p14="http://schemas.microsoft.com/office/powerpoint/2010/main" val="390686630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management: Stage 3 Coding/Ideas Table </a:t>
            </a:r>
          </a:p>
        </p:txBody>
      </p:sp>
      <p:pic>
        <p:nvPicPr>
          <p:cNvPr id="4" name="Content Placeholder 3"/>
          <p:cNvPicPr>
            <a:picLocks noGrp="1" noChangeAspect="1"/>
          </p:cNvPicPr>
          <p:nvPr>
            <p:ph idx="1"/>
          </p:nvPr>
        </p:nvPicPr>
        <p:blipFill>
          <a:blip r:embed="rId2"/>
          <a:stretch>
            <a:fillRect/>
          </a:stretch>
        </p:blipFill>
        <p:spPr>
          <a:xfrm>
            <a:off x="812368" y="706582"/>
            <a:ext cx="10175875" cy="2483427"/>
          </a:xfrm>
          <a:prstGeom prst="rect">
            <a:avLst/>
          </a:prstGeom>
        </p:spPr>
      </p:pic>
      <p:pic>
        <p:nvPicPr>
          <p:cNvPr id="5" name="Picture 4"/>
          <p:cNvPicPr>
            <a:picLocks noChangeAspect="1"/>
          </p:cNvPicPr>
          <p:nvPr/>
        </p:nvPicPr>
        <p:blipFill>
          <a:blip r:embed="rId3"/>
          <a:stretch>
            <a:fillRect/>
          </a:stretch>
        </p:blipFill>
        <p:spPr>
          <a:xfrm>
            <a:off x="767918" y="3275877"/>
            <a:ext cx="10220325" cy="3364923"/>
          </a:xfrm>
          <a:prstGeom prst="rect">
            <a:avLst/>
          </a:prstGeom>
        </p:spPr>
      </p:pic>
      <p:sp>
        <p:nvSpPr>
          <p:cNvPr id="3" name="Rectangle 2"/>
          <p:cNvSpPr/>
          <p:nvPr/>
        </p:nvSpPr>
        <p:spPr>
          <a:xfrm>
            <a:off x="5891842" y="5719313"/>
            <a:ext cx="1466490" cy="34505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444385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James: Stage 3: Themes and Subthemes</a:t>
            </a:r>
          </a:p>
        </p:txBody>
      </p:sp>
      <p:pic>
        <p:nvPicPr>
          <p:cNvPr id="4" name="Content Placeholder 3"/>
          <p:cNvPicPr>
            <a:picLocks noGrp="1" noChangeAspect="1"/>
          </p:cNvPicPr>
          <p:nvPr>
            <p:ph idx="1"/>
          </p:nvPr>
        </p:nvPicPr>
        <p:blipFill>
          <a:blip r:embed="rId2"/>
          <a:stretch>
            <a:fillRect/>
          </a:stretch>
        </p:blipFill>
        <p:spPr>
          <a:xfrm>
            <a:off x="1454728" y="1948375"/>
            <a:ext cx="9538854" cy="3371770"/>
          </a:xfrm>
          <a:prstGeom prst="rect">
            <a:avLst/>
          </a:prstGeom>
          <a:ln>
            <a:solidFill>
              <a:srgbClr val="000000"/>
            </a:solidFill>
          </a:ln>
        </p:spPr>
      </p:pic>
    </p:spTree>
    <p:extLst>
      <p:ext uri="{BB962C8B-B14F-4D97-AF65-F5344CB8AC3E}">
        <p14:creationId xmlns:p14="http://schemas.microsoft.com/office/powerpoint/2010/main" val="352879155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4" y="138024"/>
            <a:ext cx="10562167" cy="138022"/>
          </a:xfrm>
        </p:spPr>
        <p:txBody>
          <a:bodyPr/>
          <a:lstStyle/>
          <a:p>
            <a:br>
              <a:rPr lang="en-GB" dirty="0"/>
            </a:br>
            <a:r>
              <a:rPr lang="en-GB" dirty="0"/>
              <a:t>James (14 years):‘Behaviours in public spaces’</a:t>
            </a:r>
          </a:p>
        </p:txBody>
      </p:sp>
      <p:pic>
        <p:nvPicPr>
          <p:cNvPr id="4" name="Content Placeholder 3"/>
          <p:cNvPicPr>
            <a:picLocks noGrp="1" noChangeAspect="1"/>
          </p:cNvPicPr>
          <p:nvPr>
            <p:ph sz="half" idx="1"/>
          </p:nvPr>
        </p:nvPicPr>
        <p:blipFill>
          <a:blip r:embed="rId2"/>
          <a:stretch>
            <a:fillRect/>
          </a:stretch>
        </p:blipFill>
        <p:spPr>
          <a:xfrm>
            <a:off x="1103313" y="1421003"/>
            <a:ext cx="4986337" cy="4230306"/>
          </a:xfrm>
          <a:prstGeom prst="rect">
            <a:avLst/>
          </a:prstGeom>
        </p:spPr>
      </p:pic>
      <p:sp>
        <p:nvSpPr>
          <p:cNvPr id="5" name="Content Placeholder 4"/>
          <p:cNvSpPr>
            <a:spLocks noGrp="1"/>
          </p:cNvSpPr>
          <p:nvPr>
            <p:ph sz="half" idx="2"/>
          </p:nvPr>
        </p:nvSpPr>
        <p:spPr>
          <a:xfrm>
            <a:off x="6272069" y="728087"/>
            <a:ext cx="5675516" cy="5060238"/>
          </a:xfrm>
        </p:spPr>
        <p:txBody>
          <a:bodyPr/>
          <a:lstStyle/>
          <a:p>
            <a:pPr marL="0" indent="0">
              <a:buNone/>
            </a:pPr>
            <a:r>
              <a:rPr lang="en-GB" dirty="0">
                <a:solidFill>
                  <a:srgbClr val="000000"/>
                </a:solidFill>
              </a:rPr>
              <a:t> </a:t>
            </a:r>
          </a:p>
          <a:p>
            <a:pPr marL="0" indent="0">
              <a:buNone/>
            </a:pPr>
            <a:r>
              <a:rPr lang="en-GB" dirty="0">
                <a:solidFill>
                  <a:srgbClr val="000000"/>
                </a:solidFill>
              </a:rPr>
              <a:t>Gastrostomy feeding observation-</a:t>
            </a:r>
          </a:p>
          <a:p>
            <a:pPr marL="0" indent="0">
              <a:buNone/>
            </a:pPr>
            <a:r>
              <a:rPr lang="en-GB" dirty="0">
                <a:solidFill>
                  <a:srgbClr val="000000"/>
                </a:solidFill>
              </a:rPr>
              <a:t>Field notes:</a:t>
            </a:r>
          </a:p>
          <a:p>
            <a:pPr marL="0" indent="0">
              <a:buNone/>
            </a:pPr>
            <a:endParaRPr lang="en-GB" dirty="0">
              <a:solidFill>
                <a:srgbClr val="000000"/>
              </a:solidFill>
            </a:endParaRPr>
          </a:p>
          <a:p>
            <a:pPr lvl="1"/>
            <a:endParaRPr lang="en-GB" dirty="0">
              <a:solidFill>
                <a:srgbClr val="000000"/>
              </a:solidFill>
            </a:endParaRPr>
          </a:p>
          <a:p>
            <a:pPr lvl="1"/>
            <a:endParaRPr lang="en-GB" dirty="0">
              <a:solidFill>
                <a:srgbClr val="000000"/>
              </a:solidFill>
            </a:endParaRPr>
          </a:p>
          <a:p>
            <a:pPr lvl="1"/>
            <a:r>
              <a:rPr lang="en-GB" dirty="0">
                <a:solidFill>
                  <a:srgbClr val="000000"/>
                </a:solidFill>
              </a:rPr>
              <a:t>Play scheme ‘normalised’ this behaviour as other parents carrying out feeds outside  </a:t>
            </a:r>
          </a:p>
          <a:p>
            <a:pPr marL="0" indent="0">
              <a:buNone/>
            </a:pPr>
            <a:endParaRPr lang="en-GB" dirty="0">
              <a:solidFill>
                <a:srgbClr val="000000"/>
              </a:solidFill>
            </a:endParaRPr>
          </a:p>
        </p:txBody>
      </p:sp>
      <p:pic>
        <p:nvPicPr>
          <p:cNvPr id="3" name="Picture 2"/>
          <p:cNvPicPr>
            <a:picLocks noChangeAspect="1"/>
          </p:cNvPicPr>
          <p:nvPr/>
        </p:nvPicPr>
        <p:blipFill>
          <a:blip r:embed="rId3"/>
          <a:stretch>
            <a:fillRect/>
          </a:stretch>
        </p:blipFill>
        <p:spPr>
          <a:xfrm>
            <a:off x="6210420" y="2364581"/>
            <a:ext cx="5981580" cy="1171575"/>
          </a:xfrm>
          <a:prstGeom prst="rect">
            <a:avLst/>
          </a:prstGeom>
        </p:spPr>
      </p:pic>
      <p:sp>
        <p:nvSpPr>
          <p:cNvPr id="6" name="TextBox 5">
            <a:extLst>
              <a:ext uri="{FF2B5EF4-FFF2-40B4-BE49-F238E27FC236}">
                <a16:creationId xmlns:a16="http://schemas.microsoft.com/office/drawing/2014/main" id="{81BB7C8A-D2A1-0595-03D7-CAE753937C6B}"/>
              </a:ext>
            </a:extLst>
          </p:cNvPr>
          <p:cNvSpPr txBox="1"/>
          <p:nvPr/>
        </p:nvSpPr>
        <p:spPr>
          <a:xfrm>
            <a:off x="6089650" y="5392398"/>
            <a:ext cx="6191833" cy="1600438"/>
          </a:xfrm>
          <a:prstGeom prst="rect">
            <a:avLst/>
          </a:prstGeom>
          <a:noFill/>
        </p:spPr>
        <p:txBody>
          <a:bodyPr wrap="square" rtlCol="0">
            <a:spAutoFit/>
          </a:bodyPr>
          <a:lstStyle/>
          <a:p>
            <a:r>
              <a:rPr lang="en-GB" sz="1400" dirty="0">
                <a:solidFill>
                  <a:srgbClr val="000000"/>
                </a:solidFill>
              </a:rPr>
              <a:t>Pickering D, Gill P. and Reagon C. A kaleidoscope of well-being to authentically represent the voices of children and young people with complex cerebral palsy: a case study series </a:t>
            </a:r>
            <a:r>
              <a:rPr lang="en-GB" sz="1400" i="1" dirty="0">
                <a:solidFill>
                  <a:srgbClr val="000000"/>
                </a:solidFill>
              </a:rPr>
              <a:t>Disability and Rehabilitation Online  </a:t>
            </a:r>
            <a:r>
              <a:rPr lang="en-GB" sz="1400" dirty="0">
                <a:solidFill>
                  <a:srgbClr val="000000"/>
                </a:solidFill>
                <a:hlinkClick r:id="rId4"/>
              </a:rPr>
              <a:t>https://www.tandfonline.com/eprint/CWZNSAXMCIAQNQKREMJD/full?target=10.1080/09638288.2023.2194680</a:t>
            </a:r>
            <a:endParaRPr lang="en-GB" sz="1400" dirty="0">
              <a:solidFill>
                <a:srgbClr val="000000"/>
              </a:solidFill>
            </a:endParaRPr>
          </a:p>
          <a:p>
            <a:endParaRPr lang="en-GB" sz="1400" dirty="0">
              <a:solidFill>
                <a:srgbClr val="000000"/>
              </a:solidFill>
            </a:endParaRPr>
          </a:p>
        </p:txBody>
      </p:sp>
    </p:spTree>
    <p:extLst>
      <p:ext uri="{BB962C8B-B14F-4D97-AF65-F5344CB8AC3E}">
        <p14:creationId xmlns:p14="http://schemas.microsoft.com/office/powerpoint/2010/main" val="235212787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Extract from James’s case study: Behaviours in public spaces</a:t>
            </a:r>
          </a:p>
        </p:txBody>
      </p:sp>
      <p:pic>
        <p:nvPicPr>
          <p:cNvPr id="5" name="Picture 4"/>
          <p:cNvPicPr>
            <a:picLocks noChangeAspect="1"/>
          </p:cNvPicPr>
          <p:nvPr/>
        </p:nvPicPr>
        <p:blipFill>
          <a:blip r:embed="rId2"/>
          <a:stretch>
            <a:fillRect/>
          </a:stretch>
        </p:blipFill>
        <p:spPr>
          <a:xfrm>
            <a:off x="1102784" y="783129"/>
            <a:ext cx="9932361" cy="5700797"/>
          </a:xfrm>
          <a:prstGeom prst="rect">
            <a:avLst/>
          </a:prstGeom>
        </p:spPr>
      </p:pic>
      <p:sp>
        <p:nvSpPr>
          <p:cNvPr id="6" name="Content Placeholder 5"/>
          <p:cNvSpPr>
            <a:spLocks noGrp="1"/>
          </p:cNvSpPr>
          <p:nvPr>
            <p:ph idx="1"/>
          </p:nvPr>
        </p:nvSpPr>
        <p:spPr>
          <a:xfrm>
            <a:off x="1102784" y="1268414"/>
            <a:ext cx="10176933" cy="4968872"/>
          </a:xfrm>
        </p:spPr>
        <p:txBody>
          <a:bodyPr/>
          <a:lstStyle/>
          <a:p>
            <a:endParaRPr lang="en-GB" dirty="0"/>
          </a:p>
        </p:txBody>
      </p:sp>
    </p:spTree>
    <p:extLst>
      <p:ext uri="{BB962C8B-B14F-4D97-AF65-F5344CB8AC3E}">
        <p14:creationId xmlns:p14="http://schemas.microsoft.com/office/powerpoint/2010/main" val="170617689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Poppy: Visual views of what participant’s could see</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1010488" y="1539941"/>
            <a:ext cx="3042320" cy="3048000"/>
          </a:xfrm>
        </p:spPr>
      </p:pic>
      <p:sp>
        <p:nvSpPr>
          <p:cNvPr id="9" name="TextBox 8"/>
          <p:cNvSpPr txBox="1"/>
          <p:nvPr/>
        </p:nvSpPr>
        <p:spPr>
          <a:xfrm>
            <a:off x="3256148" y="840294"/>
            <a:ext cx="4579139" cy="369332"/>
          </a:xfrm>
          <a:prstGeom prst="rect">
            <a:avLst/>
          </a:prstGeom>
          <a:noFill/>
        </p:spPr>
        <p:txBody>
          <a:bodyPr wrap="none" rtlCol="0">
            <a:spAutoFit/>
          </a:bodyPr>
          <a:lstStyle/>
          <a:p>
            <a:r>
              <a:rPr lang="en-GB" dirty="0">
                <a:solidFill>
                  <a:srgbClr val="F2F1EF">
                    <a:lumMod val="10000"/>
                  </a:srgbClr>
                </a:solidFill>
              </a:rPr>
              <a:t>Diary entry: Big Wheel, Winter Wonderland</a:t>
            </a:r>
          </a:p>
        </p:txBody>
      </p:sp>
      <p:sp>
        <p:nvSpPr>
          <p:cNvPr id="4" name="TextBox 3"/>
          <p:cNvSpPr txBox="1"/>
          <p:nvPr/>
        </p:nvSpPr>
        <p:spPr>
          <a:xfrm>
            <a:off x="5049982" y="2535382"/>
            <a:ext cx="184731" cy="369332"/>
          </a:xfrm>
          <a:prstGeom prst="rect">
            <a:avLst/>
          </a:prstGeom>
          <a:noFill/>
        </p:spPr>
        <p:txBody>
          <a:bodyPr wrap="none" rtlCol="0">
            <a:spAutoFit/>
          </a:bodyPr>
          <a:lstStyle/>
          <a:p>
            <a:endParaRPr lang="en-GB" dirty="0"/>
          </a:p>
        </p:txBody>
      </p:sp>
      <p:pic>
        <p:nvPicPr>
          <p:cNvPr id="11" name="Picture 10"/>
          <p:cNvPicPr>
            <a:picLocks noChangeAspect="1"/>
          </p:cNvPicPr>
          <p:nvPr/>
        </p:nvPicPr>
        <p:blipFill>
          <a:blip r:embed="rId3"/>
          <a:stretch>
            <a:fillRect/>
          </a:stretch>
        </p:blipFill>
        <p:spPr>
          <a:xfrm>
            <a:off x="6720752" y="1396541"/>
            <a:ext cx="3048264" cy="3334801"/>
          </a:xfrm>
          <a:prstGeom prst="rect">
            <a:avLst/>
          </a:prstGeom>
        </p:spPr>
      </p:pic>
      <p:pic>
        <p:nvPicPr>
          <p:cNvPr id="3" name="Picture 2"/>
          <p:cNvPicPr>
            <a:picLocks noChangeAspect="1"/>
          </p:cNvPicPr>
          <p:nvPr/>
        </p:nvPicPr>
        <p:blipFill>
          <a:blip r:embed="rId4"/>
          <a:stretch>
            <a:fillRect/>
          </a:stretch>
        </p:blipFill>
        <p:spPr>
          <a:xfrm>
            <a:off x="0" y="4918256"/>
            <a:ext cx="12192000" cy="1576235"/>
          </a:xfrm>
          <a:prstGeom prst="rect">
            <a:avLst/>
          </a:prstGeom>
        </p:spPr>
      </p:pic>
    </p:spTree>
    <p:extLst>
      <p:ext uri="{BB962C8B-B14F-4D97-AF65-F5344CB8AC3E}">
        <p14:creationId xmlns:p14="http://schemas.microsoft.com/office/powerpoint/2010/main" val="407031275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Messy data </a:t>
            </a:r>
          </a:p>
        </p:txBody>
      </p:sp>
      <p:sp>
        <p:nvSpPr>
          <p:cNvPr id="4" name="Content Placeholder 3"/>
          <p:cNvSpPr>
            <a:spLocks noGrp="1"/>
          </p:cNvSpPr>
          <p:nvPr>
            <p:ph sz="half" idx="1"/>
          </p:nvPr>
        </p:nvSpPr>
        <p:spPr>
          <a:xfrm>
            <a:off x="1102785" y="1268414"/>
            <a:ext cx="3032798" cy="4535487"/>
          </a:xfrm>
        </p:spPr>
        <p:txBody>
          <a:bodyPr/>
          <a:lstStyle/>
          <a:p>
            <a:endParaRPr lang="en-GB" dirty="0">
              <a:solidFill>
                <a:srgbClr val="000000"/>
              </a:solidFill>
            </a:endParaRPr>
          </a:p>
          <a:p>
            <a:endParaRPr lang="en-GB" dirty="0">
              <a:solidFill>
                <a:srgbClr val="000000"/>
              </a:solidFill>
            </a:endParaRPr>
          </a:p>
          <a:p>
            <a:r>
              <a:rPr lang="en-GB" dirty="0">
                <a:solidFill>
                  <a:srgbClr val="000000"/>
                </a:solidFill>
              </a:rPr>
              <a:t>Where I chose to use an image, I wrote text in the paragraph and gave a heading to guide the reader </a:t>
            </a:r>
          </a:p>
        </p:txBody>
      </p:sp>
      <p:pic>
        <p:nvPicPr>
          <p:cNvPr id="6" name="Content Placeholder 5"/>
          <p:cNvPicPr>
            <a:picLocks noGrp="1" noChangeAspect="1"/>
          </p:cNvPicPr>
          <p:nvPr>
            <p:ph sz="half" idx="2"/>
          </p:nvPr>
        </p:nvPicPr>
        <p:blipFill>
          <a:blip r:embed="rId2"/>
          <a:stretch>
            <a:fillRect/>
          </a:stretch>
        </p:blipFill>
        <p:spPr>
          <a:xfrm>
            <a:off x="4925291" y="768927"/>
            <a:ext cx="6483927" cy="5496791"/>
          </a:xfrm>
          <a:prstGeom prst="rect">
            <a:avLst/>
          </a:prstGeom>
        </p:spPr>
      </p:pic>
    </p:spTree>
    <p:extLst>
      <p:ext uri="{BB962C8B-B14F-4D97-AF65-F5344CB8AC3E}">
        <p14:creationId xmlns:p14="http://schemas.microsoft.com/office/powerpoint/2010/main" val="23505756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3789" y="772150"/>
            <a:ext cx="9575321" cy="4839088"/>
          </a:xfrm>
        </p:spPr>
      </p:pic>
      <p:sp>
        <p:nvSpPr>
          <p:cNvPr id="2" name="Title 1"/>
          <p:cNvSpPr>
            <a:spLocks noGrp="1"/>
          </p:cNvSpPr>
          <p:nvPr>
            <p:ph type="title"/>
          </p:nvPr>
        </p:nvSpPr>
        <p:spPr>
          <a:xfrm>
            <a:off x="101752" y="140606"/>
            <a:ext cx="11369812" cy="378939"/>
          </a:xfrm>
        </p:spPr>
        <p:txBody>
          <a:bodyPr/>
          <a:lstStyle/>
          <a:p>
            <a:r>
              <a:rPr lang="en-GB" sz="2400" dirty="0"/>
              <a:t>Technology Assistance: Eye Gaze technology –pre-linguistic choices ‘Poppy’ (9 years) Observational visit to school/ Diary entry 14</a:t>
            </a:r>
            <a:r>
              <a:rPr lang="en-GB" sz="2400" baseline="30000" dirty="0"/>
              <a:t>th</a:t>
            </a:r>
            <a:r>
              <a:rPr lang="en-GB" sz="2400" dirty="0"/>
              <a:t> Jan</a:t>
            </a:r>
            <a:r>
              <a:rPr lang="en-GB" sz="2800" dirty="0"/>
              <a:t> 2018</a:t>
            </a:r>
          </a:p>
        </p:txBody>
      </p:sp>
      <p:pic>
        <p:nvPicPr>
          <p:cNvPr id="6" name="Content Placeholder 5"/>
          <p:cNvPicPr>
            <a:picLocks noGrp="1" noChangeAspect="1"/>
          </p:cNvPicPr>
          <p:nvPr>
            <p:ph sz="half" idx="2"/>
          </p:nvPr>
        </p:nvPicPr>
        <p:blipFill>
          <a:blip r:embed="rId3"/>
          <a:stretch>
            <a:fillRect/>
          </a:stretch>
        </p:blipFill>
        <p:spPr>
          <a:xfrm>
            <a:off x="399363" y="5611238"/>
            <a:ext cx="11159836" cy="1184811"/>
          </a:xfrm>
          <a:prstGeom prst="rect">
            <a:avLst/>
          </a:prstGeom>
        </p:spPr>
      </p:pic>
      <p:sp>
        <p:nvSpPr>
          <p:cNvPr id="5" name="Smiley Face 4"/>
          <p:cNvSpPr/>
          <p:nvPr/>
        </p:nvSpPr>
        <p:spPr>
          <a:xfrm>
            <a:off x="4440009" y="2466382"/>
            <a:ext cx="384463" cy="54032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2801" y="2267549"/>
            <a:ext cx="407988"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7964" y="2550917"/>
            <a:ext cx="407988" cy="37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015" y="4476185"/>
            <a:ext cx="407988" cy="471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195" y="4383883"/>
            <a:ext cx="407988" cy="40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999086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Themes within case stage 3 </a:t>
            </a:r>
          </a:p>
        </p:txBody>
      </p:sp>
      <p:sp>
        <p:nvSpPr>
          <p:cNvPr id="3" name="Content Placeholder 2"/>
          <p:cNvSpPr>
            <a:spLocks noGrp="1"/>
          </p:cNvSpPr>
          <p:nvPr>
            <p:ph idx="1"/>
          </p:nvPr>
        </p:nvSpPr>
        <p:spPr/>
        <p:txBody>
          <a:bodyPr/>
          <a:lstStyle/>
          <a:p>
            <a:r>
              <a:rPr lang="en-GB" dirty="0">
                <a:solidFill>
                  <a:srgbClr val="000000"/>
                </a:solidFill>
              </a:rPr>
              <a:t>Example of Poppy’s themes </a:t>
            </a:r>
          </a:p>
          <a:p>
            <a:endParaRPr lang="en-GB" dirty="0">
              <a:solidFill>
                <a:srgbClr val="000000"/>
              </a:solidFill>
            </a:endParaRPr>
          </a:p>
        </p:txBody>
      </p:sp>
      <p:pic>
        <p:nvPicPr>
          <p:cNvPr id="4" name="Picture 3"/>
          <p:cNvPicPr>
            <a:picLocks noChangeAspect="1"/>
          </p:cNvPicPr>
          <p:nvPr/>
        </p:nvPicPr>
        <p:blipFill>
          <a:blip r:embed="rId2"/>
          <a:stretch>
            <a:fillRect/>
          </a:stretch>
        </p:blipFill>
        <p:spPr>
          <a:xfrm>
            <a:off x="1236518" y="2548821"/>
            <a:ext cx="9660083" cy="2761410"/>
          </a:xfrm>
          <a:prstGeom prst="rect">
            <a:avLst/>
          </a:prstGeom>
          <a:ln>
            <a:solidFill>
              <a:schemeClr val="bg1"/>
            </a:solidFill>
          </a:ln>
        </p:spPr>
      </p:pic>
    </p:spTree>
    <p:extLst>
      <p:ext uri="{BB962C8B-B14F-4D97-AF65-F5344CB8AC3E}">
        <p14:creationId xmlns:p14="http://schemas.microsoft.com/office/powerpoint/2010/main" val="11636089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Aim of paper</a:t>
            </a:r>
          </a:p>
        </p:txBody>
      </p:sp>
      <p:sp>
        <p:nvSpPr>
          <p:cNvPr id="3" name="Content Placeholder 2"/>
          <p:cNvSpPr>
            <a:spLocks noGrp="1"/>
          </p:cNvSpPr>
          <p:nvPr>
            <p:ph idx="1"/>
          </p:nvPr>
        </p:nvSpPr>
        <p:spPr>
          <a:xfrm>
            <a:off x="232913" y="831996"/>
            <a:ext cx="11714672" cy="5049259"/>
          </a:xfrm>
        </p:spPr>
        <p:txBody>
          <a:bodyPr/>
          <a:lstStyle/>
          <a:p>
            <a:pPr>
              <a:lnSpc>
                <a:spcPct val="115000"/>
              </a:lnSpc>
              <a:spcAft>
                <a:spcPts val="800"/>
              </a:spcAft>
            </a:pPr>
            <a:endParaRPr lang="en-GB" sz="2400" dirty="0">
              <a:solidFill>
                <a:srgbClr val="000000"/>
              </a:solidFill>
              <a:effectLst/>
              <a:ea typeface="DengXian" panose="02010600030101010101" pitchFamily="2" charset="-122"/>
              <a:cs typeface="Times New Roman" panose="02020603050405020304" pitchFamily="18" charset="0"/>
            </a:endParaRPr>
          </a:p>
          <a:p>
            <a:pPr>
              <a:lnSpc>
                <a:spcPct val="115000"/>
              </a:lnSpc>
              <a:spcAft>
                <a:spcPts val="800"/>
              </a:spcAft>
            </a:pPr>
            <a:r>
              <a:rPr lang="en-GB" sz="2400" dirty="0">
                <a:solidFill>
                  <a:srgbClr val="000000"/>
                </a:solidFill>
                <a:effectLst/>
                <a:ea typeface="DengXian" panose="02010600030101010101" pitchFamily="2" charset="-122"/>
                <a:cs typeface="Times New Roman" panose="02020603050405020304" pitchFamily="18" charset="0"/>
              </a:rPr>
              <a:t>This paper authentically represents the voices of non-verbal children with cerebral palsy using a case series design. </a:t>
            </a:r>
          </a:p>
          <a:p>
            <a:pPr>
              <a:lnSpc>
                <a:spcPct val="115000"/>
              </a:lnSpc>
              <a:spcAft>
                <a:spcPts val="800"/>
              </a:spcAft>
            </a:pPr>
            <a:r>
              <a:rPr lang="en-GB" sz="2400" dirty="0">
                <a:solidFill>
                  <a:srgbClr val="000000"/>
                </a:solidFill>
                <a:effectLst/>
                <a:ea typeface="DengXian" panose="02010600030101010101" pitchFamily="2" charset="-122"/>
                <a:cs typeface="Times New Roman" panose="02020603050405020304" pitchFamily="18" charset="0"/>
              </a:rPr>
              <a:t>Policy suggests that children should have the right to play and leisure opportunities, however non-verbal and non-ambulant children with cerebral palsy have fewer choices. Additionally, children with communication, learning and mobility limitations are usually excluded from research. </a:t>
            </a:r>
          </a:p>
          <a:p>
            <a:pPr>
              <a:lnSpc>
                <a:spcPct val="115000"/>
              </a:lnSpc>
              <a:spcAft>
                <a:spcPts val="800"/>
              </a:spcAft>
            </a:pPr>
            <a:r>
              <a:rPr lang="en-GB" sz="2400" dirty="0">
                <a:solidFill>
                  <a:srgbClr val="000000"/>
                </a:solidFill>
                <a:effectLst/>
                <a:ea typeface="DengXian" panose="02010600030101010101" pitchFamily="2" charset="-122"/>
                <a:cs typeface="Times New Roman" panose="02020603050405020304" pitchFamily="18" charset="0"/>
              </a:rPr>
              <a:t>The aim of this research was to capture the ‘voices’ of participants by exploring their well-being impact in terms of their experiences and choices about their level of participation in recreational activities.</a:t>
            </a:r>
            <a:endParaRPr lang="en-GB" sz="2000" dirty="0">
              <a:solidFill>
                <a:srgbClr val="000000"/>
              </a:solidFill>
              <a:effectLst/>
              <a:ea typeface="DengXian" panose="02010600030101010101" pitchFamily="2" charset="-122"/>
              <a:cs typeface="Times New Roman" panose="02020603050405020304" pitchFamily="18" charset="0"/>
            </a:endParaRPr>
          </a:p>
          <a:p>
            <a:pPr marL="0" indent="0">
              <a:lnSpc>
                <a:spcPct val="150000"/>
              </a:lnSpc>
              <a:buNone/>
            </a:pPr>
            <a:endParaRPr lang="en-GB" sz="2400" dirty="0">
              <a:solidFill>
                <a:srgbClr val="000000"/>
              </a:solidFill>
            </a:endParaRPr>
          </a:p>
        </p:txBody>
      </p:sp>
    </p:spTree>
    <p:extLst>
      <p:ext uri="{BB962C8B-B14F-4D97-AF65-F5344CB8AC3E}">
        <p14:creationId xmlns:p14="http://schemas.microsoft.com/office/powerpoint/2010/main" val="287513706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30B5-E00F-21EF-21EA-9419C54115E3}"/>
              </a:ext>
            </a:extLst>
          </p:cNvPr>
          <p:cNvSpPr>
            <a:spLocks noGrp="1"/>
          </p:cNvSpPr>
          <p:nvPr>
            <p:ph type="title"/>
          </p:nvPr>
        </p:nvSpPr>
        <p:spPr/>
        <p:txBody>
          <a:bodyPr/>
          <a:lstStyle/>
          <a:p>
            <a:r>
              <a:rPr lang="en-GB" dirty="0"/>
              <a:t>Across case analysis led to three overall themes stages 4 </a:t>
            </a:r>
          </a:p>
        </p:txBody>
      </p:sp>
      <p:pic>
        <p:nvPicPr>
          <p:cNvPr id="4" name="Content Placeholder 3">
            <a:extLst>
              <a:ext uri="{FF2B5EF4-FFF2-40B4-BE49-F238E27FC236}">
                <a16:creationId xmlns:a16="http://schemas.microsoft.com/office/drawing/2014/main" id="{CEDEDDF1-A429-70F8-8AEE-DA6B927D950E}"/>
              </a:ext>
            </a:extLst>
          </p:cNvPr>
          <p:cNvPicPr>
            <a:picLocks noGrp="1" noChangeAspect="1"/>
          </p:cNvPicPr>
          <p:nvPr>
            <p:ph idx="1"/>
          </p:nvPr>
        </p:nvPicPr>
        <p:blipFill>
          <a:blip r:embed="rId2"/>
          <a:stretch>
            <a:fillRect/>
          </a:stretch>
        </p:blipFill>
        <p:spPr>
          <a:xfrm>
            <a:off x="1490472" y="1106424"/>
            <a:ext cx="9582912" cy="5257799"/>
          </a:xfrm>
          <a:prstGeom prst="rect">
            <a:avLst/>
          </a:prstGeom>
        </p:spPr>
      </p:pic>
    </p:spTree>
    <p:extLst>
      <p:ext uri="{BB962C8B-B14F-4D97-AF65-F5344CB8AC3E}">
        <p14:creationId xmlns:p14="http://schemas.microsoft.com/office/powerpoint/2010/main" val="331189713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have the visual methods added value to my data?</a:t>
            </a:r>
          </a:p>
        </p:txBody>
      </p:sp>
      <p:sp>
        <p:nvSpPr>
          <p:cNvPr id="3" name="Content Placeholder 2"/>
          <p:cNvSpPr>
            <a:spLocks noGrp="1"/>
          </p:cNvSpPr>
          <p:nvPr>
            <p:ph idx="1"/>
          </p:nvPr>
        </p:nvSpPr>
        <p:spPr/>
        <p:txBody>
          <a:bodyPr/>
          <a:lstStyle/>
          <a:p>
            <a:r>
              <a:rPr lang="en-GB" sz="2400" dirty="0">
                <a:solidFill>
                  <a:srgbClr val="000000"/>
                </a:solidFill>
              </a:rPr>
              <a:t>Helped me with the context and recall during analysis</a:t>
            </a:r>
          </a:p>
          <a:p>
            <a:endParaRPr lang="en-GB" sz="2400" dirty="0">
              <a:solidFill>
                <a:srgbClr val="000000"/>
              </a:solidFill>
            </a:endParaRPr>
          </a:p>
          <a:p>
            <a:r>
              <a:rPr lang="en-GB" sz="2400" dirty="0">
                <a:solidFill>
                  <a:srgbClr val="000000"/>
                </a:solidFill>
              </a:rPr>
              <a:t>Provided evidence of emotional well-being for me to analyse</a:t>
            </a:r>
          </a:p>
          <a:p>
            <a:pPr marL="0" indent="0">
              <a:buNone/>
            </a:pPr>
            <a:endParaRPr lang="en-GB" sz="2400" dirty="0">
              <a:solidFill>
                <a:srgbClr val="000000"/>
              </a:solidFill>
            </a:endParaRPr>
          </a:p>
          <a:p>
            <a:r>
              <a:rPr lang="en-GB" sz="2400" dirty="0">
                <a:solidFill>
                  <a:srgbClr val="000000"/>
                </a:solidFill>
              </a:rPr>
              <a:t>Provided discussion around the myth of excluding disabled children</a:t>
            </a:r>
          </a:p>
          <a:p>
            <a:endParaRPr lang="en-GB" sz="2400" dirty="0">
              <a:solidFill>
                <a:srgbClr val="000000"/>
              </a:solidFill>
            </a:endParaRPr>
          </a:p>
          <a:p>
            <a:r>
              <a:rPr lang="en-GB" sz="2400" dirty="0">
                <a:solidFill>
                  <a:srgbClr val="000000"/>
                </a:solidFill>
              </a:rPr>
              <a:t>Triangulation of different data sources added to the rigour/ trustworthiness of the study   </a:t>
            </a:r>
          </a:p>
        </p:txBody>
      </p:sp>
    </p:spTree>
    <p:extLst>
      <p:ext uri="{BB962C8B-B14F-4D97-AF65-F5344CB8AC3E}">
        <p14:creationId xmlns:p14="http://schemas.microsoft.com/office/powerpoint/2010/main" val="388847040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study flow chart – Braun and Clark’s 6 stages highlighted in red</a:t>
            </a:r>
          </a:p>
        </p:txBody>
      </p:sp>
      <p:pic>
        <p:nvPicPr>
          <p:cNvPr id="4" name="Content Placeholder 3"/>
          <p:cNvPicPr>
            <a:picLocks noGrp="1" noChangeAspect="1"/>
          </p:cNvPicPr>
          <p:nvPr>
            <p:ph idx="1"/>
          </p:nvPr>
        </p:nvPicPr>
        <p:blipFill>
          <a:blip r:embed="rId2"/>
          <a:stretch>
            <a:fillRect/>
          </a:stretch>
        </p:blipFill>
        <p:spPr>
          <a:xfrm>
            <a:off x="602674" y="1091767"/>
            <a:ext cx="11128662" cy="5101215"/>
          </a:xfrm>
          <a:prstGeom prst="rect">
            <a:avLst/>
          </a:prstGeom>
        </p:spPr>
      </p:pic>
      <p:sp>
        <p:nvSpPr>
          <p:cNvPr id="3" name="TextBox 2">
            <a:extLst>
              <a:ext uri="{FF2B5EF4-FFF2-40B4-BE49-F238E27FC236}">
                <a16:creationId xmlns:a16="http://schemas.microsoft.com/office/drawing/2014/main" id="{FCA312D7-5FED-AF4A-A732-3A50A4C80A0A}"/>
              </a:ext>
            </a:extLst>
          </p:cNvPr>
          <p:cNvSpPr txBox="1"/>
          <p:nvPr/>
        </p:nvSpPr>
        <p:spPr>
          <a:xfrm>
            <a:off x="11049000" y="3457708"/>
            <a:ext cx="973821" cy="369332"/>
          </a:xfrm>
          <a:prstGeom prst="rect">
            <a:avLst/>
          </a:prstGeom>
          <a:noFill/>
        </p:spPr>
        <p:txBody>
          <a:bodyPr wrap="square" rtlCol="0">
            <a:spAutoFit/>
          </a:bodyPr>
          <a:lstStyle/>
          <a:p>
            <a:r>
              <a:rPr lang="en-GB" dirty="0"/>
              <a:t>Stage 5 </a:t>
            </a:r>
          </a:p>
        </p:txBody>
      </p:sp>
      <p:sp>
        <p:nvSpPr>
          <p:cNvPr id="5" name="TextBox 4">
            <a:extLst>
              <a:ext uri="{FF2B5EF4-FFF2-40B4-BE49-F238E27FC236}">
                <a16:creationId xmlns:a16="http://schemas.microsoft.com/office/drawing/2014/main" id="{C08757E8-2D7E-4354-E0AD-598B23918582}"/>
              </a:ext>
            </a:extLst>
          </p:cNvPr>
          <p:cNvSpPr txBox="1"/>
          <p:nvPr/>
        </p:nvSpPr>
        <p:spPr>
          <a:xfrm>
            <a:off x="11049001" y="5395519"/>
            <a:ext cx="973821" cy="369332"/>
          </a:xfrm>
          <a:prstGeom prst="rect">
            <a:avLst/>
          </a:prstGeom>
          <a:noFill/>
        </p:spPr>
        <p:txBody>
          <a:bodyPr wrap="square" rtlCol="0">
            <a:spAutoFit/>
          </a:bodyPr>
          <a:lstStyle/>
          <a:p>
            <a:r>
              <a:rPr lang="en-GB" dirty="0"/>
              <a:t>Stage 6 </a:t>
            </a:r>
          </a:p>
        </p:txBody>
      </p:sp>
      <p:sp>
        <p:nvSpPr>
          <p:cNvPr id="6" name="TextBox 5">
            <a:extLst>
              <a:ext uri="{FF2B5EF4-FFF2-40B4-BE49-F238E27FC236}">
                <a16:creationId xmlns:a16="http://schemas.microsoft.com/office/drawing/2014/main" id="{CE5A7CE7-8674-6DB5-17DB-4AA71BE89FC5}"/>
              </a:ext>
            </a:extLst>
          </p:cNvPr>
          <p:cNvSpPr txBox="1"/>
          <p:nvPr/>
        </p:nvSpPr>
        <p:spPr>
          <a:xfrm>
            <a:off x="10017155" y="2290194"/>
            <a:ext cx="973821" cy="369332"/>
          </a:xfrm>
          <a:prstGeom prst="rect">
            <a:avLst/>
          </a:prstGeom>
          <a:noFill/>
        </p:spPr>
        <p:txBody>
          <a:bodyPr wrap="square" rtlCol="0">
            <a:spAutoFit/>
          </a:bodyPr>
          <a:lstStyle/>
          <a:p>
            <a:r>
              <a:rPr lang="en-GB" dirty="0"/>
              <a:t>Stage 4 </a:t>
            </a:r>
          </a:p>
        </p:txBody>
      </p:sp>
      <p:sp>
        <p:nvSpPr>
          <p:cNvPr id="7" name="TextBox 6">
            <a:extLst>
              <a:ext uri="{FF2B5EF4-FFF2-40B4-BE49-F238E27FC236}">
                <a16:creationId xmlns:a16="http://schemas.microsoft.com/office/drawing/2014/main" id="{74E75A7D-449A-9750-4A4F-36594285BDB0}"/>
              </a:ext>
            </a:extLst>
          </p:cNvPr>
          <p:cNvSpPr txBox="1"/>
          <p:nvPr/>
        </p:nvSpPr>
        <p:spPr>
          <a:xfrm>
            <a:off x="7675228" y="1996580"/>
            <a:ext cx="973821" cy="369332"/>
          </a:xfrm>
          <a:prstGeom prst="rect">
            <a:avLst/>
          </a:prstGeom>
          <a:noFill/>
        </p:spPr>
        <p:txBody>
          <a:bodyPr wrap="square" rtlCol="0">
            <a:spAutoFit/>
          </a:bodyPr>
          <a:lstStyle/>
          <a:p>
            <a:r>
              <a:rPr lang="en-GB" dirty="0"/>
              <a:t>Stage 3 </a:t>
            </a:r>
          </a:p>
        </p:txBody>
      </p:sp>
      <p:sp>
        <p:nvSpPr>
          <p:cNvPr id="8" name="TextBox 7">
            <a:extLst>
              <a:ext uri="{FF2B5EF4-FFF2-40B4-BE49-F238E27FC236}">
                <a16:creationId xmlns:a16="http://schemas.microsoft.com/office/drawing/2014/main" id="{FC09A98D-CF14-FC35-34A5-D2B4A5D0A9A0}"/>
              </a:ext>
            </a:extLst>
          </p:cNvPr>
          <p:cNvSpPr txBox="1"/>
          <p:nvPr/>
        </p:nvSpPr>
        <p:spPr>
          <a:xfrm>
            <a:off x="5754149" y="1996580"/>
            <a:ext cx="973821" cy="369332"/>
          </a:xfrm>
          <a:prstGeom prst="rect">
            <a:avLst/>
          </a:prstGeom>
          <a:noFill/>
        </p:spPr>
        <p:txBody>
          <a:bodyPr wrap="square" rtlCol="0">
            <a:spAutoFit/>
          </a:bodyPr>
          <a:lstStyle/>
          <a:p>
            <a:r>
              <a:rPr lang="en-GB" dirty="0"/>
              <a:t>Stage 2 </a:t>
            </a:r>
          </a:p>
        </p:txBody>
      </p:sp>
      <p:sp>
        <p:nvSpPr>
          <p:cNvPr id="9" name="TextBox 8">
            <a:extLst>
              <a:ext uri="{FF2B5EF4-FFF2-40B4-BE49-F238E27FC236}">
                <a16:creationId xmlns:a16="http://schemas.microsoft.com/office/drawing/2014/main" id="{3BD59997-E376-4884-B798-02DFDFF6EF9A}"/>
              </a:ext>
            </a:extLst>
          </p:cNvPr>
          <p:cNvSpPr txBox="1"/>
          <p:nvPr/>
        </p:nvSpPr>
        <p:spPr>
          <a:xfrm>
            <a:off x="5122179" y="2901393"/>
            <a:ext cx="973821" cy="369332"/>
          </a:xfrm>
          <a:prstGeom prst="rect">
            <a:avLst/>
          </a:prstGeom>
          <a:noFill/>
        </p:spPr>
        <p:txBody>
          <a:bodyPr wrap="square" rtlCol="0">
            <a:spAutoFit/>
          </a:bodyPr>
          <a:lstStyle/>
          <a:p>
            <a:r>
              <a:rPr lang="en-GB" dirty="0"/>
              <a:t>Stage 1 </a:t>
            </a:r>
          </a:p>
        </p:txBody>
      </p:sp>
    </p:spTree>
    <p:extLst>
      <p:ext uri="{BB962C8B-B14F-4D97-AF65-F5344CB8AC3E}">
        <p14:creationId xmlns:p14="http://schemas.microsoft.com/office/powerpoint/2010/main" val="304671905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434D6-97FF-A868-06B2-1DFE682C8203}"/>
              </a:ext>
            </a:extLst>
          </p:cNvPr>
          <p:cNvSpPr>
            <a:spLocks noGrp="1"/>
          </p:cNvSpPr>
          <p:nvPr>
            <p:ph type="title"/>
          </p:nvPr>
        </p:nvSpPr>
        <p:spPr/>
        <p:txBody>
          <a:bodyPr/>
          <a:lstStyle/>
          <a:p>
            <a:r>
              <a:rPr lang="en-GB" dirty="0"/>
              <a:t>Positioning theory applied post data analysis </a:t>
            </a:r>
          </a:p>
        </p:txBody>
      </p:sp>
      <p:pic>
        <p:nvPicPr>
          <p:cNvPr id="4" name="Content Placeholder 3">
            <a:extLst>
              <a:ext uri="{FF2B5EF4-FFF2-40B4-BE49-F238E27FC236}">
                <a16:creationId xmlns:a16="http://schemas.microsoft.com/office/drawing/2014/main" id="{3F57E45B-2B2C-2794-7B9F-0B15F375238C}"/>
              </a:ext>
            </a:extLst>
          </p:cNvPr>
          <p:cNvPicPr>
            <a:picLocks noGrp="1" noChangeAspect="1"/>
          </p:cNvPicPr>
          <p:nvPr>
            <p:ph idx="1"/>
          </p:nvPr>
        </p:nvPicPr>
        <p:blipFill>
          <a:blip r:embed="rId2"/>
          <a:stretch>
            <a:fillRect/>
          </a:stretch>
        </p:blipFill>
        <p:spPr>
          <a:xfrm>
            <a:off x="3472199" y="2579001"/>
            <a:ext cx="5438103" cy="2865454"/>
          </a:xfrm>
          <a:prstGeom prst="rect">
            <a:avLst/>
          </a:prstGeom>
          <a:ln>
            <a:solidFill>
              <a:srgbClr val="000000"/>
            </a:solidFill>
          </a:ln>
        </p:spPr>
      </p:pic>
      <p:sp>
        <p:nvSpPr>
          <p:cNvPr id="5" name="TextBox 4">
            <a:extLst>
              <a:ext uri="{FF2B5EF4-FFF2-40B4-BE49-F238E27FC236}">
                <a16:creationId xmlns:a16="http://schemas.microsoft.com/office/drawing/2014/main" id="{BE41CDEB-D2BA-A3AB-9C22-ED13312FB344}"/>
              </a:ext>
            </a:extLst>
          </p:cNvPr>
          <p:cNvSpPr txBox="1"/>
          <p:nvPr/>
        </p:nvSpPr>
        <p:spPr>
          <a:xfrm>
            <a:off x="2907791" y="1527049"/>
            <a:ext cx="7041551" cy="369332"/>
          </a:xfrm>
          <a:prstGeom prst="rect">
            <a:avLst/>
          </a:prstGeom>
          <a:noFill/>
        </p:spPr>
        <p:txBody>
          <a:bodyPr wrap="square" rtlCol="0">
            <a:spAutoFit/>
          </a:bodyPr>
          <a:lstStyle/>
          <a:p>
            <a:r>
              <a:rPr lang="en-GB" sz="1800" dirty="0">
                <a:solidFill>
                  <a:srgbClr val="000000"/>
                </a:solidFill>
                <a:effectLst/>
                <a:latin typeface="Arial" panose="020B0604020202020204" pitchFamily="34" charset="0"/>
                <a:ea typeface="Calibri" panose="020F0502020204030204" pitchFamily="34" charset="0"/>
              </a:rPr>
              <a:t>Mutually determining triad from </a:t>
            </a:r>
            <a:r>
              <a:rPr lang="en-GB" sz="1800" dirty="0" err="1">
                <a:solidFill>
                  <a:srgbClr val="000000"/>
                </a:solidFill>
                <a:effectLst/>
                <a:latin typeface="Arial" panose="020B0604020202020204" pitchFamily="34" charset="0"/>
                <a:ea typeface="Calibri" panose="020F0502020204030204" pitchFamily="34" charset="0"/>
              </a:rPr>
              <a:t>Harré</a:t>
            </a:r>
            <a:r>
              <a:rPr lang="en-GB" sz="1800" dirty="0">
                <a:solidFill>
                  <a:srgbClr val="000000"/>
                </a:solidFill>
                <a:effectLst/>
                <a:latin typeface="Arial" panose="020B0604020202020204" pitchFamily="34" charset="0"/>
                <a:ea typeface="Calibri" panose="020F0502020204030204" pitchFamily="34" charset="0"/>
              </a:rPr>
              <a:t> and </a:t>
            </a:r>
            <a:r>
              <a:rPr lang="en-GB" sz="1800" dirty="0" err="1">
                <a:solidFill>
                  <a:srgbClr val="000000"/>
                </a:solidFill>
                <a:effectLst/>
                <a:latin typeface="Arial" panose="020B0604020202020204" pitchFamily="34" charset="0"/>
                <a:ea typeface="Calibri" panose="020F0502020204030204" pitchFamily="34" charset="0"/>
              </a:rPr>
              <a:t>Langenhove</a:t>
            </a:r>
            <a:r>
              <a:rPr lang="en-GB" sz="1800" dirty="0">
                <a:solidFill>
                  <a:srgbClr val="000000"/>
                </a:solidFill>
                <a:effectLst/>
                <a:latin typeface="Arial" panose="020B0604020202020204" pitchFamily="34" charset="0"/>
                <a:ea typeface="Calibri" panose="020F0502020204030204" pitchFamily="34" charset="0"/>
              </a:rPr>
              <a:t> 1999 pg.18 </a:t>
            </a:r>
            <a:endParaRPr lang="en-GB" dirty="0">
              <a:solidFill>
                <a:srgbClr val="000000"/>
              </a:solidFill>
            </a:endParaRPr>
          </a:p>
        </p:txBody>
      </p:sp>
      <p:sp>
        <p:nvSpPr>
          <p:cNvPr id="6" name="TextBox 5">
            <a:extLst>
              <a:ext uri="{FF2B5EF4-FFF2-40B4-BE49-F238E27FC236}">
                <a16:creationId xmlns:a16="http://schemas.microsoft.com/office/drawing/2014/main" id="{AA410D0B-8F1E-964B-0E8D-D3F376290395}"/>
              </a:ext>
            </a:extLst>
          </p:cNvPr>
          <p:cNvSpPr txBox="1"/>
          <p:nvPr/>
        </p:nvSpPr>
        <p:spPr>
          <a:xfrm>
            <a:off x="1" y="5754848"/>
            <a:ext cx="11786532" cy="369332"/>
          </a:xfrm>
          <a:prstGeom prst="rect">
            <a:avLst/>
          </a:prstGeom>
          <a:noFill/>
        </p:spPr>
        <p:txBody>
          <a:bodyPr wrap="square" rtlCol="0">
            <a:spAutoFit/>
          </a:bodyPr>
          <a:lstStyle/>
          <a:p>
            <a:r>
              <a:rPr lang="en-GB" dirty="0" err="1">
                <a:solidFill>
                  <a:srgbClr val="000000"/>
                </a:solidFill>
              </a:rPr>
              <a:t>Harré</a:t>
            </a:r>
            <a:r>
              <a:rPr lang="en-GB" dirty="0">
                <a:solidFill>
                  <a:srgbClr val="000000"/>
                </a:solidFill>
              </a:rPr>
              <a:t>́, R., </a:t>
            </a:r>
            <a:r>
              <a:rPr lang="en-GB" dirty="0" err="1">
                <a:solidFill>
                  <a:srgbClr val="000000"/>
                </a:solidFill>
              </a:rPr>
              <a:t>Langenhove</a:t>
            </a:r>
            <a:r>
              <a:rPr lang="en-GB" dirty="0">
                <a:solidFill>
                  <a:srgbClr val="000000"/>
                </a:solidFill>
              </a:rPr>
              <a:t>, L. 1999. Positioning theory: moral contexts of intentional action. Malden, Mass.: Oxford</a:t>
            </a:r>
          </a:p>
        </p:txBody>
      </p:sp>
    </p:spTree>
    <p:extLst>
      <p:ext uri="{BB962C8B-B14F-4D97-AF65-F5344CB8AC3E}">
        <p14:creationId xmlns:p14="http://schemas.microsoft.com/office/powerpoint/2010/main" val="22668911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4B5A0-12E4-9DB0-E6A7-E0681A98489B}"/>
              </a:ext>
            </a:extLst>
          </p:cNvPr>
          <p:cNvSpPr>
            <a:spLocks noGrp="1"/>
          </p:cNvSpPr>
          <p:nvPr>
            <p:ph type="title"/>
          </p:nvPr>
        </p:nvSpPr>
        <p:spPr>
          <a:xfrm>
            <a:off x="-1" y="1"/>
            <a:ext cx="12013035" cy="620713"/>
          </a:xfrm>
        </p:spPr>
        <p:txBody>
          <a:bodyPr/>
          <a:lstStyle/>
          <a:p>
            <a:r>
              <a:rPr lang="en-GB" sz="2400" dirty="0"/>
              <a:t>Kaleidoscope of Well-being represented by adapting positioning theory</a:t>
            </a:r>
          </a:p>
        </p:txBody>
      </p:sp>
      <p:pic>
        <p:nvPicPr>
          <p:cNvPr id="5" name="Content Placeholder 4">
            <a:extLst>
              <a:ext uri="{FF2B5EF4-FFF2-40B4-BE49-F238E27FC236}">
                <a16:creationId xmlns:a16="http://schemas.microsoft.com/office/drawing/2014/main" id="{A3E9D9AC-EC13-2B35-848F-09C45165B46D}"/>
              </a:ext>
            </a:extLst>
          </p:cNvPr>
          <p:cNvPicPr>
            <a:picLocks noGrp="1" noChangeAspect="1"/>
          </p:cNvPicPr>
          <p:nvPr>
            <p:ph sz="half" idx="1"/>
          </p:nvPr>
        </p:nvPicPr>
        <p:blipFill>
          <a:blip r:embed="rId2"/>
          <a:stretch>
            <a:fillRect/>
          </a:stretch>
        </p:blipFill>
        <p:spPr>
          <a:xfrm>
            <a:off x="1103313" y="1613234"/>
            <a:ext cx="4986337" cy="3845844"/>
          </a:xfrm>
          <a:prstGeom prst="rect">
            <a:avLst/>
          </a:prstGeom>
          <a:ln>
            <a:solidFill>
              <a:srgbClr val="000000"/>
            </a:solidFill>
          </a:ln>
        </p:spPr>
      </p:pic>
      <p:pic>
        <p:nvPicPr>
          <p:cNvPr id="6" name="Content Placeholder 5">
            <a:extLst>
              <a:ext uri="{FF2B5EF4-FFF2-40B4-BE49-F238E27FC236}">
                <a16:creationId xmlns:a16="http://schemas.microsoft.com/office/drawing/2014/main" id="{703DFD38-5FBD-3201-5D89-A05333698CF7}"/>
              </a:ext>
            </a:extLst>
          </p:cNvPr>
          <p:cNvPicPr>
            <a:picLocks noGrp="1" noChangeAspect="1"/>
          </p:cNvPicPr>
          <p:nvPr>
            <p:ph sz="half" idx="2"/>
          </p:nvPr>
        </p:nvPicPr>
        <p:blipFill>
          <a:blip r:embed="rId3"/>
          <a:stretch>
            <a:fillRect/>
          </a:stretch>
        </p:blipFill>
        <p:spPr>
          <a:xfrm>
            <a:off x="6292850" y="1582717"/>
            <a:ext cx="4986338" cy="3906878"/>
          </a:xfrm>
          <a:prstGeom prst="rect">
            <a:avLst/>
          </a:prstGeom>
          <a:ln>
            <a:solidFill>
              <a:srgbClr val="000000"/>
            </a:solidFill>
          </a:ln>
        </p:spPr>
      </p:pic>
      <p:sp>
        <p:nvSpPr>
          <p:cNvPr id="7" name="TextBox 6">
            <a:extLst>
              <a:ext uri="{FF2B5EF4-FFF2-40B4-BE49-F238E27FC236}">
                <a16:creationId xmlns:a16="http://schemas.microsoft.com/office/drawing/2014/main" id="{BC450C5B-BC55-6DC9-A918-F901E50B4705}"/>
              </a:ext>
            </a:extLst>
          </p:cNvPr>
          <p:cNvSpPr txBox="1"/>
          <p:nvPr/>
        </p:nvSpPr>
        <p:spPr>
          <a:xfrm>
            <a:off x="8036653" y="1183739"/>
            <a:ext cx="2518638" cy="369332"/>
          </a:xfrm>
          <a:prstGeom prst="rect">
            <a:avLst/>
          </a:prstGeom>
          <a:noFill/>
        </p:spPr>
        <p:txBody>
          <a:bodyPr wrap="none" rtlCol="0">
            <a:spAutoFit/>
          </a:bodyPr>
          <a:lstStyle/>
          <a:p>
            <a:r>
              <a:rPr lang="en-GB" dirty="0">
                <a:solidFill>
                  <a:srgbClr val="000000"/>
                </a:solidFill>
              </a:rPr>
              <a:t>Skewed Kaleidoscope </a:t>
            </a:r>
          </a:p>
        </p:txBody>
      </p:sp>
    </p:spTree>
    <p:extLst>
      <p:ext uri="{BB962C8B-B14F-4D97-AF65-F5344CB8AC3E}">
        <p14:creationId xmlns:p14="http://schemas.microsoft.com/office/powerpoint/2010/main" val="211713494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Authenticity of method </a:t>
            </a:r>
          </a:p>
        </p:txBody>
      </p:sp>
      <p:sp>
        <p:nvSpPr>
          <p:cNvPr id="3" name="Content Placeholder 2"/>
          <p:cNvSpPr>
            <a:spLocks noGrp="1"/>
          </p:cNvSpPr>
          <p:nvPr>
            <p:ph idx="1"/>
          </p:nvPr>
        </p:nvSpPr>
        <p:spPr>
          <a:xfrm>
            <a:off x="334433" y="724950"/>
            <a:ext cx="11677457" cy="5632718"/>
          </a:xfrm>
        </p:spPr>
        <p:txBody>
          <a:bodyPr/>
          <a:lstStyle/>
          <a:p>
            <a:pPr marL="0" indent="0">
              <a:buNone/>
            </a:pPr>
            <a:r>
              <a:rPr lang="en-GB" sz="2800" dirty="0">
                <a:solidFill>
                  <a:schemeClr val="bg1">
                    <a:lumMod val="10000"/>
                  </a:schemeClr>
                </a:solidFill>
              </a:rPr>
              <a:t>I have socially constructed their stories by including the visual to provide context of equipment and environments that affected their level of participation. This rich observational data has added value to the interviews, field notes and written diaries. </a:t>
            </a:r>
          </a:p>
          <a:p>
            <a:pPr marL="0" indent="0">
              <a:buNone/>
            </a:pPr>
            <a:endParaRPr lang="en-GB" sz="2800" dirty="0">
              <a:solidFill>
                <a:schemeClr val="bg1">
                  <a:lumMod val="10000"/>
                </a:schemeClr>
              </a:solidFill>
            </a:endParaRPr>
          </a:p>
          <a:p>
            <a:pPr marL="0" indent="0">
              <a:buNone/>
            </a:pPr>
            <a:r>
              <a:rPr lang="en-GB" sz="2800" dirty="0">
                <a:solidFill>
                  <a:schemeClr val="bg1">
                    <a:lumMod val="10000"/>
                  </a:schemeClr>
                </a:solidFill>
              </a:rPr>
              <a:t>It remains a challenge how to understand and represent their emotional well-being as their cues are not always the same as typically developing children.</a:t>
            </a:r>
          </a:p>
          <a:p>
            <a:pPr marL="0" indent="0">
              <a:buNone/>
            </a:pPr>
            <a:endParaRPr lang="en-GB" sz="2800" dirty="0">
              <a:solidFill>
                <a:schemeClr val="bg1">
                  <a:lumMod val="10000"/>
                </a:schemeClr>
              </a:solidFill>
            </a:endParaRPr>
          </a:p>
          <a:p>
            <a:pPr marL="0" indent="0">
              <a:buNone/>
            </a:pPr>
            <a:r>
              <a:rPr lang="en-GB" sz="2800" dirty="0">
                <a:solidFill>
                  <a:schemeClr val="bg1">
                    <a:lumMod val="10000"/>
                  </a:schemeClr>
                </a:solidFill>
              </a:rPr>
              <a:t>It is essential to also have someone who knows them well, to give evidence  on their behalf-in my case this was their parents and a foster parent.   </a:t>
            </a:r>
            <a:endParaRPr lang="en-GB" dirty="0">
              <a:solidFill>
                <a:schemeClr val="bg1">
                  <a:lumMod val="10000"/>
                </a:schemeClr>
              </a:solidFill>
            </a:endParaRPr>
          </a:p>
          <a:p>
            <a:pPr marL="0" indent="0">
              <a:buNone/>
            </a:pPr>
            <a:endParaRPr lang="en-GB" dirty="0">
              <a:solidFill>
                <a:schemeClr val="bg1">
                  <a:lumMod val="10000"/>
                </a:schemeClr>
              </a:solidFill>
            </a:endParaRPr>
          </a:p>
          <a:p>
            <a:pPr marL="0" indent="0">
              <a:buNone/>
            </a:pPr>
            <a:r>
              <a:rPr lang="en-GB" dirty="0">
                <a:solidFill>
                  <a:schemeClr val="bg1">
                    <a:lumMod val="10000"/>
                  </a:schemeClr>
                </a:solidFill>
              </a:rPr>
              <a:t> </a:t>
            </a:r>
          </a:p>
        </p:txBody>
      </p:sp>
    </p:spTree>
    <p:extLst>
      <p:ext uri="{BB962C8B-B14F-4D97-AF65-F5344CB8AC3E}">
        <p14:creationId xmlns:p14="http://schemas.microsoft.com/office/powerpoint/2010/main" val="181373270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D5439-4612-B567-9D62-FFB2969AEB3F}"/>
              </a:ext>
            </a:extLst>
          </p:cNvPr>
          <p:cNvSpPr>
            <a:spLocks noGrp="1"/>
          </p:cNvSpPr>
          <p:nvPr>
            <p:ph type="title"/>
          </p:nvPr>
        </p:nvSpPr>
        <p:spPr/>
        <p:txBody>
          <a:bodyPr/>
          <a:lstStyle/>
          <a:p>
            <a:r>
              <a:rPr lang="en-GB" dirty="0"/>
              <a:t>Summary </a:t>
            </a:r>
          </a:p>
        </p:txBody>
      </p:sp>
      <p:sp>
        <p:nvSpPr>
          <p:cNvPr id="3" name="Content Placeholder 2">
            <a:extLst>
              <a:ext uri="{FF2B5EF4-FFF2-40B4-BE49-F238E27FC236}">
                <a16:creationId xmlns:a16="http://schemas.microsoft.com/office/drawing/2014/main" id="{9D68C8F0-20CC-E575-B3DA-EE7E58BDF52B}"/>
              </a:ext>
            </a:extLst>
          </p:cNvPr>
          <p:cNvSpPr>
            <a:spLocks noGrp="1"/>
          </p:cNvSpPr>
          <p:nvPr>
            <p:ph idx="1"/>
          </p:nvPr>
        </p:nvSpPr>
        <p:spPr/>
        <p:txBody>
          <a:bodyPr/>
          <a:lstStyle/>
          <a:p>
            <a:pPr marL="0" indent="0">
              <a:lnSpc>
                <a:spcPct val="115000"/>
              </a:lnSpc>
              <a:spcAft>
                <a:spcPts val="800"/>
              </a:spcAft>
              <a:buNone/>
            </a:pPr>
            <a:endParaRPr lang="en-GB" sz="2400" dirty="0">
              <a:solidFill>
                <a:srgbClr val="000000"/>
              </a:solidFill>
              <a:effectLst/>
              <a:latin typeface="+mj-lt"/>
              <a:ea typeface="DengXian" panose="02010600030101010101" pitchFamily="2" charset="-122"/>
              <a:cs typeface="Times New Roman" panose="02020603050405020304" pitchFamily="18" charset="0"/>
            </a:endParaRPr>
          </a:p>
          <a:p>
            <a:pPr marL="0" indent="0">
              <a:lnSpc>
                <a:spcPct val="115000"/>
              </a:lnSpc>
              <a:spcAft>
                <a:spcPts val="800"/>
              </a:spcAft>
              <a:buNone/>
            </a:pPr>
            <a:r>
              <a:rPr lang="en-GB" sz="2400" dirty="0">
                <a:solidFill>
                  <a:srgbClr val="000000"/>
                </a:solidFill>
                <a:effectLst/>
                <a:latin typeface="+mj-lt"/>
                <a:ea typeface="DengXian" panose="02010600030101010101" pitchFamily="2" charset="-122"/>
                <a:cs typeface="Times New Roman" panose="02020603050405020304" pitchFamily="18" charset="0"/>
              </a:rPr>
              <a:t>The findings demonstrate how these children were able to self-advocate, demonstrating their well-being by their intentional behaviours from their level of participation in a recreational activity. </a:t>
            </a:r>
          </a:p>
          <a:p>
            <a:pPr marL="0" indent="0">
              <a:lnSpc>
                <a:spcPct val="115000"/>
              </a:lnSpc>
              <a:spcAft>
                <a:spcPts val="800"/>
              </a:spcAft>
              <a:buNone/>
            </a:pPr>
            <a:endParaRPr lang="en-GB" sz="2400" dirty="0">
              <a:solidFill>
                <a:srgbClr val="000000"/>
              </a:solidFill>
              <a:latin typeface="+mj-lt"/>
              <a:ea typeface="DengXian" panose="02010600030101010101" pitchFamily="2" charset="-122"/>
              <a:cs typeface="Times New Roman" panose="02020603050405020304" pitchFamily="18" charset="0"/>
            </a:endParaRPr>
          </a:p>
          <a:p>
            <a:pPr marL="0" indent="0">
              <a:lnSpc>
                <a:spcPct val="115000"/>
              </a:lnSpc>
              <a:spcAft>
                <a:spcPts val="800"/>
              </a:spcAft>
              <a:buNone/>
            </a:pPr>
            <a:endParaRPr lang="en-GB" sz="2400" dirty="0">
              <a:solidFill>
                <a:srgbClr val="000000"/>
              </a:solidFill>
              <a:latin typeface="+mj-lt"/>
              <a:ea typeface="DengXian" panose="02010600030101010101" pitchFamily="2" charset="-122"/>
              <a:cs typeface="Times New Roman" panose="02020603050405020304" pitchFamily="18" charset="0"/>
            </a:endParaRPr>
          </a:p>
          <a:p>
            <a:pPr marL="0" indent="0">
              <a:lnSpc>
                <a:spcPct val="115000"/>
              </a:lnSpc>
              <a:spcAft>
                <a:spcPts val="800"/>
              </a:spcAft>
              <a:buNone/>
            </a:pPr>
            <a:r>
              <a:rPr lang="en-GB" sz="2400" dirty="0">
                <a:solidFill>
                  <a:srgbClr val="000000"/>
                </a:solidFill>
                <a:latin typeface="+mj-lt"/>
                <a:ea typeface="DengXian" panose="02010600030101010101" pitchFamily="2" charset="-122"/>
                <a:cs typeface="Times New Roman" panose="02020603050405020304" pitchFamily="18" charset="0"/>
              </a:rPr>
              <a:t>Powtoon created for the children: </a:t>
            </a:r>
            <a:r>
              <a:rPr lang="en-GB"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2"/>
              </a:rPr>
              <a:t>https://www.powtoon.com/s/eh8O41X6xP1/1/m</a:t>
            </a:r>
            <a:endParaRPr lang="en-GB" sz="2400" dirty="0">
              <a:solidFill>
                <a:srgbClr val="000000"/>
              </a:solidFill>
              <a:latin typeface="+mj-lt"/>
              <a:ea typeface="DengXian" panose="02010600030101010101" pitchFamily="2" charset="-122"/>
              <a:cs typeface="Times New Roman" panose="02020603050405020304" pitchFamily="18" charset="0"/>
            </a:endParaRPr>
          </a:p>
          <a:p>
            <a:pPr marL="0" indent="0">
              <a:lnSpc>
                <a:spcPct val="115000"/>
              </a:lnSpc>
              <a:spcAft>
                <a:spcPts val="800"/>
              </a:spcAft>
              <a:buNone/>
            </a:pPr>
            <a:endParaRPr lang="en-GB" sz="2400" dirty="0">
              <a:solidFill>
                <a:srgbClr val="000000"/>
              </a:solidFill>
              <a:effectLst/>
              <a:latin typeface="+mj-lt"/>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532808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sz="4400" dirty="0"/>
              <a:t>Questions/ Comments ?</a:t>
            </a:r>
            <a:br>
              <a:rPr lang="en-GB" sz="4400" dirty="0"/>
            </a:br>
            <a:endParaRPr lang="en-GB" sz="4400" dirty="0"/>
          </a:p>
        </p:txBody>
      </p:sp>
      <p:sp>
        <p:nvSpPr>
          <p:cNvPr id="3" name="Content Placeholder 2"/>
          <p:cNvSpPr>
            <a:spLocks noGrp="1"/>
          </p:cNvSpPr>
          <p:nvPr>
            <p:ph idx="1"/>
          </p:nvPr>
        </p:nvSpPr>
        <p:spPr>
          <a:xfrm>
            <a:off x="0" y="1789324"/>
            <a:ext cx="11762509" cy="4336840"/>
          </a:xfrm>
        </p:spPr>
        <p:txBody>
          <a:bodyPr/>
          <a:lstStyle/>
          <a:p>
            <a:pPr>
              <a:buNone/>
            </a:pPr>
            <a:r>
              <a:rPr lang="en-GB" sz="2400" dirty="0"/>
              <a:t>Acknowledgments to the School of Healthcare Sciences and </a:t>
            </a:r>
          </a:p>
          <a:p>
            <a:pPr>
              <a:buNone/>
            </a:pPr>
            <a:r>
              <a:rPr lang="en-GB" sz="2400" dirty="0"/>
              <a:t>The Chartered Society of Physiotherapy’s Charitable Trust for part funding this PhD: NP/15/03</a:t>
            </a:r>
          </a:p>
          <a:p>
            <a:pPr>
              <a:buNone/>
            </a:pPr>
            <a:endParaRPr lang="en-GB" sz="2400" dirty="0"/>
          </a:p>
          <a:p>
            <a:pPr>
              <a:buNone/>
            </a:pPr>
            <a:r>
              <a:rPr lang="en-GB" sz="2400" dirty="0"/>
              <a:t>International Standard Registered Clinical/</a:t>
            </a:r>
            <a:r>
              <a:rPr lang="en-GB" sz="2400" dirty="0" err="1"/>
              <a:t>soCial</a:t>
            </a:r>
            <a:r>
              <a:rPr lang="en-GB" sz="2400" dirty="0"/>
              <a:t> </a:t>
            </a:r>
            <a:r>
              <a:rPr lang="en-GB" sz="2400" dirty="0" err="1"/>
              <a:t>sTudy</a:t>
            </a:r>
            <a:r>
              <a:rPr lang="en-GB" sz="2400" dirty="0"/>
              <a:t> Number (</a:t>
            </a:r>
            <a:r>
              <a:rPr lang="en-GB" sz="2400" dirty="0" err="1"/>
              <a:t>lSTCRN</a:t>
            </a:r>
            <a:r>
              <a:rPr lang="en-GB" sz="2400" dirty="0"/>
              <a:t>):42717948</a:t>
            </a:r>
          </a:p>
          <a:p>
            <a:pPr>
              <a:buNone/>
            </a:pPr>
            <a:endParaRPr lang="en-GB" sz="2400" dirty="0"/>
          </a:p>
          <a:p>
            <a:pPr>
              <a:buNone/>
            </a:pPr>
            <a:r>
              <a:rPr lang="en-GB" sz="2400" dirty="0"/>
              <a:t>Supervisory team: Dr Paul Gill, Dr Carly Reagon and Dr Jane Davies  </a:t>
            </a:r>
          </a:p>
          <a:p>
            <a:pPr>
              <a:buNone/>
            </a:pPr>
            <a:r>
              <a:rPr lang="en-GB" sz="2400" dirty="0"/>
              <a:t>Dr Dawn Pickering, Cardiff University’s School of Healthcare Sciences, </a:t>
            </a:r>
            <a:r>
              <a:rPr lang="en-GB" sz="2400" dirty="0">
                <a:hlinkClick r:id="rId3"/>
              </a:rPr>
              <a:t>pickeringdm@cf.ac.uk</a:t>
            </a:r>
            <a:endParaRPr lang="en-GB" sz="2400" dirty="0"/>
          </a:p>
          <a:p>
            <a:pPr>
              <a:buNone/>
            </a:pPr>
            <a:r>
              <a:rPr lang="en-GB" sz="2400" dirty="0"/>
              <a:t>Twitter:@</a:t>
            </a:r>
            <a:r>
              <a:rPr lang="en-GB" sz="2400" dirty="0" err="1"/>
              <a:t>DawnMPickering</a:t>
            </a:r>
            <a:endParaRPr lang="en-GB" sz="2400" dirty="0"/>
          </a:p>
          <a:p>
            <a:pPr>
              <a:buNone/>
            </a:pPr>
            <a:endParaRPr lang="en-GB" sz="2800" dirty="0"/>
          </a:p>
          <a:p>
            <a:pPr>
              <a:buNone/>
            </a:pPr>
            <a:endParaRPr lang="en-GB" sz="2800" dirty="0"/>
          </a:p>
          <a:p>
            <a:pPr>
              <a:buNone/>
            </a:pPr>
            <a:endParaRPr lang="en-GB" sz="2800"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r>
              <a:rPr lang="en-GB" dirty="0"/>
              <a:t>			</a:t>
            </a:r>
            <a:r>
              <a:rPr lang="en-GB" sz="4000" dirty="0"/>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8742" y="88795"/>
            <a:ext cx="1352381" cy="1514686"/>
          </a:xfrm>
          <a:prstGeom prst="rect">
            <a:avLst/>
          </a:prstGeom>
        </p:spPr>
      </p:pic>
    </p:spTree>
    <p:extLst>
      <p:ext uri="{BB962C8B-B14F-4D97-AF65-F5344CB8AC3E}">
        <p14:creationId xmlns:p14="http://schemas.microsoft.com/office/powerpoint/2010/main" val="1225283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4" y="1"/>
            <a:ext cx="11216336" cy="1086928"/>
          </a:xfrm>
        </p:spPr>
        <p:txBody>
          <a:bodyPr/>
          <a:lstStyle/>
          <a:p>
            <a:br>
              <a:rPr lang="en-GB" dirty="0">
                <a:solidFill>
                  <a:srgbClr val="000000"/>
                </a:solidFill>
              </a:rPr>
            </a:br>
            <a:br>
              <a:rPr lang="en-GB" dirty="0">
                <a:solidFill>
                  <a:srgbClr val="000000"/>
                </a:solidFill>
              </a:rPr>
            </a:br>
            <a:r>
              <a:rPr lang="en-GB" dirty="0">
                <a:solidFill>
                  <a:schemeClr val="accent3"/>
                </a:solidFill>
              </a:rPr>
              <a:t>VOCAL study</a:t>
            </a:r>
            <a:br>
              <a:rPr lang="en-GB" dirty="0">
                <a:solidFill>
                  <a:schemeClr val="accent3"/>
                </a:solidFill>
              </a:rPr>
            </a:br>
            <a:br>
              <a:rPr lang="en-GB" dirty="0">
                <a:solidFill>
                  <a:schemeClr val="accent3"/>
                </a:solidFill>
              </a:rPr>
            </a:br>
            <a:r>
              <a:rPr lang="en-GB" dirty="0">
                <a:solidFill>
                  <a:srgbClr val="000000"/>
                </a:solidFill>
              </a:rPr>
              <a:t>PhD : ‘VOCAL’ study title- </a:t>
            </a:r>
            <a:r>
              <a:rPr lang="en-GB" b="1" dirty="0">
                <a:solidFill>
                  <a:srgbClr val="000000"/>
                </a:solidFill>
              </a:rPr>
              <a:t>“Beyond Physiotherapy:  Voices of children and young people with cerebral palsy and their parents about ‘Participation’ in recreational activities.” </a:t>
            </a:r>
          </a:p>
        </p:txBody>
      </p:sp>
      <p:sp>
        <p:nvSpPr>
          <p:cNvPr id="3" name="Content Placeholder 2"/>
          <p:cNvSpPr>
            <a:spLocks noGrp="1"/>
          </p:cNvSpPr>
          <p:nvPr>
            <p:ph idx="1"/>
          </p:nvPr>
        </p:nvSpPr>
        <p:spPr>
          <a:xfrm>
            <a:off x="612178" y="1449569"/>
            <a:ext cx="10660848" cy="5408431"/>
          </a:xfrm>
        </p:spPr>
        <p:txBody>
          <a:bodyPr/>
          <a:lstStyle/>
          <a:p>
            <a:endParaRPr lang="en-GB" sz="2400" dirty="0">
              <a:solidFill>
                <a:schemeClr val="accent5">
                  <a:lumMod val="10000"/>
                </a:schemeClr>
              </a:solidFill>
            </a:endParaRPr>
          </a:p>
          <a:p>
            <a:endParaRPr lang="en-GB" sz="2400" dirty="0">
              <a:solidFill>
                <a:schemeClr val="accent5">
                  <a:lumMod val="10000"/>
                </a:schemeClr>
              </a:solidFill>
            </a:endParaRPr>
          </a:p>
          <a:p>
            <a:r>
              <a:rPr lang="en-GB" sz="2400" dirty="0">
                <a:solidFill>
                  <a:schemeClr val="accent5">
                    <a:lumMod val="10000"/>
                  </a:schemeClr>
                </a:solidFill>
              </a:rPr>
              <a:t>My position as a former children’s physiotherapist- voices of disabled children often missing in treatment choices-‘Rights’.</a:t>
            </a:r>
          </a:p>
          <a:p>
            <a:endParaRPr lang="en-GB" sz="2400" dirty="0">
              <a:solidFill>
                <a:schemeClr val="accent5">
                  <a:lumMod val="10000"/>
                </a:schemeClr>
              </a:solidFill>
            </a:endParaRPr>
          </a:p>
          <a:p>
            <a:r>
              <a:rPr lang="en-GB" sz="2400" dirty="0">
                <a:solidFill>
                  <a:schemeClr val="accent5">
                    <a:lumMod val="10000"/>
                  </a:schemeClr>
                </a:solidFill>
              </a:rPr>
              <a:t>Case study series design using creative, visual and participatory approaches with disabled children and young people, aged 9-16 years, with walking, communication and learning disabilities.</a:t>
            </a:r>
          </a:p>
          <a:p>
            <a:endParaRPr lang="en-GB" sz="2400" dirty="0">
              <a:solidFill>
                <a:schemeClr val="accent5">
                  <a:lumMod val="10000"/>
                </a:schemeClr>
              </a:solidFill>
            </a:endParaRPr>
          </a:p>
          <a:p>
            <a:r>
              <a:rPr lang="en-GB" sz="2400" dirty="0">
                <a:solidFill>
                  <a:schemeClr val="accent5">
                    <a:lumMod val="10000"/>
                  </a:schemeClr>
                </a:solidFill>
              </a:rPr>
              <a:t>7 Case studies, divided into 2 groups, 4 who participated a lot in recreational activities (PG) and 3 who had limited participation (LPG).</a:t>
            </a:r>
          </a:p>
          <a:p>
            <a:pPr marL="0" indent="0">
              <a:buNone/>
            </a:pPr>
            <a:r>
              <a:rPr lang="en-GB" sz="2400" dirty="0">
                <a:solidFill>
                  <a:schemeClr val="accent5">
                    <a:lumMod val="10000"/>
                  </a:schemeClr>
                </a:solidFill>
              </a:rPr>
              <a:t>  </a:t>
            </a:r>
          </a:p>
          <a:p>
            <a:pPr marL="0" indent="0">
              <a:buNone/>
            </a:pPr>
            <a:endParaRPr lang="en-GB" sz="3200" dirty="0">
              <a:solidFill>
                <a:schemeClr val="accent5">
                  <a:lumMod val="10000"/>
                </a:schemeClr>
              </a:solidFill>
            </a:endParaRPr>
          </a:p>
        </p:txBody>
      </p:sp>
    </p:spTree>
    <p:extLst>
      <p:ext uri="{BB962C8B-B14F-4D97-AF65-F5344CB8AC3E}">
        <p14:creationId xmlns:p14="http://schemas.microsoft.com/office/powerpoint/2010/main" val="14836260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Emotional well-being of non-verbal children and young people</a:t>
            </a:r>
          </a:p>
        </p:txBody>
      </p:sp>
      <p:sp>
        <p:nvSpPr>
          <p:cNvPr id="3" name="Content Placeholder 2"/>
          <p:cNvSpPr>
            <a:spLocks noGrp="1"/>
          </p:cNvSpPr>
          <p:nvPr>
            <p:ph idx="1"/>
          </p:nvPr>
        </p:nvSpPr>
        <p:spPr>
          <a:xfrm>
            <a:off x="334434" y="620714"/>
            <a:ext cx="11563157" cy="5561877"/>
          </a:xfrm>
        </p:spPr>
        <p:txBody>
          <a:bodyPr/>
          <a:lstStyle/>
          <a:p>
            <a:endParaRPr lang="en-GB" dirty="0">
              <a:solidFill>
                <a:srgbClr val="000000"/>
              </a:solidFill>
            </a:endParaRPr>
          </a:p>
          <a:p>
            <a:r>
              <a:rPr lang="en-GB" sz="2400" dirty="0">
                <a:solidFill>
                  <a:srgbClr val="000000"/>
                </a:solidFill>
              </a:rPr>
              <a:t>Future Generations and Well-being Act (Wales) 2015:</a:t>
            </a:r>
          </a:p>
          <a:p>
            <a:pPr marL="0" indent="0">
              <a:buNone/>
            </a:pPr>
            <a:r>
              <a:rPr lang="en-GB" sz="2400" i="1" dirty="0">
                <a:solidFill>
                  <a:srgbClr val="000000"/>
                </a:solidFill>
              </a:rPr>
              <a:t>“For you to be able to have fun, you need lots of chances to play sport, read books, go to the theatre and go to museums” </a:t>
            </a:r>
            <a:r>
              <a:rPr lang="en-GB" sz="2400" i="1" dirty="0" err="1">
                <a:solidFill>
                  <a:srgbClr val="000000"/>
                </a:solidFill>
              </a:rPr>
              <a:t>pg</a:t>
            </a:r>
            <a:r>
              <a:rPr lang="en-GB" sz="2400" i="1" dirty="0">
                <a:solidFill>
                  <a:srgbClr val="000000"/>
                </a:solidFill>
              </a:rPr>
              <a:t> 2. </a:t>
            </a:r>
          </a:p>
          <a:p>
            <a:endParaRPr lang="en-GB" sz="2400" dirty="0">
              <a:solidFill>
                <a:srgbClr val="000000"/>
              </a:solidFill>
            </a:endParaRPr>
          </a:p>
          <a:p>
            <a:r>
              <a:rPr lang="en-GB" sz="2400" dirty="0">
                <a:solidFill>
                  <a:srgbClr val="000000"/>
                </a:solidFill>
              </a:rPr>
              <a:t>Facial expression sometimes missing, other cues from interaction with equipment and environments: Intentional behaviours.</a:t>
            </a:r>
          </a:p>
          <a:p>
            <a:endParaRPr lang="en-GB" sz="2400" dirty="0">
              <a:solidFill>
                <a:srgbClr val="000000"/>
              </a:solidFill>
            </a:endParaRPr>
          </a:p>
          <a:p>
            <a:r>
              <a:rPr lang="en-GB" sz="2400" dirty="0">
                <a:solidFill>
                  <a:srgbClr val="000000"/>
                </a:solidFill>
              </a:rPr>
              <a:t>Well-being scales that are valid and reliable for this group?</a:t>
            </a:r>
          </a:p>
          <a:p>
            <a:endParaRPr lang="en-GB" sz="2400" dirty="0">
              <a:solidFill>
                <a:srgbClr val="000000"/>
              </a:solidFill>
            </a:endParaRPr>
          </a:p>
          <a:p>
            <a:r>
              <a:rPr lang="en-GB" sz="2400" dirty="0">
                <a:solidFill>
                  <a:srgbClr val="000000"/>
                </a:solidFill>
              </a:rPr>
              <a:t>No straightforward data collection tool</a:t>
            </a:r>
          </a:p>
          <a:p>
            <a:endParaRPr lang="en-GB" dirty="0"/>
          </a:p>
        </p:txBody>
      </p:sp>
    </p:spTree>
    <p:extLst>
      <p:ext uri="{BB962C8B-B14F-4D97-AF65-F5344CB8AC3E}">
        <p14:creationId xmlns:p14="http://schemas.microsoft.com/office/powerpoint/2010/main" val="199907340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433BE-F775-4F4B-B26A-EB3DAB70A95F}"/>
              </a:ext>
            </a:extLst>
          </p:cNvPr>
          <p:cNvSpPr>
            <a:spLocks noGrp="1"/>
          </p:cNvSpPr>
          <p:nvPr>
            <p:ph type="title"/>
          </p:nvPr>
        </p:nvSpPr>
        <p:spPr/>
        <p:txBody>
          <a:bodyPr/>
          <a:lstStyle/>
          <a:p>
            <a:r>
              <a:rPr lang="en-GB" dirty="0"/>
              <a:t>Cerebral palsy-functional classification systems</a:t>
            </a:r>
          </a:p>
        </p:txBody>
      </p:sp>
      <p:pic>
        <p:nvPicPr>
          <p:cNvPr id="6" name="Content Placeholder 5">
            <a:extLst>
              <a:ext uri="{FF2B5EF4-FFF2-40B4-BE49-F238E27FC236}">
                <a16:creationId xmlns:a16="http://schemas.microsoft.com/office/drawing/2014/main" id="{3DED50B4-A3D0-4B5F-8424-730721A76D11}"/>
              </a:ext>
            </a:extLst>
          </p:cNvPr>
          <p:cNvPicPr>
            <a:picLocks noGrp="1" noChangeAspect="1"/>
          </p:cNvPicPr>
          <p:nvPr>
            <p:ph sz="half" idx="1"/>
          </p:nvPr>
        </p:nvPicPr>
        <p:blipFill>
          <a:blip r:embed="rId2"/>
          <a:stretch>
            <a:fillRect/>
          </a:stretch>
        </p:blipFill>
        <p:spPr>
          <a:xfrm>
            <a:off x="1090521" y="763398"/>
            <a:ext cx="3615703" cy="5461911"/>
          </a:xfrm>
          <a:prstGeom prst="rect">
            <a:avLst/>
          </a:prstGeom>
        </p:spPr>
      </p:pic>
      <p:pic>
        <p:nvPicPr>
          <p:cNvPr id="10" name="Picture 9" descr="Timeline&#10;&#10;Description automatically generated with medium confidence">
            <a:extLst>
              <a:ext uri="{FF2B5EF4-FFF2-40B4-BE49-F238E27FC236}">
                <a16:creationId xmlns:a16="http://schemas.microsoft.com/office/drawing/2014/main" id="{66A88E27-19D7-4E69-AD35-A9277F83D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872" y="697778"/>
            <a:ext cx="5645841" cy="5610225"/>
          </a:xfrm>
          <a:prstGeom prst="rect">
            <a:avLst/>
          </a:prstGeom>
        </p:spPr>
      </p:pic>
      <p:pic>
        <p:nvPicPr>
          <p:cNvPr id="8" name="Content Placeholder 7" descr="A picture containing person&#10;&#10;Description automatically generated">
            <a:extLst>
              <a:ext uri="{FF2B5EF4-FFF2-40B4-BE49-F238E27FC236}">
                <a16:creationId xmlns:a16="http://schemas.microsoft.com/office/drawing/2014/main" id="{D6F81A88-1D03-4C85-A18A-CDEDCCF187B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46481" y="1426440"/>
            <a:ext cx="2200275" cy="2076450"/>
          </a:xfrm>
        </p:spPr>
      </p:pic>
      <p:sp>
        <p:nvSpPr>
          <p:cNvPr id="4" name="Rectangle 3">
            <a:extLst>
              <a:ext uri="{FF2B5EF4-FFF2-40B4-BE49-F238E27FC236}">
                <a16:creationId xmlns:a16="http://schemas.microsoft.com/office/drawing/2014/main" id="{8FC418C1-E5D4-4560-835A-77E4AC0F473D}"/>
              </a:ext>
            </a:extLst>
          </p:cNvPr>
          <p:cNvSpPr/>
          <p:nvPr/>
        </p:nvSpPr>
        <p:spPr>
          <a:xfrm>
            <a:off x="998291" y="3078761"/>
            <a:ext cx="3748190" cy="3229242"/>
          </a:xfrm>
          <a:prstGeom prst="rect">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2F1EF"/>
              </a:solidFill>
              <a:effectLst/>
              <a:uLnTx/>
              <a:uFillTx/>
              <a:latin typeface="Arial"/>
              <a:ea typeface="+mn-ea"/>
              <a:cs typeface="+mn-cs"/>
            </a:endParaRPr>
          </a:p>
        </p:txBody>
      </p:sp>
      <p:sp>
        <p:nvSpPr>
          <p:cNvPr id="5" name="Oval 4">
            <a:extLst>
              <a:ext uri="{FF2B5EF4-FFF2-40B4-BE49-F238E27FC236}">
                <a16:creationId xmlns:a16="http://schemas.microsoft.com/office/drawing/2014/main" id="{4C536023-D057-47EA-9ACE-69419067F966}"/>
              </a:ext>
            </a:extLst>
          </p:cNvPr>
          <p:cNvSpPr/>
          <p:nvPr/>
        </p:nvSpPr>
        <p:spPr>
          <a:xfrm>
            <a:off x="8397381" y="3502890"/>
            <a:ext cx="3691156" cy="1589227"/>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2F1EF"/>
              </a:solidFill>
              <a:effectLst/>
              <a:uLnTx/>
              <a:uFillTx/>
              <a:latin typeface="Arial"/>
              <a:ea typeface="+mn-ea"/>
              <a:cs typeface="+mn-cs"/>
            </a:endParaRPr>
          </a:p>
        </p:txBody>
      </p:sp>
    </p:spTree>
    <p:extLst>
      <p:ext uri="{BB962C8B-B14F-4D97-AF65-F5344CB8AC3E}">
        <p14:creationId xmlns:p14="http://schemas.microsoft.com/office/powerpoint/2010/main" val="136737075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Question and Aims: </a:t>
            </a:r>
          </a:p>
        </p:txBody>
      </p:sp>
      <p:sp>
        <p:nvSpPr>
          <p:cNvPr id="3" name="Content Placeholder 2"/>
          <p:cNvSpPr>
            <a:spLocks noGrp="1"/>
          </p:cNvSpPr>
          <p:nvPr>
            <p:ph idx="1"/>
          </p:nvPr>
        </p:nvSpPr>
        <p:spPr>
          <a:xfrm>
            <a:off x="238897" y="620714"/>
            <a:ext cx="11829535" cy="5714183"/>
          </a:xfrm>
        </p:spPr>
        <p:txBody>
          <a:bodyPr/>
          <a:lstStyle/>
          <a:p>
            <a:pPr>
              <a:lnSpc>
                <a:spcPct val="115000"/>
              </a:lnSpc>
              <a:spcBef>
                <a:spcPts val="200"/>
              </a:spcBef>
              <a:spcAft>
                <a:spcPts val="0"/>
              </a:spcAft>
            </a:pPr>
            <a:r>
              <a:rPr lang="en-GB" sz="2400" b="1" dirty="0">
                <a:solidFill>
                  <a:schemeClr val="accent5">
                    <a:lumMod val="10000"/>
                  </a:schemeClr>
                </a:solidFill>
                <a:ea typeface="Times New Roman" panose="02020603050405020304" pitchFamily="18" charset="0"/>
                <a:cs typeface="Times New Roman" panose="02020603050405020304" pitchFamily="18" charset="0"/>
              </a:rPr>
              <a:t>Research question</a:t>
            </a:r>
          </a:p>
          <a:p>
            <a:pPr lvl="1">
              <a:lnSpc>
                <a:spcPct val="150000"/>
              </a:lnSpc>
              <a:spcAft>
                <a:spcPts val="1000"/>
              </a:spcAft>
              <a:buFont typeface="Symbol" panose="05050102010706020507" pitchFamily="18" charset="2"/>
              <a:buChar char=""/>
            </a:pPr>
            <a:r>
              <a:rPr lang="en-GB" sz="2400" dirty="0">
                <a:solidFill>
                  <a:schemeClr val="accent5">
                    <a:lumMod val="10000"/>
                  </a:schemeClr>
                </a:solidFill>
                <a:ea typeface="Calibri" panose="020F0502020204030204" pitchFamily="34" charset="0"/>
                <a:cs typeface="Times New Roman" panose="02020603050405020304" pitchFamily="18" charset="0"/>
              </a:rPr>
              <a:t>How do children and young people with cerebral palsy and their carer’s view, experience and choose their level of participation in recreational activities? </a:t>
            </a:r>
          </a:p>
          <a:p>
            <a:pPr>
              <a:lnSpc>
                <a:spcPct val="115000"/>
              </a:lnSpc>
              <a:spcBef>
                <a:spcPts val="200"/>
              </a:spcBef>
              <a:spcAft>
                <a:spcPts val="0"/>
              </a:spcAft>
            </a:pPr>
            <a:r>
              <a:rPr lang="en-GB" sz="2400" b="1" dirty="0">
                <a:solidFill>
                  <a:schemeClr val="accent5">
                    <a:lumMod val="10000"/>
                  </a:schemeClr>
                </a:solidFill>
                <a:ea typeface="Times New Roman" panose="02020603050405020304" pitchFamily="18" charset="0"/>
                <a:cs typeface="Times New Roman" panose="02020603050405020304" pitchFamily="18" charset="0"/>
              </a:rPr>
              <a:t>Study Aims</a:t>
            </a:r>
          </a:p>
          <a:p>
            <a:pPr marL="0" indent="0">
              <a:lnSpc>
                <a:spcPct val="115000"/>
              </a:lnSpc>
              <a:spcBef>
                <a:spcPts val="200"/>
              </a:spcBef>
              <a:spcAft>
                <a:spcPts val="0"/>
              </a:spcAft>
              <a:buNone/>
            </a:pPr>
            <a:r>
              <a:rPr lang="en-GB" sz="2400" dirty="0">
                <a:solidFill>
                  <a:schemeClr val="accent5">
                    <a:lumMod val="10000"/>
                  </a:schemeClr>
                </a:solidFill>
                <a:ea typeface="Calibri" panose="020F0502020204030204" pitchFamily="34" charset="0"/>
                <a:cs typeface="Times New Roman" panose="02020603050405020304" pitchFamily="18" charset="0"/>
              </a:rPr>
              <a:t>The 2 aims of this study were to explore participants’:</a:t>
            </a:r>
          </a:p>
          <a:p>
            <a:pPr lvl="1">
              <a:lnSpc>
                <a:spcPct val="150000"/>
              </a:lnSpc>
              <a:spcAft>
                <a:spcPts val="0"/>
              </a:spcAft>
              <a:buFont typeface="Symbol" panose="05050102010706020507" pitchFamily="18" charset="2"/>
              <a:buChar char=""/>
            </a:pPr>
            <a:r>
              <a:rPr lang="en-GB" sz="2400" dirty="0">
                <a:solidFill>
                  <a:schemeClr val="accent5">
                    <a:lumMod val="10000"/>
                  </a:schemeClr>
                </a:solidFill>
                <a:ea typeface="Calibri" panose="020F0502020204030204" pitchFamily="34" charset="0"/>
                <a:cs typeface="Times New Roman" panose="02020603050405020304" pitchFamily="18" charset="0"/>
              </a:rPr>
              <a:t>Views, experiences and choices for their level of participation in recreational activities, including barriers and facilitators. </a:t>
            </a:r>
          </a:p>
          <a:p>
            <a:pPr lvl="1">
              <a:lnSpc>
                <a:spcPct val="150000"/>
              </a:lnSpc>
              <a:spcAft>
                <a:spcPts val="1000"/>
              </a:spcAft>
              <a:buFont typeface="Symbol" panose="05050102010706020507" pitchFamily="18" charset="2"/>
              <a:buChar char=""/>
            </a:pPr>
            <a:r>
              <a:rPr lang="en-GB" sz="2400" dirty="0">
                <a:solidFill>
                  <a:schemeClr val="accent5">
                    <a:lumMod val="10000"/>
                  </a:schemeClr>
                </a:solidFill>
                <a:ea typeface="Calibri" panose="020F0502020204030204" pitchFamily="34" charset="0"/>
                <a:cs typeface="Times New Roman" panose="02020603050405020304" pitchFamily="18" charset="0"/>
              </a:rPr>
              <a:t>Perceptions of the effect of their level of participation upon their emotional well-being. </a:t>
            </a:r>
          </a:p>
          <a:p>
            <a:endParaRPr lang="en-GB" dirty="0"/>
          </a:p>
        </p:txBody>
      </p:sp>
    </p:spTree>
    <p:extLst>
      <p:ext uri="{BB962C8B-B14F-4D97-AF65-F5344CB8AC3E}">
        <p14:creationId xmlns:p14="http://schemas.microsoft.com/office/powerpoint/2010/main" val="277294213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Construction of each case study (Yin 2014) </a:t>
            </a:r>
          </a:p>
        </p:txBody>
      </p:sp>
      <p:sp>
        <p:nvSpPr>
          <p:cNvPr id="3" name="Content Placeholder 2"/>
          <p:cNvSpPr>
            <a:spLocks noGrp="1"/>
          </p:cNvSpPr>
          <p:nvPr>
            <p:ph idx="1"/>
          </p:nvPr>
        </p:nvSpPr>
        <p:spPr/>
        <p:txBody>
          <a:bodyPr/>
          <a:lstStyle/>
          <a:p>
            <a:r>
              <a:rPr lang="en-GB" sz="2400" dirty="0">
                <a:solidFill>
                  <a:srgbClr val="000000"/>
                </a:solidFill>
              </a:rPr>
              <a:t>Each case included: </a:t>
            </a:r>
          </a:p>
          <a:p>
            <a:endParaRPr lang="en-GB" sz="2400" dirty="0">
              <a:solidFill>
                <a:srgbClr val="000000"/>
              </a:solidFill>
            </a:endParaRPr>
          </a:p>
          <a:p>
            <a:r>
              <a:rPr lang="en-GB" sz="2400" dirty="0">
                <a:solidFill>
                  <a:srgbClr val="000000"/>
                </a:solidFill>
              </a:rPr>
              <a:t>2 interviews (some with children and young people who could use AAC, some with parents) 12 weeks apart.</a:t>
            </a:r>
          </a:p>
          <a:p>
            <a:endParaRPr lang="en-GB" sz="2400" dirty="0">
              <a:solidFill>
                <a:srgbClr val="000000"/>
              </a:solidFill>
            </a:endParaRPr>
          </a:p>
          <a:p>
            <a:r>
              <a:rPr lang="en-GB" sz="2400" dirty="0">
                <a:solidFill>
                  <a:srgbClr val="000000"/>
                </a:solidFill>
              </a:rPr>
              <a:t>A written diary of recreational activities recorded by them which included some photographs sent to the researcher or printed in the diary</a:t>
            </a:r>
          </a:p>
          <a:p>
            <a:pPr marL="0" indent="0">
              <a:buNone/>
            </a:pPr>
            <a:endParaRPr lang="en-GB" sz="2400" dirty="0">
              <a:solidFill>
                <a:srgbClr val="000000"/>
              </a:solidFill>
            </a:endParaRPr>
          </a:p>
          <a:p>
            <a:r>
              <a:rPr lang="en-GB" sz="2400" dirty="0">
                <a:solidFill>
                  <a:srgbClr val="000000"/>
                </a:solidFill>
              </a:rPr>
              <a:t>An observation of an activity during this period where non identifiable photographs were taken by the researcher as well as field notes. </a:t>
            </a:r>
          </a:p>
        </p:txBody>
      </p:sp>
    </p:spTree>
    <p:extLst>
      <p:ext uri="{BB962C8B-B14F-4D97-AF65-F5344CB8AC3E}">
        <p14:creationId xmlns:p14="http://schemas.microsoft.com/office/powerpoint/2010/main" val="278287725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study flow chart </a:t>
            </a:r>
          </a:p>
        </p:txBody>
      </p:sp>
      <p:pic>
        <p:nvPicPr>
          <p:cNvPr id="4" name="Content Placeholder 3"/>
          <p:cNvPicPr>
            <a:picLocks noGrp="1" noChangeAspect="1"/>
          </p:cNvPicPr>
          <p:nvPr>
            <p:ph idx="1"/>
          </p:nvPr>
        </p:nvPicPr>
        <p:blipFill>
          <a:blip r:embed="rId2"/>
          <a:stretch>
            <a:fillRect/>
          </a:stretch>
        </p:blipFill>
        <p:spPr>
          <a:xfrm>
            <a:off x="602674" y="1091767"/>
            <a:ext cx="11128662" cy="5101215"/>
          </a:xfrm>
          <a:prstGeom prst="rect">
            <a:avLst/>
          </a:prstGeom>
        </p:spPr>
      </p:pic>
    </p:spTree>
    <p:extLst>
      <p:ext uri="{BB962C8B-B14F-4D97-AF65-F5344CB8AC3E}">
        <p14:creationId xmlns:p14="http://schemas.microsoft.com/office/powerpoint/2010/main" val="5488821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Analysis: </a:t>
            </a:r>
            <a:r>
              <a:rPr lang="en-GB" dirty="0">
                <a:solidFill>
                  <a:schemeClr val="accent3"/>
                </a:solidFill>
              </a:rPr>
              <a:t>Braun and Clark’s (2013) stages of analysis </a:t>
            </a:r>
            <a:br>
              <a:rPr lang="en-GB" dirty="0">
                <a:solidFill>
                  <a:schemeClr val="accent3"/>
                </a:solidFill>
              </a:rPr>
            </a:br>
            <a:endParaRPr lang="en-GB" dirty="0">
              <a:solidFill>
                <a:schemeClr val="accent3"/>
              </a:solidFill>
            </a:endParaRPr>
          </a:p>
        </p:txBody>
      </p:sp>
      <p:sp>
        <p:nvSpPr>
          <p:cNvPr id="3" name="Content Placeholder 2"/>
          <p:cNvSpPr>
            <a:spLocks noGrp="1"/>
          </p:cNvSpPr>
          <p:nvPr>
            <p:ph idx="1"/>
          </p:nvPr>
        </p:nvSpPr>
        <p:spPr/>
        <p:txBody>
          <a:bodyPr/>
          <a:lstStyle/>
          <a:p>
            <a:endParaRPr lang="en-GB" dirty="0">
              <a:solidFill>
                <a:srgbClr val="000000"/>
              </a:solidFill>
            </a:endParaRPr>
          </a:p>
        </p:txBody>
      </p:sp>
      <p:pic>
        <p:nvPicPr>
          <p:cNvPr id="4" name="Picture 3"/>
          <p:cNvPicPr>
            <a:picLocks noChangeAspect="1"/>
          </p:cNvPicPr>
          <p:nvPr/>
        </p:nvPicPr>
        <p:blipFill>
          <a:blip r:embed="rId2"/>
          <a:stretch>
            <a:fillRect/>
          </a:stretch>
        </p:blipFill>
        <p:spPr>
          <a:xfrm>
            <a:off x="973839" y="1079691"/>
            <a:ext cx="10611436" cy="5200339"/>
          </a:xfrm>
          <a:prstGeom prst="rect">
            <a:avLst/>
          </a:prstGeom>
        </p:spPr>
      </p:pic>
    </p:spTree>
    <p:extLst>
      <p:ext uri="{BB962C8B-B14F-4D97-AF65-F5344CB8AC3E}">
        <p14:creationId xmlns:p14="http://schemas.microsoft.com/office/powerpoint/2010/main" val="3863387970"/>
      </p:ext>
    </p:extLst>
  </p:cSld>
  <p:clrMapOvr>
    <a:masterClrMapping/>
  </p:clrMapOvr>
  <p:transition spd="med"/>
</p:sld>
</file>

<file path=ppt/theme/theme1.xml><?xml version="1.0" encoding="utf-8"?>
<a:theme xmlns:a="http://schemas.openxmlformats.org/drawingml/2006/main" name="Intro to stats">
  <a:themeElements>
    <a:clrScheme name="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sentation">
  <a:themeElements>
    <a:clrScheme name="">
      <a:dk1>
        <a:srgbClr val="D02842"/>
      </a:dk1>
      <a:lt1>
        <a:srgbClr val="F2F1EF"/>
      </a:lt1>
      <a:dk2>
        <a:srgbClr val="94C339"/>
      </a:dk2>
      <a:lt2>
        <a:srgbClr val="A80D25"/>
      </a:lt2>
      <a:accent1>
        <a:srgbClr val="AAB4A0"/>
      </a:accent1>
      <a:accent2>
        <a:srgbClr val="F06800"/>
      </a:accent2>
      <a:accent3>
        <a:srgbClr val="F7F7F6"/>
      </a:accent3>
      <a:accent4>
        <a:srgbClr val="B12137"/>
      </a:accent4>
      <a:accent5>
        <a:srgbClr val="D2D6CD"/>
      </a:accent5>
      <a:accent6>
        <a:srgbClr val="D95E00"/>
      </a:accent6>
      <a:hlink>
        <a:srgbClr val="009999"/>
      </a:hlink>
      <a:folHlink>
        <a:srgbClr val="99CC00"/>
      </a:folHlink>
    </a:clrScheme>
    <a:fontScheme name="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entation 13">
        <a:dk1>
          <a:srgbClr val="026668"/>
        </a:dk1>
        <a:lt1>
          <a:srgbClr val="EEF4E3"/>
        </a:lt1>
        <a:dk2>
          <a:srgbClr val="026668"/>
        </a:dk2>
        <a:lt2>
          <a:srgbClr val="025052"/>
        </a:lt2>
        <a:accent1>
          <a:srgbClr val="AAB4A0"/>
        </a:accent1>
        <a:accent2>
          <a:srgbClr val="F06800"/>
        </a:accent2>
        <a:accent3>
          <a:srgbClr val="F5F8EF"/>
        </a:accent3>
        <a:accent4>
          <a:srgbClr val="015658"/>
        </a:accent4>
        <a:accent5>
          <a:srgbClr val="D2D6CD"/>
        </a:accent5>
        <a:accent6>
          <a:srgbClr val="D95E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4">
        <a:dk1>
          <a:srgbClr val="026668"/>
        </a:dk1>
        <a:lt1>
          <a:srgbClr val="EEF4E3"/>
        </a:lt1>
        <a:dk2>
          <a:srgbClr val="026668"/>
        </a:dk2>
        <a:lt2>
          <a:srgbClr val="025052"/>
        </a:lt2>
        <a:accent1>
          <a:srgbClr val="CDD5BA"/>
        </a:accent1>
        <a:accent2>
          <a:srgbClr val="AAB4A0"/>
        </a:accent2>
        <a:accent3>
          <a:srgbClr val="F5F8EF"/>
        </a:accent3>
        <a:accent4>
          <a:srgbClr val="015658"/>
        </a:accent4>
        <a:accent5>
          <a:srgbClr val="E3E7D9"/>
        </a:accent5>
        <a:accent6>
          <a:srgbClr val="9AA391"/>
        </a:accent6>
        <a:hlink>
          <a:srgbClr val="F06800"/>
        </a:hlink>
        <a:folHlink>
          <a:srgbClr val="99CC00"/>
        </a:folHlink>
      </a:clrScheme>
      <a:clrMap bg1="lt1" tx1="dk1" bg2="lt2" tx2="dk2" accent1="accent1" accent2="accent2" accent3="accent3" accent4="accent4" accent5="accent5" accent6="accent6" hlink="hlink" folHlink="folHlink"/>
    </a:extraClrScheme>
    <a:extraClrScheme>
      <a:clrScheme name="presentation 15">
        <a:dk1>
          <a:srgbClr val="1F6390"/>
        </a:dk1>
        <a:lt1>
          <a:srgbClr val="E1F0F5"/>
        </a:lt1>
        <a:dk2>
          <a:srgbClr val="1F6390"/>
        </a:dk2>
        <a:lt2>
          <a:srgbClr val="025052"/>
        </a:lt2>
        <a:accent1>
          <a:srgbClr val="B3CDDA"/>
        </a:accent1>
        <a:accent2>
          <a:srgbClr val="86B0C0"/>
        </a:accent2>
        <a:accent3>
          <a:srgbClr val="EEF6F9"/>
        </a:accent3>
        <a:accent4>
          <a:srgbClr val="19537A"/>
        </a:accent4>
        <a:accent5>
          <a:srgbClr val="D6E3EA"/>
        </a:accent5>
        <a:accent6>
          <a:srgbClr val="799FAE"/>
        </a:accent6>
        <a:hlink>
          <a:srgbClr val="FF0066"/>
        </a:hlink>
        <a:folHlink>
          <a:srgbClr val="99CC00"/>
        </a:folHlink>
      </a:clrScheme>
      <a:clrMap bg1="lt1" tx1="dk1" bg2="lt2" tx2="dk2" accent1="accent1" accent2="accent2" accent3="accent3" accent4="accent4" accent5="accent5" accent6="accent6" hlink="hlink" folHlink="folHlink"/>
    </a:extraClrScheme>
    <a:extraClrScheme>
      <a:clrScheme name="presentation 16">
        <a:dk1>
          <a:srgbClr val="1F6390"/>
        </a:dk1>
        <a:lt1>
          <a:srgbClr val="E1F0F5"/>
        </a:lt1>
        <a:dk2>
          <a:srgbClr val="1F6390"/>
        </a:dk2>
        <a:lt2>
          <a:srgbClr val="025052"/>
        </a:lt2>
        <a:accent1>
          <a:srgbClr val="B3CDDA"/>
        </a:accent1>
        <a:accent2>
          <a:srgbClr val="86B0C0"/>
        </a:accent2>
        <a:accent3>
          <a:srgbClr val="EEF6F9"/>
        </a:accent3>
        <a:accent4>
          <a:srgbClr val="19537A"/>
        </a:accent4>
        <a:accent5>
          <a:srgbClr val="D6E3EA"/>
        </a:accent5>
        <a:accent6>
          <a:srgbClr val="799FAE"/>
        </a:accent6>
        <a:hlink>
          <a:srgbClr val="FF0066"/>
        </a:hlink>
        <a:folHlink>
          <a:srgbClr val="B6F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resentation">
  <a:themeElements>
    <a:clrScheme name="">
      <a:dk1>
        <a:srgbClr val="D02842"/>
      </a:dk1>
      <a:lt1>
        <a:srgbClr val="F2F1EF"/>
      </a:lt1>
      <a:dk2>
        <a:srgbClr val="94C339"/>
      </a:dk2>
      <a:lt2>
        <a:srgbClr val="A80D25"/>
      </a:lt2>
      <a:accent1>
        <a:srgbClr val="AAB4A0"/>
      </a:accent1>
      <a:accent2>
        <a:srgbClr val="F06800"/>
      </a:accent2>
      <a:accent3>
        <a:srgbClr val="F7F7F6"/>
      </a:accent3>
      <a:accent4>
        <a:srgbClr val="B12137"/>
      </a:accent4>
      <a:accent5>
        <a:srgbClr val="D2D6CD"/>
      </a:accent5>
      <a:accent6>
        <a:srgbClr val="D95E00"/>
      </a:accent6>
      <a:hlink>
        <a:srgbClr val="009999"/>
      </a:hlink>
      <a:folHlink>
        <a:srgbClr val="99CC00"/>
      </a:folHlink>
    </a:clrScheme>
    <a:fontScheme name="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entation 13">
        <a:dk1>
          <a:srgbClr val="026668"/>
        </a:dk1>
        <a:lt1>
          <a:srgbClr val="EEF4E3"/>
        </a:lt1>
        <a:dk2>
          <a:srgbClr val="026668"/>
        </a:dk2>
        <a:lt2>
          <a:srgbClr val="025052"/>
        </a:lt2>
        <a:accent1>
          <a:srgbClr val="AAB4A0"/>
        </a:accent1>
        <a:accent2>
          <a:srgbClr val="F06800"/>
        </a:accent2>
        <a:accent3>
          <a:srgbClr val="F5F8EF"/>
        </a:accent3>
        <a:accent4>
          <a:srgbClr val="015658"/>
        </a:accent4>
        <a:accent5>
          <a:srgbClr val="D2D6CD"/>
        </a:accent5>
        <a:accent6>
          <a:srgbClr val="D95E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4">
        <a:dk1>
          <a:srgbClr val="026668"/>
        </a:dk1>
        <a:lt1>
          <a:srgbClr val="EEF4E3"/>
        </a:lt1>
        <a:dk2>
          <a:srgbClr val="026668"/>
        </a:dk2>
        <a:lt2>
          <a:srgbClr val="025052"/>
        </a:lt2>
        <a:accent1>
          <a:srgbClr val="CDD5BA"/>
        </a:accent1>
        <a:accent2>
          <a:srgbClr val="AAB4A0"/>
        </a:accent2>
        <a:accent3>
          <a:srgbClr val="F5F8EF"/>
        </a:accent3>
        <a:accent4>
          <a:srgbClr val="015658"/>
        </a:accent4>
        <a:accent5>
          <a:srgbClr val="E3E7D9"/>
        </a:accent5>
        <a:accent6>
          <a:srgbClr val="9AA391"/>
        </a:accent6>
        <a:hlink>
          <a:srgbClr val="F06800"/>
        </a:hlink>
        <a:folHlink>
          <a:srgbClr val="99CC00"/>
        </a:folHlink>
      </a:clrScheme>
      <a:clrMap bg1="lt1" tx1="dk1" bg2="lt2" tx2="dk2" accent1="accent1" accent2="accent2" accent3="accent3" accent4="accent4" accent5="accent5" accent6="accent6" hlink="hlink" folHlink="folHlink"/>
    </a:extraClrScheme>
    <a:extraClrScheme>
      <a:clrScheme name="presentation 15">
        <a:dk1>
          <a:srgbClr val="1F6390"/>
        </a:dk1>
        <a:lt1>
          <a:srgbClr val="E1F0F5"/>
        </a:lt1>
        <a:dk2>
          <a:srgbClr val="1F6390"/>
        </a:dk2>
        <a:lt2>
          <a:srgbClr val="025052"/>
        </a:lt2>
        <a:accent1>
          <a:srgbClr val="B3CDDA"/>
        </a:accent1>
        <a:accent2>
          <a:srgbClr val="86B0C0"/>
        </a:accent2>
        <a:accent3>
          <a:srgbClr val="EEF6F9"/>
        </a:accent3>
        <a:accent4>
          <a:srgbClr val="19537A"/>
        </a:accent4>
        <a:accent5>
          <a:srgbClr val="D6E3EA"/>
        </a:accent5>
        <a:accent6>
          <a:srgbClr val="799FAE"/>
        </a:accent6>
        <a:hlink>
          <a:srgbClr val="FF0066"/>
        </a:hlink>
        <a:folHlink>
          <a:srgbClr val="99CC00"/>
        </a:folHlink>
      </a:clrScheme>
      <a:clrMap bg1="lt1" tx1="dk1" bg2="lt2" tx2="dk2" accent1="accent1" accent2="accent2" accent3="accent3" accent4="accent4" accent5="accent5" accent6="accent6" hlink="hlink" folHlink="folHlink"/>
    </a:extraClrScheme>
    <a:extraClrScheme>
      <a:clrScheme name="presentation 16">
        <a:dk1>
          <a:srgbClr val="1F6390"/>
        </a:dk1>
        <a:lt1>
          <a:srgbClr val="E1F0F5"/>
        </a:lt1>
        <a:dk2>
          <a:srgbClr val="1F6390"/>
        </a:dk2>
        <a:lt2>
          <a:srgbClr val="025052"/>
        </a:lt2>
        <a:accent1>
          <a:srgbClr val="B3CDDA"/>
        </a:accent1>
        <a:accent2>
          <a:srgbClr val="86B0C0"/>
        </a:accent2>
        <a:accent3>
          <a:srgbClr val="EEF6F9"/>
        </a:accent3>
        <a:accent4>
          <a:srgbClr val="19537A"/>
        </a:accent4>
        <a:accent5>
          <a:srgbClr val="D6E3EA"/>
        </a:accent5>
        <a:accent6>
          <a:srgbClr val="799FAE"/>
        </a:accent6>
        <a:hlink>
          <a:srgbClr val="FF0066"/>
        </a:hlink>
        <a:folHlink>
          <a:srgbClr val="B6F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2618</TotalTime>
  <Words>1156</Words>
  <Application>Microsoft Office PowerPoint</Application>
  <PresentationFormat>Widescreen</PresentationFormat>
  <Paragraphs>132</Paragraphs>
  <Slides>27</Slides>
  <Notes>2</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Franklin Gothic Book</vt:lpstr>
      <vt:lpstr>Symbol</vt:lpstr>
      <vt:lpstr>Intro to stats</vt:lpstr>
      <vt:lpstr>presentation</vt:lpstr>
      <vt:lpstr>1_presentation</vt:lpstr>
      <vt:lpstr>Image</vt:lpstr>
      <vt:lpstr> </vt:lpstr>
      <vt:lpstr>Aim of paper</vt:lpstr>
      <vt:lpstr>  VOCAL study  PhD : ‘VOCAL’ study title- “Beyond Physiotherapy:  Voices of children and young people with cerebral palsy and their parents about ‘Participation’ in recreational activities.” </vt:lpstr>
      <vt:lpstr>Emotional well-being of non-verbal children and young people</vt:lpstr>
      <vt:lpstr>Cerebral palsy-functional classification systems</vt:lpstr>
      <vt:lpstr>Research Question and Aims: </vt:lpstr>
      <vt:lpstr>Construction of each case study (Yin 2014) </vt:lpstr>
      <vt:lpstr>Case study flow chart </vt:lpstr>
      <vt:lpstr> Analysis: Braun and Clark’s (2013) stages of analysis  </vt:lpstr>
      <vt:lpstr>Demographics of 7 participants aged between 9-16 years </vt:lpstr>
      <vt:lpstr>Diary data – Stage 2 coding James</vt:lpstr>
      <vt:lpstr>Data management: Stage 3 Coding/Ideas Table </vt:lpstr>
      <vt:lpstr>James: Stage 3: Themes and Subthemes</vt:lpstr>
      <vt:lpstr> James (14 years):‘Behaviours in public spaces’</vt:lpstr>
      <vt:lpstr>Extract from James’s case study: Behaviours in public spaces</vt:lpstr>
      <vt:lpstr>Poppy: Visual views of what participant’s could see</vt:lpstr>
      <vt:lpstr>Messy data </vt:lpstr>
      <vt:lpstr>Technology Assistance: Eye Gaze technology –pre-linguistic choices ‘Poppy’ (9 years) Observational visit to school/ Diary entry 14th Jan 2018</vt:lpstr>
      <vt:lpstr>Themes within case stage 3 </vt:lpstr>
      <vt:lpstr>Across case analysis led to three overall themes stages 4 </vt:lpstr>
      <vt:lpstr>How have the visual methods added value to my data?</vt:lpstr>
      <vt:lpstr>Case study flow chart – Braun and Clark’s 6 stages highlighted in red</vt:lpstr>
      <vt:lpstr>Positioning theory applied post data analysis </vt:lpstr>
      <vt:lpstr>Kaleidoscope of Well-being represented by adapting positioning theory</vt:lpstr>
      <vt:lpstr>Authenticity of method </vt:lpstr>
      <vt:lpstr>Summary </vt:lpstr>
      <vt:lpstr> Questions/ Comments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“Voices” from children and young people with cerebral palsy about participation in recreational activities</dc:title>
  <dc:creator>Dawn</dc:creator>
  <cp:lastModifiedBy>Jim Pickering</cp:lastModifiedBy>
  <cp:revision>171</cp:revision>
  <cp:lastPrinted>2019-01-29T09:43:13Z</cp:lastPrinted>
  <dcterms:created xsi:type="dcterms:W3CDTF">2017-08-04T11:29:07Z</dcterms:created>
  <dcterms:modified xsi:type="dcterms:W3CDTF">2023-06-14T13:56:55Z</dcterms:modified>
</cp:coreProperties>
</file>