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82" r:id="rId4"/>
    <p:sldId id="283" r:id="rId5"/>
    <p:sldId id="277" r:id="rId6"/>
    <p:sldId id="260" r:id="rId7"/>
    <p:sldId id="278" r:id="rId8"/>
    <p:sldId id="262" r:id="rId9"/>
    <p:sldId id="280" r:id="rId10"/>
    <p:sldId id="263" r:id="rId11"/>
    <p:sldId id="264" r:id="rId12"/>
    <p:sldId id="265" r:id="rId13"/>
    <p:sldId id="266" r:id="rId14"/>
    <p:sldId id="276" r:id="rId15"/>
    <p:sldId id="267" r:id="rId16"/>
    <p:sldId id="268" r:id="rId17"/>
    <p:sldId id="269" r:id="rId18"/>
    <p:sldId id="270" r:id="rId19"/>
    <p:sldId id="271" r:id="rId20"/>
    <p:sldId id="272" r:id="rId21"/>
    <p:sldId id="273" r:id="rId22"/>
    <p:sldId id="274"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uweacuk-my.sharepoint.com/personal/sam_bourton_uwe_ac_uk/Documents/Research%202021-22/AML%20Universities/AML%20Universities%20Spreadsheet%20v2%20Condens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weacuk-my.sharepoint.com/personal/sam_bourton_uwe_ac_uk/Documents/Research%202021-22/AML%20Universities/AML%20Universities%20Spreadsheet%20v2%20Condense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weacuk-my.sharepoint.com/personal/sam_bourton_uwe_ac_uk/Documents/Research%202021-22/AML%20Universities/AML%20Universities%20Spreadsheet%20v2%20Condens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about:blank"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uweacuk-my.sharepoint.com/personal/sam_bourton_uwe_ac_uk/Documents/Research%202021-22/AML%20Universities/AML%20Universities%20Spreadsheet%20v2%20Condensed.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a:t>Does Your University Have An Anti-Money Laundering Policy?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5">
                    <a:shade val="76000"/>
                    <a:satMod val="103000"/>
                    <a:lumMod val="102000"/>
                    <a:tint val="94000"/>
                  </a:schemeClr>
                </a:gs>
                <a:gs pos="50000">
                  <a:schemeClr val="accent5">
                    <a:shade val="76000"/>
                    <a:satMod val="110000"/>
                    <a:lumMod val="100000"/>
                    <a:shade val="100000"/>
                  </a:schemeClr>
                </a:gs>
                <a:gs pos="100000">
                  <a:schemeClr val="accent5">
                    <a:shade val="76000"/>
                    <a:lumMod val="99000"/>
                    <a:satMod val="120000"/>
                    <a:shade val="78000"/>
                  </a:schemeClr>
                </a:gs>
              </a:gsLst>
              <a:lin ang="5400000" scaled="0"/>
            </a:gradFill>
            <a:ln>
              <a:noFill/>
            </a:ln>
            <a:effectLst/>
          </c:spPr>
          <c:invertIfNegative val="0"/>
          <c:dPt>
            <c:idx val="0"/>
            <c:invertIfNegative val="0"/>
            <c:bubble3D val="0"/>
            <c:sp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6-1338-4BB5-A1EC-84D4E0BE8756}"/>
              </c:ext>
            </c:extLst>
          </c:dPt>
          <c:dPt>
            <c:idx val="1"/>
            <c:invertIfNegative val="0"/>
            <c:bubble3D val="0"/>
            <c:spPr>
              <a:gradFill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1338-4BB5-A1EC-84D4E0BE8756}"/>
              </c:ext>
            </c:extLst>
          </c:dPt>
          <c:dPt>
            <c:idx val="2"/>
            <c:invertIfNegative val="0"/>
            <c:bubble3D val="0"/>
            <c:spPr>
              <a:gradFill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4-1338-4BB5-A1EC-84D4E0BE8756}"/>
              </c:ext>
            </c:extLst>
          </c:dPt>
          <c:dPt>
            <c:idx val="3"/>
            <c:invertIfNegative val="0"/>
            <c:bubble3D val="0"/>
            <c:sp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1338-4BB5-A1EC-84D4E0BE8756}"/>
              </c:ext>
            </c:extLst>
          </c:dPt>
          <c:dPt>
            <c:idx val="4"/>
            <c:invertIfNegative val="0"/>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0-1338-4BB5-A1EC-84D4E0BE8756}"/>
              </c:ext>
            </c:extLst>
          </c:dPt>
          <c:dPt>
            <c:idx val="5"/>
            <c:invertIfNegative val="0"/>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1338-4BB5-A1EC-84D4E0BE8756}"/>
              </c:ext>
            </c:extLst>
          </c:dPt>
          <c:dPt>
            <c:idx val="6"/>
            <c:invertIfNegative val="0"/>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2-1338-4BB5-A1EC-84D4E0BE8756}"/>
              </c:ext>
            </c:extLst>
          </c:dPt>
          <c:cat>
            <c:strRef>
              <c:f>Sheet1!$F$154:$F$161</c:f>
              <c:strCache>
                <c:ptCount val="7"/>
                <c:pt idx="0">
                  <c:v>Refused </c:v>
                </c:pt>
                <c:pt idx="1">
                  <c:v>No - In Progress </c:v>
                </c:pt>
                <c:pt idx="2">
                  <c:v>No – No Further Detail </c:v>
                </c:pt>
                <c:pt idx="3">
                  <c:v>No – Part of Other Policies </c:v>
                </c:pt>
                <c:pt idx="4">
                  <c:v>Yes - Published Internally </c:v>
                </c:pt>
                <c:pt idx="5">
                  <c:v>Yes - Published Externally </c:v>
                </c:pt>
                <c:pt idx="6">
                  <c:v>Yes - Not Published </c:v>
                </c:pt>
              </c:strCache>
            </c:strRef>
          </c:cat>
          <c:val>
            <c:numRef>
              <c:f>Sheet1!$G$154:$G$161</c:f>
              <c:numCache>
                <c:formatCode>General</c:formatCode>
                <c:ptCount val="7"/>
                <c:pt idx="0">
                  <c:v>4</c:v>
                </c:pt>
                <c:pt idx="1">
                  <c:v>6</c:v>
                </c:pt>
                <c:pt idx="2">
                  <c:v>5</c:v>
                </c:pt>
                <c:pt idx="3">
                  <c:v>21</c:v>
                </c:pt>
                <c:pt idx="4">
                  <c:v>24</c:v>
                </c:pt>
                <c:pt idx="5">
                  <c:v>42</c:v>
                </c:pt>
                <c:pt idx="6">
                  <c:v>8</c:v>
                </c:pt>
              </c:numCache>
            </c:numRef>
          </c:val>
          <c:extLst>
            <c:ext xmlns:c16="http://schemas.microsoft.com/office/drawing/2014/chart" uri="{C3380CC4-5D6E-409C-BE32-E72D297353CC}">
              <c16:uniqueId val="{00000000-5B14-4845-A7CF-37FFB28F7003}"/>
            </c:ext>
          </c:extLst>
        </c:ser>
        <c:dLbls>
          <c:showLegendKey val="0"/>
          <c:showVal val="0"/>
          <c:showCatName val="0"/>
          <c:showSerName val="0"/>
          <c:showPercent val="0"/>
          <c:showBubbleSize val="0"/>
        </c:dLbls>
        <c:gapWidth val="100"/>
        <c:overlap val="-24"/>
        <c:axId val="469301104"/>
        <c:axId val="469303072"/>
        <c:extLst>
          <c:ext xmlns:c15="http://schemas.microsoft.com/office/drawing/2012/chart" uri="{02D57815-91ED-43cb-92C2-25804820EDAC}">
            <c15:filteredBarSeries>
              <c15:ser>
                <c:idx val="1"/>
                <c:order val="1"/>
                <c:tx>
                  <c:v>Series 2</c:v>
                </c:tx>
                <c:spPr>
                  <a:gradFill rotWithShape="1">
                    <a:gsLst>
                      <a:gs pos="0">
                        <a:schemeClr val="accent5">
                          <a:tint val="77000"/>
                          <a:tint val="100000"/>
                          <a:shade val="100000"/>
                          <a:satMod val="130000"/>
                        </a:schemeClr>
                      </a:gs>
                      <a:gs pos="100000">
                        <a:schemeClr val="accent5">
                          <a:tint val="77000"/>
                          <a:tint val="50000"/>
                          <a:shade val="100000"/>
                          <a:satMod val="350000"/>
                        </a:schemeClr>
                      </a:gs>
                    </a:gsLst>
                    <a:lin ang="5400000" scaled="0"/>
                  </a:gradFill>
                  <a:ln>
                    <a:noFill/>
                  </a:ln>
                  <a:effectLst/>
                </c:spPr>
                <c:invertIfNegative val="0"/>
                <c:val>
                  <c:numRef>
                    <c:extLst>
                      <c:ext uri="{02D57815-91ED-43cb-92C2-25804820EDAC}">
                        <c15:formulaRef>
                          <c15:sqref>Sheet1!$G$154:$G$161</c15:sqref>
                        </c15:formulaRef>
                      </c:ext>
                    </c:extLst>
                    <c:numCache>
                      <c:formatCode>General</c:formatCode>
                      <c:ptCount val="7"/>
                      <c:pt idx="0">
                        <c:v>4</c:v>
                      </c:pt>
                      <c:pt idx="1">
                        <c:v>6</c:v>
                      </c:pt>
                      <c:pt idx="2">
                        <c:v>5</c:v>
                      </c:pt>
                      <c:pt idx="3">
                        <c:v>21</c:v>
                      </c:pt>
                      <c:pt idx="4">
                        <c:v>24</c:v>
                      </c:pt>
                      <c:pt idx="5">
                        <c:v>42</c:v>
                      </c:pt>
                      <c:pt idx="6">
                        <c:v>8</c:v>
                      </c:pt>
                    </c:numCache>
                  </c:numRef>
                </c:val>
                <c:extLst>
                  <c:ext xmlns:c16="http://schemas.microsoft.com/office/drawing/2014/chart" uri="{C3380CC4-5D6E-409C-BE32-E72D297353CC}">
                    <c16:uniqueId val="{00000001-5B14-4845-A7CF-37FFB28F7003}"/>
                  </c:ext>
                </c:extLst>
              </c15:ser>
            </c15:filteredBarSeries>
          </c:ext>
        </c:extLst>
      </c:barChart>
      <c:catAx>
        <c:axId val="46930110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69303072"/>
        <c:crosses val="autoZero"/>
        <c:auto val="1"/>
        <c:lblAlgn val="ctr"/>
        <c:lblOffset val="100"/>
        <c:noMultiLvlLbl val="0"/>
      </c:catAx>
      <c:valAx>
        <c:axId val="469303072"/>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GB" dirty="0"/>
                  <a:t>Number of HEIs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69301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a:t>Are University Staff Provided With Anti-Money Laundering Training?</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Pt>
            <c:idx val="0"/>
            <c:invertIfNegative val="0"/>
            <c:bubble3D val="0"/>
            <c:spPr>
              <a:gradFill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0F0B-4463-8507-354185F89920}"/>
              </c:ext>
            </c:extLst>
          </c:dPt>
          <c:dPt>
            <c:idx val="1"/>
            <c:invertIfNegative val="0"/>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4-0F0B-4463-8507-354185F89920}"/>
              </c:ext>
            </c:extLst>
          </c:dPt>
          <c:dPt>
            <c:idx val="2"/>
            <c:invertIfNegative val="0"/>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0F0B-4463-8507-354185F89920}"/>
              </c:ext>
            </c:extLst>
          </c:dPt>
          <c:dPt>
            <c:idx val="3"/>
            <c:invertIfNegative val="0"/>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2-0F0B-4463-8507-354185F89920}"/>
              </c:ext>
            </c:extLst>
          </c:dPt>
          <c:dPt>
            <c:idx val="4"/>
            <c:invertIfNegative val="0"/>
            <c:bubble3D val="0"/>
            <c:sp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0F0B-4463-8507-354185F89920}"/>
              </c:ext>
            </c:extLst>
          </c:dPt>
          <c:dPt>
            <c:idx val="5"/>
            <c:invertIfNegative val="0"/>
            <c:bubble3D val="0"/>
            <c:spPr>
              <a:gradFill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0-0F0B-4463-8507-354185F89920}"/>
              </c:ext>
            </c:extLst>
          </c:dPt>
          <c:cat>
            <c:strRef>
              <c:f>Sheet1!$H$119:$H$124</c:f>
              <c:strCache>
                <c:ptCount val="6"/>
                <c:pt idx="0">
                  <c:v>Yes - Specific Categories of Staff</c:v>
                </c:pt>
                <c:pt idx="1">
                  <c:v>Yes - All Staff</c:v>
                </c:pt>
                <c:pt idx="2">
                  <c:v>Yes - Unclear</c:v>
                </c:pt>
                <c:pt idx="3">
                  <c:v>Yes - Total </c:v>
                </c:pt>
                <c:pt idx="4">
                  <c:v>No - Total</c:v>
                </c:pt>
                <c:pt idx="5">
                  <c:v>Refused</c:v>
                </c:pt>
              </c:strCache>
            </c:strRef>
          </c:cat>
          <c:val>
            <c:numRef>
              <c:f>Sheet1!$I$119:$I$124</c:f>
              <c:numCache>
                <c:formatCode>General</c:formatCode>
                <c:ptCount val="6"/>
                <c:pt idx="0">
                  <c:v>66</c:v>
                </c:pt>
                <c:pt idx="1">
                  <c:v>13</c:v>
                </c:pt>
                <c:pt idx="2">
                  <c:v>5</c:v>
                </c:pt>
                <c:pt idx="3">
                  <c:v>84</c:v>
                </c:pt>
                <c:pt idx="4">
                  <c:v>21</c:v>
                </c:pt>
                <c:pt idx="5">
                  <c:v>5</c:v>
                </c:pt>
              </c:numCache>
            </c:numRef>
          </c:val>
          <c:extLst>
            <c:ext xmlns:c16="http://schemas.microsoft.com/office/drawing/2014/chart" uri="{C3380CC4-5D6E-409C-BE32-E72D297353CC}">
              <c16:uniqueId val="{00000000-B924-42FF-ACDE-FBFD9225C6E8}"/>
            </c:ext>
          </c:extLst>
        </c:ser>
        <c:dLbls>
          <c:showLegendKey val="0"/>
          <c:showVal val="0"/>
          <c:showCatName val="0"/>
          <c:showSerName val="0"/>
          <c:showPercent val="0"/>
          <c:showBubbleSize val="0"/>
        </c:dLbls>
        <c:gapWidth val="100"/>
        <c:axId val="605757376"/>
        <c:axId val="605756720"/>
      </c:barChart>
      <c:catAx>
        <c:axId val="60575737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605756720"/>
        <c:crosses val="autoZero"/>
        <c:auto val="1"/>
        <c:lblAlgn val="ctr"/>
        <c:lblOffset val="100"/>
        <c:noMultiLvlLbl val="0"/>
      </c:catAx>
      <c:valAx>
        <c:axId val="605756720"/>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GB" dirty="0"/>
                  <a:t>Number of HEIs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05757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B8EF-48E5-9D22-C66273CB9FD6}"/>
              </c:ext>
            </c:extLst>
          </c:dPt>
          <c:dPt>
            <c:idx val="1"/>
            <c:bubble3D val="0"/>
            <c:spPr>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B8EF-48E5-9D22-C66273CB9FD6}"/>
              </c:ext>
            </c:extLst>
          </c:dPt>
          <c:dPt>
            <c:idx val="2"/>
            <c:bubble3D val="0"/>
            <c:sp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B8EF-48E5-9D22-C66273CB9FD6}"/>
              </c:ext>
            </c:extLst>
          </c:dPt>
          <c:dLbls>
            <c:dLbl>
              <c:idx val="0"/>
              <c:layout>
                <c:manualLayout>
                  <c:x val="-5.1644886688169363E-2"/>
                  <c:y val="0.12827574713920675"/>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8EF-48E5-9D22-C66273CB9FD6}"/>
                </c:ext>
              </c:extLst>
            </c:dLbl>
            <c:dLbl>
              <c:idx val="1"/>
              <c:layout>
                <c:manualLayout>
                  <c:x val="-0.10011973581962624"/>
                  <c:y val="-0.14368514609487848"/>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8EF-48E5-9D22-C66273CB9FD6}"/>
                </c:ext>
              </c:extLst>
            </c:dLbl>
            <c:dLbl>
              <c:idx val="2"/>
              <c:layout>
                <c:manualLayout>
                  <c:x val="0.11244624933538859"/>
                  <c:y val="0.13916175980446624"/>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8EF-48E5-9D22-C66273CB9FD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Sheet1!$M$134:$M$136</c:f>
              <c:strCache>
                <c:ptCount val="3"/>
                <c:pt idx="0">
                  <c:v>Refused</c:v>
                </c:pt>
                <c:pt idx="1">
                  <c:v>Yes</c:v>
                </c:pt>
                <c:pt idx="2">
                  <c:v>No</c:v>
                </c:pt>
              </c:strCache>
            </c:strRef>
          </c:cat>
          <c:val>
            <c:numRef>
              <c:f>Sheet1!$N$134:$N$136</c:f>
              <c:numCache>
                <c:formatCode>General</c:formatCode>
                <c:ptCount val="3"/>
                <c:pt idx="0">
                  <c:v>9</c:v>
                </c:pt>
                <c:pt idx="1">
                  <c:v>76</c:v>
                </c:pt>
                <c:pt idx="2">
                  <c:v>25</c:v>
                </c:pt>
              </c:numCache>
            </c:numRef>
          </c:val>
          <c:extLst>
            <c:ext xmlns:c16="http://schemas.microsoft.com/office/drawing/2014/chart" uri="{C3380CC4-5D6E-409C-BE32-E72D297353CC}">
              <c16:uniqueId val="{00000006-B8EF-48E5-9D22-C66273CB9FD6}"/>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r>
              <a:rPr lang="en-GB" cap="none" baseline="0" dirty="0">
                <a:solidFill>
                  <a:srgbClr val="2B5384"/>
                </a:solidFill>
              </a:rPr>
              <a:t>Do You Accept Third Party Payments on Behalf of International Students? </a:t>
            </a:r>
          </a:p>
        </c:rich>
      </c:tx>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F55-4805-B51F-4B2200FE82DE}"/>
              </c:ext>
            </c:extLst>
          </c:dPt>
          <c:dPt>
            <c:idx val="1"/>
            <c:bubble3D val="0"/>
            <c:sp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F55-4805-B51F-4B2200FE82DE}"/>
              </c:ext>
            </c:extLst>
          </c:dPt>
          <c:dPt>
            <c:idx val="2"/>
            <c:bubble3D val="0"/>
            <c:sp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8F55-4805-B51F-4B2200FE82DE}"/>
              </c:ext>
            </c:extLst>
          </c:dPt>
          <c:dPt>
            <c:idx val="3"/>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7-8F55-4805-B51F-4B2200FE82DE}"/>
              </c:ext>
            </c:extLst>
          </c:dPt>
          <c:dLbls>
            <c:dLbl>
              <c:idx val="3"/>
              <c:layout>
                <c:manualLayout>
                  <c:x val="0.11881310573334992"/>
                  <c:y val="-0.1152983001888679"/>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F55-4805-B51F-4B2200FE82DE}"/>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Sheet1!$S$124:$S$127</c:f>
              <c:strCache>
                <c:ptCount val="4"/>
                <c:pt idx="0">
                  <c:v>Refused</c:v>
                </c:pt>
                <c:pt idx="1">
                  <c:v>Unclear </c:v>
                </c:pt>
                <c:pt idx="2">
                  <c:v>No </c:v>
                </c:pt>
                <c:pt idx="3">
                  <c:v>Yes </c:v>
                </c:pt>
              </c:strCache>
            </c:strRef>
          </c:cat>
          <c:val>
            <c:numRef>
              <c:f>Sheet1!$T$124:$T$127</c:f>
              <c:numCache>
                <c:formatCode>General</c:formatCode>
                <c:ptCount val="4"/>
                <c:pt idx="0">
                  <c:v>10</c:v>
                </c:pt>
                <c:pt idx="1">
                  <c:v>1</c:v>
                </c:pt>
                <c:pt idx="2">
                  <c:v>17</c:v>
                </c:pt>
                <c:pt idx="3">
                  <c:v>82</c:v>
                </c:pt>
              </c:numCache>
            </c:numRef>
          </c:val>
          <c:extLst>
            <c:ext xmlns:c16="http://schemas.microsoft.com/office/drawing/2014/chart" uri="{C3380CC4-5D6E-409C-BE32-E72D297353CC}">
              <c16:uniqueId val="{00000008-8F55-4805-B51F-4B2200FE82DE}"/>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baseline="0">
                <a:solidFill>
                  <a:srgbClr val="2B5384"/>
                </a:solidFill>
                <a:latin typeface="+mn-lt"/>
                <a:ea typeface="+mn-ea"/>
                <a:cs typeface="+mn-cs"/>
              </a:defRPr>
            </a:pPr>
            <a:r>
              <a:rPr lang="en-GB" sz="1600" dirty="0">
                <a:solidFill>
                  <a:srgbClr val="2B5384"/>
                </a:solidFill>
              </a:rPr>
              <a:t>Do You Use Any Data Related Technology to Combat Risk and Threat Regarding the Protection of Students/Candidates and Third-Party Anti-Fraud Measures?</a:t>
            </a:r>
          </a:p>
        </c:rich>
      </c:tx>
      <c:overlay val="0"/>
      <c:spPr>
        <a:noFill/>
        <a:ln>
          <a:noFill/>
        </a:ln>
        <a:effectLst/>
      </c:spPr>
      <c:txPr>
        <a:bodyPr rot="0" spcFirstLastPara="1" vertOverflow="ellipsis" vert="horz" wrap="square" anchor="ctr" anchorCtr="1"/>
        <a:lstStyle/>
        <a:p>
          <a:pPr>
            <a:defRPr sz="2128" b="1" i="0" u="none" strike="noStrike" kern="1200" baseline="0">
              <a:solidFill>
                <a:srgbClr val="2B5384"/>
              </a:solidFill>
              <a:latin typeface="+mn-lt"/>
              <a:ea typeface="+mn-ea"/>
              <a:cs typeface="+mn-cs"/>
            </a:defRPr>
          </a:pPr>
          <a:endParaRPr lang="en-US"/>
        </a:p>
      </c:txPr>
    </c:title>
    <c:autoTitleDeleted val="0"/>
    <c:plotArea>
      <c:layout/>
      <c:barChart>
        <c:barDir val="bar"/>
        <c:grouping val="clustered"/>
        <c:varyColors val="0"/>
        <c:ser>
          <c:idx val="0"/>
          <c:order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dPt>
            <c:idx val="0"/>
            <c:invertIfNegative val="0"/>
            <c:bubble3D val="0"/>
            <c:sp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0-1CEA-4122-BB25-79AB69ACB5DF}"/>
              </c:ext>
            </c:extLst>
          </c:dPt>
          <c:dPt>
            <c:idx val="1"/>
            <c:invertIfNegative val="0"/>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A-1CEA-4122-BB25-79AB69ACB5DF}"/>
              </c:ext>
            </c:extLst>
          </c:dPt>
          <c:dPt>
            <c:idx val="3"/>
            <c:invertIfNegative val="0"/>
            <c:bubble3D val="0"/>
            <c:spPr>
              <a:gradFill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1-1CEA-4122-BB25-79AB69ACB5DF}"/>
              </c:ext>
            </c:extLst>
          </c:dPt>
          <c:dPt>
            <c:idx val="4"/>
            <c:invertIfNegative val="0"/>
            <c:bubble3D val="0"/>
            <c:spPr>
              <a:gradFill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2-1CEA-4122-BB25-79AB69ACB5DF}"/>
              </c:ext>
            </c:extLst>
          </c:dPt>
          <c:dPt>
            <c:idx val="5"/>
            <c:invertIfNegative val="0"/>
            <c:bubble3D val="0"/>
            <c:spPr>
              <a:gradFill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3-1CEA-4122-BB25-79AB69ACB5DF}"/>
              </c:ext>
            </c:extLst>
          </c:dPt>
          <c:dPt>
            <c:idx val="6"/>
            <c:invertIfNegative val="0"/>
            <c:bubble3D val="0"/>
            <c:sp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4-1CEA-4122-BB25-79AB69ACB5DF}"/>
              </c:ext>
            </c:extLst>
          </c:dPt>
          <c:dPt>
            <c:idx val="7"/>
            <c:invertIfNegative val="0"/>
            <c:bubble3D val="0"/>
            <c:spPr>
              <a:gradFill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5-1CEA-4122-BB25-79AB69ACB5DF}"/>
              </c:ext>
            </c:extLst>
          </c:dPt>
          <c:dPt>
            <c:idx val="8"/>
            <c:invertIfNegative val="0"/>
            <c:bubble3D val="0"/>
            <c:spPr>
              <a:gradFill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6-1CEA-4122-BB25-79AB69ACB5DF}"/>
              </c:ext>
            </c:extLst>
          </c:dPt>
          <c:dPt>
            <c:idx val="9"/>
            <c:invertIfNegative val="0"/>
            <c:bubble3D val="0"/>
            <c:sp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7-1CEA-4122-BB25-79AB69ACB5DF}"/>
              </c:ext>
            </c:extLst>
          </c:dPt>
          <c:dPt>
            <c:idx val="10"/>
            <c:invertIfNegative val="0"/>
            <c:bubble3D val="0"/>
            <c:sp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8-1CEA-4122-BB25-79AB69ACB5DF}"/>
              </c:ext>
            </c:extLst>
          </c:dPt>
          <c:dPt>
            <c:idx val="11"/>
            <c:invertIfNegative val="0"/>
            <c:bubble3D val="0"/>
            <c:spPr>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noFill/>
              </a:ln>
              <a:effectLst>
                <a:outerShdw blurRad="40000" dist="23000" dir="5400000" rotWithShape="0">
                  <a:srgbClr val="000000">
                    <a:alpha val="35000"/>
                  </a:srgbClr>
                </a:outerShdw>
              </a:effectLst>
            </c:spPr>
            <c:extLst>
              <c:ext xmlns:c16="http://schemas.microsoft.com/office/drawing/2014/chart" uri="{C3380CC4-5D6E-409C-BE32-E72D297353CC}">
                <c16:uniqueId val="{00000009-1CEA-4122-BB25-79AB69ACB5DF}"/>
              </c:ext>
            </c:extLst>
          </c:dPt>
          <c:cat>
            <c:strRef>
              <c:f>Sheet1!$P$159:$P$170</c:f>
              <c:strCache>
                <c:ptCount val="12"/>
                <c:pt idx="0">
                  <c:v>No - Total </c:v>
                </c:pt>
                <c:pt idx="1">
                  <c:v>Yes - Total </c:v>
                </c:pt>
                <c:pt idx="3">
                  <c:v>No – No further (or inadequate) detail</c:v>
                </c:pt>
                <c:pt idx="4">
                  <c:v>No – Handled by a payment provider/platform</c:v>
                </c:pt>
                <c:pt idx="5">
                  <c:v>No – Mentioned anti-phishing, anti-malware, or other scans</c:v>
                </c:pt>
                <c:pt idx="6">
                  <c:v>Yes – No further (or inadequate) detail</c:v>
                </c:pt>
                <c:pt idx="7">
                  <c:v>Yes – Handled by payment provider</c:v>
                </c:pt>
                <c:pt idx="8">
                  <c:v>Yes – Through a named provider</c:v>
                </c:pt>
                <c:pt idx="9">
                  <c:v>Seeking clarification</c:v>
                </c:pt>
                <c:pt idx="10">
                  <c:v>Refused</c:v>
                </c:pt>
                <c:pt idx="11">
                  <c:v>Unclear answer </c:v>
                </c:pt>
              </c:strCache>
            </c:strRef>
          </c:cat>
          <c:val>
            <c:numRef>
              <c:f>Sheet1!$Q$159:$Q$170</c:f>
              <c:numCache>
                <c:formatCode>General</c:formatCode>
                <c:ptCount val="12"/>
                <c:pt idx="0">
                  <c:v>43</c:v>
                </c:pt>
                <c:pt idx="1">
                  <c:v>34</c:v>
                </c:pt>
                <c:pt idx="3">
                  <c:v>24</c:v>
                </c:pt>
                <c:pt idx="4">
                  <c:v>16</c:v>
                </c:pt>
                <c:pt idx="5">
                  <c:v>3</c:v>
                </c:pt>
                <c:pt idx="6">
                  <c:v>25</c:v>
                </c:pt>
                <c:pt idx="7">
                  <c:v>5</c:v>
                </c:pt>
                <c:pt idx="8">
                  <c:v>4</c:v>
                </c:pt>
                <c:pt idx="9">
                  <c:v>5</c:v>
                </c:pt>
                <c:pt idx="10">
                  <c:v>26</c:v>
                </c:pt>
                <c:pt idx="11">
                  <c:v>2</c:v>
                </c:pt>
              </c:numCache>
            </c:numRef>
          </c:val>
          <c:extLst>
            <c:ext xmlns:c16="http://schemas.microsoft.com/office/drawing/2014/chart" uri="{C3380CC4-5D6E-409C-BE32-E72D297353CC}">
              <c16:uniqueId val="{00000000-BFD4-44D6-A8D5-A123470EA818}"/>
            </c:ext>
          </c:extLst>
        </c:ser>
        <c:dLbls>
          <c:showLegendKey val="0"/>
          <c:showVal val="0"/>
          <c:showCatName val="0"/>
          <c:showSerName val="0"/>
          <c:showPercent val="0"/>
          <c:showBubbleSize val="0"/>
        </c:dLbls>
        <c:gapWidth val="100"/>
        <c:axId val="480918016"/>
        <c:axId val="480915392"/>
      </c:barChart>
      <c:catAx>
        <c:axId val="48091801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480915392"/>
        <c:crosses val="autoZero"/>
        <c:auto val="1"/>
        <c:lblAlgn val="ctr"/>
        <c:lblOffset val="100"/>
        <c:noMultiLvlLbl val="0"/>
      </c:catAx>
      <c:valAx>
        <c:axId val="480915392"/>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GB" dirty="0"/>
                  <a:t>Number of HEIs</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480918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D4E322-601A-449D-8027-42AF1F0F170C}" type="datetimeFigureOut">
              <a:rPr lang="en-GB" smtClean="0"/>
              <a:t>23/10/2023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D2DF45-0985-4D30-98BC-528CE6B0F7A7}" type="slidenum">
              <a:rPr lang="en-GB" smtClean="0"/>
              <a:t>‹#›</a:t>
            </a:fld>
            <a:endParaRPr lang="en-GB"/>
          </a:p>
        </p:txBody>
      </p:sp>
    </p:spTree>
    <p:extLst>
      <p:ext uri="{BB962C8B-B14F-4D97-AF65-F5344CB8AC3E}">
        <p14:creationId xmlns:p14="http://schemas.microsoft.com/office/powerpoint/2010/main" val="239535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a:t>
            </a:fld>
            <a:endParaRPr lang="en-GB"/>
          </a:p>
        </p:txBody>
      </p:sp>
    </p:spTree>
    <p:extLst>
      <p:ext uri="{BB962C8B-B14F-4D97-AF65-F5344CB8AC3E}">
        <p14:creationId xmlns:p14="http://schemas.microsoft.com/office/powerpoint/2010/main" val="1814831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10</a:t>
            </a:fld>
            <a:endParaRPr lang="en-GB"/>
          </a:p>
        </p:txBody>
      </p:sp>
    </p:spTree>
    <p:extLst>
      <p:ext uri="{BB962C8B-B14F-4D97-AF65-F5344CB8AC3E}">
        <p14:creationId xmlns:p14="http://schemas.microsoft.com/office/powerpoint/2010/main" val="1180930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11</a:t>
            </a:fld>
            <a:endParaRPr lang="en-GB"/>
          </a:p>
        </p:txBody>
      </p:sp>
    </p:spTree>
    <p:extLst>
      <p:ext uri="{BB962C8B-B14F-4D97-AF65-F5344CB8AC3E}">
        <p14:creationId xmlns:p14="http://schemas.microsoft.com/office/powerpoint/2010/main" val="1346658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12</a:t>
            </a:fld>
            <a:endParaRPr lang="en-GB"/>
          </a:p>
        </p:txBody>
      </p:sp>
    </p:spTree>
    <p:extLst>
      <p:ext uri="{BB962C8B-B14F-4D97-AF65-F5344CB8AC3E}">
        <p14:creationId xmlns:p14="http://schemas.microsoft.com/office/powerpoint/2010/main" val="1454441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13</a:t>
            </a:fld>
            <a:endParaRPr lang="en-GB"/>
          </a:p>
        </p:txBody>
      </p:sp>
    </p:spTree>
    <p:extLst>
      <p:ext uri="{BB962C8B-B14F-4D97-AF65-F5344CB8AC3E}">
        <p14:creationId xmlns:p14="http://schemas.microsoft.com/office/powerpoint/2010/main" val="2566434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14</a:t>
            </a:fld>
            <a:endParaRPr lang="en-GB"/>
          </a:p>
        </p:txBody>
      </p:sp>
    </p:spTree>
    <p:extLst>
      <p:ext uri="{BB962C8B-B14F-4D97-AF65-F5344CB8AC3E}">
        <p14:creationId xmlns:p14="http://schemas.microsoft.com/office/powerpoint/2010/main" val="1747478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15</a:t>
            </a:fld>
            <a:endParaRPr lang="en-GB"/>
          </a:p>
        </p:txBody>
      </p:sp>
    </p:spTree>
    <p:extLst>
      <p:ext uri="{BB962C8B-B14F-4D97-AF65-F5344CB8AC3E}">
        <p14:creationId xmlns:p14="http://schemas.microsoft.com/office/powerpoint/2010/main" val="34955569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16</a:t>
            </a:fld>
            <a:endParaRPr lang="en-GB"/>
          </a:p>
        </p:txBody>
      </p:sp>
    </p:spTree>
    <p:extLst>
      <p:ext uri="{BB962C8B-B14F-4D97-AF65-F5344CB8AC3E}">
        <p14:creationId xmlns:p14="http://schemas.microsoft.com/office/powerpoint/2010/main" val="26691303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17</a:t>
            </a:fld>
            <a:endParaRPr lang="en-GB"/>
          </a:p>
        </p:txBody>
      </p:sp>
    </p:spTree>
    <p:extLst>
      <p:ext uri="{BB962C8B-B14F-4D97-AF65-F5344CB8AC3E}">
        <p14:creationId xmlns:p14="http://schemas.microsoft.com/office/powerpoint/2010/main" val="21797978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18</a:t>
            </a:fld>
            <a:endParaRPr lang="en-GB"/>
          </a:p>
        </p:txBody>
      </p:sp>
    </p:spTree>
    <p:extLst>
      <p:ext uri="{BB962C8B-B14F-4D97-AF65-F5344CB8AC3E}">
        <p14:creationId xmlns:p14="http://schemas.microsoft.com/office/powerpoint/2010/main" val="919488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19</a:t>
            </a:fld>
            <a:endParaRPr lang="en-GB"/>
          </a:p>
        </p:txBody>
      </p:sp>
    </p:spTree>
    <p:extLst>
      <p:ext uri="{BB962C8B-B14F-4D97-AF65-F5344CB8AC3E}">
        <p14:creationId xmlns:p14="http://schemas.microsoft.com/office/powerpoint/2010/main" val="112454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2</a:t>
            </a:fld>
            <a:endParaRPr lang="en-GB"/>
          </a:p>
        </p:txBody>
      </p:sp>
    </p:spTree>
    <p:extLst>
      <p:ext uri="{BB962C8B-B14F-4D97-AF65-F5344CB8AC3E}">
        <p14:creationId xmlns:p14="http://schemas.microsoft.com/office/powerpoint/2010/main" val="4229176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20</a:t>
            </a:fld>
            <a:endParaRPr lang="en-GB"/>
          </a:p>
        </p:txBody>
      </p:sp>
    </p:spTree>
    <p:extLst>
      <p:ext uri="{BB962C8B-B14F-4D97-AF65-F5344CB8AC3E}">
        <p14:creationId xmlns:p14="http://schemas.microsoft.com/office/powerpoint/2010/main" val="676049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21</a:t>
            </a:fld>
            <a:endParaRPr lang="en-GB"/>
          </a:p>
        </p:txBody>
      </p:sp>
    </p:spTree>
    <p:extLst>
      <p:ext uri="{BB962C8B-B14F-4D97-AF65-F5344CB8AC3E}">
        <p14:creationId xmlns:p14="http://schemas.microsoft.com/office/powerpoint/2010/main" val="3437619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22</a:t>
            </a:fld>
            <a:endParaRPr lang="en-GB"/>
          </a:p>
        </p:txBody>
      </p:sp>
    </p:spTree>
    <p:extLst>
      <p:ext uri="{BB962C8B-B14F-4D97-AF65-F5344CB8AC3E}">
        <p14:creationId xmlns:p14="http://schemas.microsoft.com/office/powerpoint/2010/main" val="2000964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23</a:t>
            </a:fld>
            <a:endParaRPr lang="en-GB"/>
          </a:p>
        </p:txBody>
      </p:sp>
    </p:spTree>
    <p:extLst>
      <p:ext uri="{BB962C8B-B14F-4D97-AF65-F5344CB8AC3E}">
        <p14:creationId xmlns:p14="http://schemas.microsoft.com/office/powerpoint/2010/main" val="1554770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3</a:t>
            </a:fld>
            <a:endParaRPr lang="en-GB"/>
          </a:p>
        </p:txBody>
      </p:sp>
    </p:spTree>
    <p:extLst>
      <p:ext uri="{BB962C8B-B14F-4D97-AF65-F5344CB8AC3E}">
        <p14:creationId xmlns:p14="http://schemas.microsoft.com/office/powerpoint/2010/main" val="1462714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4</a:t>
            </a:fld>
            <a:endParaRPr lang="en-GB"/>
          </a:p>
        </p:txBody>
      </p:sp>
    </p:spTree>
    <p:extLst>
      <p:ext uri="{BB962C8B-B14F-4D97-AF65-F5344CB8AC3E}">
        <p14:creationId xmlns:p14="http://schemas.microsoft.com/office/powerpoint/2010/main" val="3956717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5</a:t>
            </a:fld>
            <a:endParaRPr lang="en-GB"/>
          </a:p>
        </p:txBody>
      </p:sp>
    </p:spTree>
    <p:extLst>
      <p:ext uri="{BB962C8B-B14F-4D97-AF65-F5344CB8AC3E}">
        <p14:creationId xmlns:p14="http://schemas.microsoft.com/office/powerpoint/2010/main" val="3067203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6</a:t>
            </a:fld>
            <a:endParaRPr lang="en-GB"/>
          </a:p>
        </p:txBody>
      </p:sp>
    </p:spTree>
    <p:extLst>
      <p:ext uri="{BB962C8B-B14F-4D97-AF65-F5344CB8AC3E}">
        <p14:creationId xmlns:p14="http://schemas.microsoft.com/office/powerpoint/2010/main" val="817978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7</a:t>
            </a:fld>
            <a:endParaRPr lang="en-GB"/>
          </a:p>
        </p:txBody>
      </p:sp>
    </p:spTree>
    <p:extLst>
      <p:ext uri="{BB962C8B-B14F-4D97-AF65-F5344CB8AC3E}">
        <p14:creationId xmlns:p14="http://schemas.microsoft.com/office/powerpoint/2010/main" val="3719874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8</a:t>
            </a:fld>
            <a:endParaRPr lang="en-GB"/>
          </a:p>
        </p:txBody>
      </p:sp>
    </p:spTree>
    <p:extLst>
      <p:ext uri="{BB962C8B-B14F-4D97-AF65-F5344CB8AC3E}">
        <p14:creationId xmlns:p14="http://schemas.microsoft.com/office/powerpoint/2010/main" val="3750726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BD2DF45-0985-4D30-98BC-528CE6B0F7A7}" type="slidenum">
              <a:rPr lang="en-GB" smtClean="0"/>
              <a:t>9</a:t>
            </a:fld>
            <a:endParaRPr lang="en-GB"/>
          </a:p>
        </p:txBody>
      </p:sp>
    </p:spTree>
    <p:extLst>
      <p:ext uri="{BB962C8B-B14F-4D97-AF65-F5344CB8AC3E}">
        <p14:creationId xmlns:p14="http://schemas.microsoft.com/office/powerpoint/2010/main" val="1311824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1D66A-2AAC-E375-5A75-8E2BFCD265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8F2BAC-6C14-921C-F218-1299EB8355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636734-32DA-9B1E-98B2-C79BD84966D9}"/>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5" name="Footer Placeholder 4">
            <a:extLst>
              <a:ext uri="{FF2B5EF4-FFF2-40B4-BE49-F238E27FC236}">
                <a16:creationId xmlns:a16="http://schemas.microsoft.com/office/drawing/2014/main" id="{073F1EB8-D2A0-6122-43AB-AC60579A94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E0842E-3D6B-25EE-D8AA-2019B63BE4A0}"/>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3386385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A2C0E-8474-C5F7-9F3B-DB72D210150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5B9114-B801-0307-D266-9D96023523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B9E32D-8D34-8F17-ED8F-68FE4543E3A8}"/>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5" name="Footer Placeholder 4">
            <a:extLst>
              <a:ext uri="{FF2B5EF4-FFF2-40B4-BE49-F238E27FC236}">
                <a16:creationId xmlns:a16="http://schemas.microsoft.com/office/drawing/2014/main" id="{2BE54656-D074-7159-6F2A-5E79EF825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DC9003-DB9E-0086-3C2D-46275D233523}"/>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234703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5104BE-C14D-B73B-8D1A-71719C3925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271222-4C0B-4F96-A946-F6EF6E8CD3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D479C2-574A-F063-91F8-73573C9D0451}"/>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5" name="Footer Placeholder 4">
            <a:extLst>
              <a:ext uri="{FF2B5EF4-FFF2-40B4-BE49-F238E27FC236}">
                <a16:creationId xmlns:a16="http://schemas.microsoft.com/office/drawing/2014/main" id="{BDADF906-7404-98E6-08A2-F1ED924D92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E6C85E-636D-8863-3C77-48C97B396976}"/>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1613708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1199455" y="689703"/>
            <a:ext cx="9937104" cy="1011105"/>
          </a:xfrm>
          <a:prstGeom prst="rect">
            <a:avLst/>
          </a:prstGeom>
        </p:spPr>
        <p:txBody>
          <a:bodyPr lIns="0" tIns="0" rIns="0" bIns="0"/>
          <a:lstStyle>
            <a:lvl1pPr>
              <a:defRPr>
                <a:solidFill>
                  <a:srgbClr val="1A9DAC"/>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1199456" y="1700808"/>
            <a:ext cx="9937104" cy="4608512"/>
          </a:xfrm>
          <a:prstGeom prst="rect">
            <a:avLst/>
          </a:prstGeom>
        </p:spPr>
        <p:txBody>
          <a:bodyPr lIns="0" tIns="0" rIns="0" bIns="0"/>
          <a:lstStyle>
            <a:lvl1pPr marL="266700" indent="-257175">
              <a:buClr>
                <a:srgbClr val="1A9DAC"/>
              </a:buClr>
              <a:tabLst/>
              <a:defRPr sz="2000">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529846"/>
      </p:ext>
    </p:extLst>
  </p:cSld>
  <p:clrMapOvr>
    <a:masterClrMapping/>
  </p:clrMapOvr>
  <p:transition spd="slow">
    <p:fade/>
  </p:transition>
  <p:extLst>
    <p:ext uri="{DCECCB84-F9BA-43D5-87BE-67443E8EF086}">
      <p15:sldGuideLst xmlns:p15="http://schemas.microsoft.com/office/powerpoint/2012/main">
        <p15:guide id="1" orient="horz" pos="436">
          <p15:clr>
            <a:srgbClr val="FBAE40"/>
          </p15:clr>
        </p15:guide>
        <p15:guide id="2" pos="7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B8A8-FE15-967D-9EF1-0F0DDB360D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D9CC9E-EC92-9419-C88C-FFEF769383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4E1E28-2B98-02DC-C40A-7B722415A4A5}"/>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5" name="Footer Placeholder 4">
            <a:extLst>
              <a:ext uri="{FF2B5EF4-FFF2-40B4-BE49-F238E27FC236}">
                <a16:creationId xmlns:a16="http://schemas.microsoft.com/office/drawing/2014/main" id="{7040A79E-33D5-78F5-514B-075640BA38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013EDC-99D8-895D-9F71-741E26806F2C}"/>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356384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AA9D-FBC1-8384-39AE-6FFC495DC2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90E78BA-5D9B-50E1-3BFD-EFBD2D1F73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084F58-FEF3-FF2E-A8FE-98F958CD89E4}"/>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5" name="Footer Placeholder 4">
            <a:extLst>
              <a:ext uri="{FF2B5EF4-FFF2-40B4-BE49-F238E27FC236}">
                <a16:creationId xmlns:a16="http://schemas.microsoft.com/office/drawing/2014/main" id="{A044BB73-51FA-231C-5A49-8E9E719C9E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4C6D6D-5941-4A09-E682-7DAD3F3B12DC}"/>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147541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A4DA9-3714-BE36-BD8A-63EFEF1808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F9B745-DD61-2E15-524F-DF776D9162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E0E2F9-35E3-BCE9-A2E6-92A4BF2C5D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704F2C-34FA-7220-0C45-9A13BE9D59F6}"/>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6" name="Footer Placeholder 5">
            <a:extLst>
              <a:ext uri="{FF2B5EF4-FFF2-40B4-BE49-F238E27FC236}">
                <a16:creationId xmlns:a16="http://schemas.microsoft.com/office/drawing/2014/main" id="{5595C308-7F56-9AE7-4BBC-D86C11F9F3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3801DA-E2A5-35CB-4951-955D02BEA96A}"/>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13348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EC634-6623-EEDC-F99D-B13FB8EDCF7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822864-55C1-455F-A678-6FDE789B27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47007E-F912-4164-949F-3961A9B98C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C2DA70-E026-1560-5423-C940A9E04F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D99CEE-004A-EE69-78B6-EA673A2D81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911DE81-5A31-647F-0D41-FD2519273D57}"/>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8" name="Footer Placeholder 7">
            <a:extLst>
              <a:ext uri="{FF2B5EF4-FFF2-40B4-BE49-F238E27FC236}">
                <a16:creationId xmlns:a16="http://schemas.microsoft.com/office/drawing/2014/main" id="{874A61BD-9E7B-212F-6F39-9D46D0CA55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04F19E-6126-296A-7A08-FFB1EB6224B9}"/>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3452757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77CF9-0FD6-FBE3-1325-00C5A40D73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CC777DE-54ED-CBA5-CD69-5B02D670A4B2}"/>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4" name="Footer Placeholder 3">
            <a:extLst>
              <a:ext uri="{FF2B5EF4-FFF2-40B4-BE49-F238E27FC236}">
                <a16:creationId xmlns:a16="http://schemas.microsoft.com/office/drawing/2014/main" id="{57EEF077-E4FE-DD57-CD01-F1E0B4458F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44D7377-2A7D-EF24-39B8-E320046AA3CE}"/>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290940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6D3B4F-87AD-166D-3A86-A1EF2F3F685A}"/>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3" name="Footer Placeholder 2">
            <a:extLst>
              <a:ext uri="{FF2B5EF4-FFF2-40B4-BE49-F238E27FC236}">
                <a16:creationId xmlns:a16="http://schemas.microsoft.com/office/drawing/2014/main" id="{E500ECB0-0480-F785-0C4B-6BDB3A2252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08B1FC-C6C0-A3C2-8BCD-36170ECEF843}"/>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3248624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742C-7849-40DA-B1A6-697C58A516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380B5B-5D75-DF59-BF79-63D7FD1709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EF4FEB4-A74D-A221-B81D-08ACF99353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578918-835F-93DF-B7C0-D999BC685CAE}"/>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6" name="Footer Placeholder 5">
            <a:extLst>
              <a:ext uri="{FF2B5EF4-FFF2-40B4-BE49-F238E27FC236}">
                <a16:creationId xmlns:a16="http://schemas.microsoft.com/office/drawing/2014/main" id="{61663E14-F761-9CE6-0D8A-DF386EAD57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8CBCC6-74A2-39D4-2608-BCDA039F4761}"/>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341292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29218-F05B-0452-7231-67FD77C656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08445C-D7B2-889B-AAD1-2BD070724F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5D44346-199D-F921-4DB1-EE8F8D97DD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28AA14-CDFB-A714-1151-553A3CF68D5A}"/>
              </a:ext>
            </a:extLst>
          </p:cNvPr>
          <p:cNvSpPr>
            <a:spLocks noGrp="1"/>
          </p:cNvSpPr>
          <p:nvPr>
            <p:ph type="dt" sz="half" idx="10"/>
          </p:nvPr>
        </p:nvSpPr>
        <p:spPr/>
        <p:txBody>
          <a:bodyPr/>
          <a:lstStyle/>
          <a:p>
            <a:fld id="{D43AFE81-6ACB-4150-8A83-8DC8E530C616}" type="datetimeFigureOut">
              <a:rPr lang="en-GB" smtClean="0"/>
              <a:t>23/10/2023</a:t>
            </a:fld>
            <a:endParaRPr lang="en-GB"/>
          </a:p>
        </p:txBody>
      </p:sp>
      <p:sp>
        <p:nvSpPr>
          <p:cNvPr id="6" name="Footer Placeholder 5">
            <a:extLst>
              <a:ext uri="{FF2B5EF4-FFF2-40B4-BE49-F238E27FC236}">
                <a16:creationId xmlns:a16="http://schemas.microsoft.com/office/drawing/2014/main" id="{4AF97CBD-3B3E-DAF4-C4E8-F73BAEB61C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71354C-CBCB-4E1C-200C-E2FB9CA3D2CE}"/>
              </a:ext>
            </a:extLst>
          </p:cNvPr>
          <p:cNvSpPr>
            <a:spLocks noGrp="1"/>
          </p:cNvSpPr>
          <p:nvPr>
            <p:ph type="sldNum" sz="quarter" idx="12"/>
          </p:nvPr>
        </p:nvSpPr>
        <p:spPr/>
        <p:txBody>
          <a:bodyPr/>
          <a:lstStyle/>
          <a:p>
            <a:fld id="{1EAB970C-6394-4354-BA51-C6DF2D83574B}" type="slidenum">
              <a:rPr lang="en-GB" smtClean="0"/>
              <a:t>‹#›</a:t>
            </a:fld>
            <a:endParaRPr lang="en-GB"/>
          </a:p>
        </p:txBody>
      </p:sp>
    </p:spTree>
    <p:extLst>
      <p:ext uri="{BB962C8B-B14F-4D97-AF65-F5344CB8AC3E}">
        <p14:creationId xmlns:p14="http://schemas.microsoft.com/office/powerpoint/2010/main" val="166351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7BE36C-62DF-617D-2649-CDFFCAE89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A7EB06-542B-3D1D-B003-EFF1AADC9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5B6D26-2767-5CE6-FE34-26FDD206A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AFE81-6ACB-4150-8A83-8DC8E530C616}" type="datetimeFigureOut">
              <a:rPr lang="en-GB" smtClean="0"/>
              <a:t>23/10/2023</a:t>
            </a:fld>
            <a:endParaRPr lang="en-GB"/>
          </a:p>
        </p:txBody>
      </p:sp>
      <p:sp>
        <p:nvSpPr>
          <p:cNvPr id="5" name="Footer Placeholder 4">
            <a:extLst>
              <a:ext uri="{FF2B5EF4-FFF2-40B4-BE49-F238E27FC236}">
                <a16:creationId xmlns:a16="http://schemas.microsoft.com/office/drawing/2014/main" id="{CB78FEF0-6AE9-69D6-4211-92F6E08E27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76BD9C0-349D-CEF8-2FA1-3E7A8F3D3F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B970C-6394-4354-BA51-C6DF2D83574B}" type="slidenum">
              <a:rPr lang="en-GB" smtClean="0"/>
              <a:t>‹#›</a:t>
            </a:fld>
            <a:endParaRPr lang="en-GB"/>
          </a:p>
        </p:txBody>
      </p:sp>
    </p:spTree>
    <p:extLst>
      <p:ext uri="{BB962C8B-B14F-4D97-AF65-F5344CB8AC3E}">
        <p14:creationId xmlns:p14="http://schemas.microsoft.com/office/powerpoint/2010/main" val="1960284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3F2EA-D293-7666-5C09-0E95AE9B1F5A}"/>
              </a:ext>
            </a:extLst>
          </p:cNvPr>
          <p:cNvSpPr>
            <a:spLocks noGrp="1"/>
          </p:cNvSpPr>
          <p:nvPr>
            <p:ph type="ctrTitle"/>
          </p:nvPr>
        </p:nvSpPr>
        <p:spPr/>
        <p:txBody>
          <a:bodyPr>
            <a:normAutofit fontScale="90000"/>
          </a:bodyPr>
          <a:lstStyle/>
          <a:p>
            <a:r>
              <a:rPr lang="en-GB" b="1" dirty="0"/>
              <a:t>Higher Education Institutions and Money Laundering</a:t>
            </a:r>
            <a:br>
              <a:rPr lang="en-GB" b="1" dirty="0"/>
            </a:br>
            <a:endParaRPr lang="en-GB" dirty="0"/>
          </a:p>
        </p:txBody>
      </p:sp>
      <p:sp>
        <p:nvSpPr>
          <p:cNvPr id="3" name="Subtitle 2">
            <a:extLst>
              <a:ext uri="{FF2B5EF4-FFF2-40B4-BE49-F238E27FC236}">
                <a16:creationId xmlns:a16="http://schemas.microsoft.com/office/drawing/2014/main" id="{A31BCEE6-0294-F0D4-5369-AEF84105C0D2}"/>
              </a:ext>
            </a:extLst>
          </p:cNvPr>
          <p:cNvSpPr>
            <a:spLocks noGrp="1"/>
          </p:cNvSpPr>
          <p:nvPr>
            <p:ph type="subTitle" idx="1"/>
          </p:nvPr>
        </p:nvSpPr>
        <p:spPr>
          <a:xfrm>
            <a:off x="1524000" y="3602037"/>
            <a:ext cx="9144000" cy="2043753"/>
          </a:xfrm>
        </p:spPr>
        <p:txBody>
          <a:bodyPr>
            <a:normAutofit fontScale="77500" lnSpcReduction="20000"/>
          </a:bodyPr>
          <a:lstStyle/>
          <a:p>
            <a:r>
              <a:rPr lang="en-GB" b="1" dirty="0"/>
              <a:t>Charity Law and Policy Unit</a:t>
            </a:r>
            <a:br>
              <a:rPr lang="en-GB" b="1" dirty="0"/>
            </a:br>
            <a:r>
              <a:rPr lang="en-GB" b="1" dirty="0"/>
              <a:t>Liverpool University</a:t>
            </a:r>
          </a:p>
          <a:p>
            <a:r>
              <a:rPr lang="en-GB" b="1" dirty="0"/>
              <a:t>Tuesday 24</a:t>
            </a:r>
            <a:r>
              <a:rPr lang="en-GB" b="1" baseline="30000" dirty="0"/>
              <a:t>th</a:t>
            </a:r>
            <a:r>
              <a:rPr lang="en-GB" b="1" dirty="0"/>
              <a:t> October 2024</a:t>
            </a:r>
          </a:p>
          <a:p>
            <a:r>
              <a:rPr lang="en-GB" b="1" dirty="0"/>
              <a:t>1-2pm</a:t>
            </a:r>
          </a:p>
          <a:p>
            <a:endParaRPr lang="en-GB" b="1" dirty="0"/>
          </a:p>
          <a:p>
            <a:r>
              <a:rPr lang="en-GB" b="1" dirty="0"/>
              <a:t>Professor Nic Ryder, Dr Sam Bourton (UWE), Demelza Hall (UWE) and Dr Henry Hillman (Reading)</a:t>
            </a:r>
            <a:endParaRPr lang="en-GB" dirty="0"/>
          </a:p>
        </p:txBody>
      </p:sp>
      <p:pic>
        <p:nvPicPr>
          <p:cNvPr id="4" name="Picture 4">
            <a:extLst>
              <a:ext uri="{FF2B5EF4-FFF2-40B4-BE49-F238E27FC236}">
                <a16:creationId xmlns:a16="http://schemas.microsoft.com/office/drawing/2014/main" id="{49AA4CAB-4953-CB19-28C2-0063D96D5C2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650" r="20072"/>
          <a:stretch/>
        </p:blipFill>
        <p:spPr bwMode="auto">
          <a:xfrm>
            <a:off x="106710" y="133350"/>
            <a:ext cx="1728192"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436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p:txBody>
          <a:bodyPr>
            <a:normAutofit/>
          </a:bodyPr>
          <a:lstStyle/>
          <a:p>
            <a:pPr algn="ctr">
              <a:lnSpc>
                <a:spcPct val="150000"/>
              </a:lnSpc>
            </a:pPr>
            <a:r>
              <a:rPr lang="en-GB" b="1" dirty="0">
                <a:solidFill>
                  <a:schemeClr val="tx1"/>
                </a:solidFill>
              </a:rPr>
              <a:t>Financial Crime Risks – Students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6" y="1700808"/>
            <a:ext cx="7128792" cy="4608512"/>
          </a:xfrm>
        </p:spPr>
        <p:txBody>
          <a:bodyPr/>
          <a:lstStyle/>
          <a:p>
            <a:r>
              <a:rPr lang="en-GB" dirty="0"/>
              <a:t>RUSI took the view that </a:t>
            </a:r>
            <a:r>
              <a:rPr lang="en-GB" b="1" dirty="0"/>
              <a:t>terrorists have been able to secure funds from a wide range of sources including defrauding “student loan companies” </a:t>
            </a:r>
            <a:r>
              <a:rPr lang="en-GB" dirty="0"/>
              <a:t>(RUSI, 2017) </a:t>
            </a:r>
          </a:p>
          <a:p>
            <a:pPr marL="9525" indent="0">
              <a:buNone/>
            </a:pPr>
            <a:endParaRPr lang="en-GB" dirty="0"/>
          </a:p>
          <a:p>
            <a:pPr marL="9525" indent="0">
              <a:buNone/>
            </a:pPr>
            <a:r>
              <a:rPr lang="en-GB" dirty="0"/>
              <a:t>Examples: </a:t>
            </a:r>
          </a:p>
          <a:p>
            <a:r>
              <a:rPr lang="en-GB" b="1" dirty="0">
                <a:solidFill>
                  <a:srgbClr val="16818D"/>
                </a:solidFill>
              </a:rPr>
              <a:t>Yahya Rashid</a:t>
            </a:r>
            <a:r>
              <a:rPr lang="en-GB" dirty="0"/>
              <a:t>, fraudulently obtained a place at Middlesex University, used his student loan to fund travel for himself and associates to Turkey. He was convicted of two counts of preparing acts of terrorism (</a:t>
            </a:r>
            <a:r>
              <a:rPr lang="pt-BR" i="1" dirty="0"/>
              <a:t>R v. Yahya Rashid </a:t>
            </a:r>
            <a:r>
              <a:rPr lang="pt-BR" dirty="0"/>
              <a:t>[2016] EWCA Crim 568) </a:t>
            </a:r>
          </a:p>
          <a:p>
            <a:endParaRPr lang="en-GB" dirty="0"/>
          </a:p>
          <a:p>
            <a:r>
              <a:rPr lang="en-GB" b="1" dirty="0">
                <a:solidFill>
                  <a:srgbClr val="16818D"/>
                </a:solidFill>
              </a:rPr>
              <a:t>Salman Abedi</a:t>
            </a:r>
            <a:r>
              <a:rPr lang="en-GB" dirty="0"/>
              <a:t>, may have used student loans to commit the terrorist attack in the Manchester Arena in 2017 (European Commission, 2017, Telegraph 2017, Coroners Inquest, 2022, Ryder 2023) </a:t>
            </a:r>
          </a:p>
          <a:p>
            <a:endParaRPr lang="en-GB" dirty="0"/>
          </a:p>
        </p:txBody>
      </p:sp>
      <p:pic>
        <p:nvPicPr>
          <p:cNvPr id="4" name="Picture 3"/>
          <p:cNvPicPr>
            <a:picLocks noChangeAspect="1"/>
          </p:cNvPicPr>
          <p:nvPr/>
        </p:nvPicPr>
        <p:blipFill>
          <a:blip r:embed="rId3"/>
          <a:stretch>
            <a:fillRect/>
          </a:stretch>
        </p:blipFill>
        <p:spPr>
          <a:xfrm>
            <a:off x="8832304" y="2204864"/>
            <a:ext cx="2857500" cy="1600200"/>
          </a:xfrm>
          <a:prstGeom prst="rect">
            <a:avLst/>
          </a:prstGeom>
        </p:spPr>
      </p:pic>
      <p:pic>
        <p:nvPicPr>
          <p:cNvPr id="5" name="Picture 4"/>
          <p:cNvPicPr>
            <a:picLocks noChangeAspect="1"/>
          </p:cNvPicPr>
          <p:nvPr/>
        </p:nvPicPr>
        <p:blipFill>
          <a:blip r:embed="rId4"/>
          <a:stretch>
            <a:fillRect/>
          </a:stretch>
        </p:blipFill>
        <p:spPr>
          <a:xfrm>
            <a:off x="8832304" y="4365935"/>
            <a:ext cx="2857500" cy="1600200"/>
          </a:xfrm>
          <a:prstGeom prst="rect">
            <a:avLst/>
          </a:prstGeom>
        </p:spPr>
      </p:pic>
    </p:spTree>
    <p:extLst>
      <p:ext uri="{BB962C8B-B14F-4D97-AF65-F5344CB8AC3E}">
        <p14:creationId xmlns:p14="http://schemas.microsoft.com/office/powerpoint/2010/main" val="535537158"/>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99455" y="266701"/>
            <a:ext cx="9937104" cy="790574"/>
          </a:xfrm>
        </p:spPr>
        <p:txBody>
          <a:bodyPr>
            <a:normAutofit fontScale="90000"/>
          </a:bodyPr>
          <a:lstStyle/>
          <a:p>
            <a:pPr algn="ctr">
              <a:lnSpc>
                <a:spcPct val="150000"/>
              </a:lnSpc>
            </a:pPr>
            <a:r>
              <a:rPr lang="en-GB" b="1" dirty="0">
                <a:solidFill>
                  <a:schemeClr val="tx1"/>
                </a:solidFill>
              </a:rPr>
              <a:t>AML/CTF Legislation</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5" y="1484784"/>
            <a:ext cx="9937104" cy="4896544"/>
          </a:xfrm>
        </p:spPr>
        <p:txBody>
          <a:bodyPr>
            <a:normAutofit fontScale="92500" lnSpcReduction="10000"/>
          </a:bodyPr>
          <a:lstStyle/>
          <a:p>
            <a:pPr marL="9525" indent="0">
              <a:buNone/>
            </a:pPr>
            <a:r>
              <a:rPr lang="en-GB" sz="1800" b="1" dirty="0"/>
              <a:t>Part 7 of the Proceeds of Crime Act 2002 (POCA), ss. 327-340</a:t>
            </a:r>
            <a:endParaRPr lang="en-GB" sz="1800" dirty="0"/>
          </a:p>
          <a:p>
            <a:r>
              <a:rPr lang="en-GB" sz="1800" dirty="0"/>
              <a:t>Concealing the proceeds of criminal conduct (s.327)</a:t>
            </a:r>
          </a:p>
          <a:p>
            <a:r>
              <a:rPr lang="en-GB" sz="1800" dirty="0"/>
              <a:t>Assisting another to retain the benefits of criminal conduct (s.328)</a:t>
            </a:r>
          </a:p>
          <a:p>
            <a:r>
              <a:rPr lang="en-GB" sz="1800" dirty="0"/>
              <a:t>Acquisition, use and possession of the proceeds of crime (s.329)</a:t>
            </a:r>
          </a:p>
          <a:p>
            <a:r>
              <a:rPr lang="en-GB" sz="1800" dirty="0"/>
              <a:t>Failure to report suspicious transactions, regulated sector (ss.330-332)</a:t>
            </a:r>
          </a:p>
          <a:p>
            <a:endParaRPr lang="en-GB" sz="1800" dirty="0"/>
          </a:p>
          <a:p>
            <a:pPr marL="9525" indent="0">
              <a:buNone/>
            </a:pPr>
            <a:r>
              <a:rPr lang="en-GB" sz="1800" b="1" dirty="0"/>
              <a:t>Terrorism Act 2000, (TACT) ss. 14-31</a:t>
            </a:r>
          </a:p>
          <a:p>
            <a:r>
              <a:rPr lang="en-GB" sz="1800" dirty="0"/>
              <a:t>Raising, receiving or providing funds for the purpose of terrorism (s.15) </a:t>
            </a:r>
          </a:p>
          <a:p>
            <a:r>
              <a:rPr lang="en-GB" sz="1800" dirty="0"/>
              <a:t>Using or possessing funds for the purpose of terrorism (s.16)</a:t>
            </a:r>
          </a:p>
          <a:p>
            <a:r>
              <a:rPr lang="en-GB" sz="1800" dirty="0"/>
              <a:t>Becoming involved in an arrangement which makes funds available for the purposes of terrorism (s.17)</a:t>
            </a:r>
          </a:p>
          <a:p>
            <a:r>
              <a:rPr lang="en-GB" sz="1800" dirty="0"/>
              <a:t>Facilitating the laundering of terrorist property and money (s.18) </a:t>
            </a:r>
          </a:p>
          <a:p>
            <a:r>
              <a:rPr lang="en-GB" sz="1800" dirty="0"/>
              <a:t>Failure to report suspicious transactions, regulated sector (s.21A) </a:t>
            </a:r>
          </a:p>
          <a:p>
            <a:endParaRPr lang="en-GB" sz="1800" dirty="0"/>
          </a:p>
          <a:p>
            <a:pPr marL="9525" indent="0">
              <a:buNone/>
            </a:pPr>
            <a:r>
              <a:rPr lang="en-GB" sz="1800" b="1" dirty="0"/>
              <a:t>Money Laundering, Terrorist Financing and Transfer of Funds (Information on the Payer) Regulations 2017</a:t>
            </a:r>
          </a:p>
          <a:p>
            <a:r>
              <a:rPr lang="en-GB" sz="1800" dirty="0"/>
              <a:t>Preventative measures, regulated sector</a:t>
            </a:r>
            <a:endParaRPr lang="en-GB" sz="1800" b="1" dirty="0">
              <a:solidFill>
                <a:srgbClr val="16818D"/>
              </a:solidFill>
            </a:endParaRPr>
          </a:p>
        </p:txBody>
      </p:sp>
    </p:spTree>
    <p:extLst>
      <p:ext uri="{BB962C8B-B14F-4D97-AF65-F5344CB8AC3E}">
        <p14:creationId xmlns:p14="http://schemas.microsoft.com/office/powerpoint/2010/main" val="4279142686"/>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99455" y="188641"/>
            <a:ext cx="9937104" cy="1008111"/>
          </a:xfrm>
        </p:spPr>
        <p:txBody>
          <a:bodyPr>
            <a:normAutofit/>
          </a:bodyPr>
          <a:lstStyle/>
          <a:p>
            <a:pPr>
              <a:lnSpc>
                <a:spcPct val="150000"/>
              </a:lnSpc>
            </a:pPr>
            <a:r>
              <a:rPr lang="en-GB" b="1" dirty="0">
                <a:solidFill>
                  <a:schemeClr val="tx1"/>
                </a:solidFill>
              </a:rPr>
              <a:t>AML/CTF Legislation – Applicability to HEIs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6" y="1196752"/>
            <a:ext cx="9937104" cy="5112568"/>
          </a:xfrm>
        </p:spPr>
        <p:txBody>
          <a:bodyPr/>
          <a:lstStyle/>
          <a:p>
            <a:pPr marL="9525" indent="0">
              <a:buNone/>
            </a:pPr>
            <a:r>
              <a:rPr lang="en-GB" dirty="0"/>
              <a:t>The Money Laundering Regulations 2017 only apply to the regulated sector, as defined in Regulation 8(2)</a:t>
            </a:r>
          </a:p>
          <a:p>
            <a:endParaRPr lang="en-GB" dirty="0"/>
          </a:p>
          <a:p>
            <a:r>
              <a:rPr lang="en-GB" b="1" dirty="0"/>
              <a:t>HEIs are not part of the regulated sector</a:t>
            </a:r>
          </a:p>
          <a:p>
            <a:endParaRPr lang="en-GB" b="1" dirty="0">
              <a:solidFill>
                <a:srgbClr val="16818D"/>
              </a:solidFill>
            </a:endParaRPr>
          </a:p>
          <a:p>
            <a:pPr marL="9525" indent="0">
              <a:buNone/>
            </a:pPr>
            <a:r>
              <a:rPr lang="en-GB" dirty="0"/>
              <a:t>Are HEIs considered a High-Value Dealer? </a:t>
            </a:r>
          </a:p>
          <a:p>
            <a:endParaRPr lang="en-GB" dirty="0"/>
          </a:p>
          <a:p>
            <a:pPr marL="9525" indent="0">
              <a:buNone/>
            </a:pPr>
            <a:r>
              <a:rPr lang="en-GB" dirty="0"/>
              <a:t>Term is defined in Regulation 14 as “a firm or sole trader who by way of business trades in goods (…), when the trader makes or receives, in respect of any transaction, a payment or payments in cash of at least 10,000 euros in total”</a:t>
            </a:r>
          </a:p>
          <a:p>
            <a:endParaRPr lang="en-GB" b="1" dirty="0">
              <a:solidFill>
                <a:srgbClr val="16818D"/>
              </a:solidFill>
            </a:endParaRPr>
          </a:p>
          <a:p>
            <a:r>
              <a:rPr lang="en-GB" b="1" dirty="0"/>
              <a:t>Only 2 out of 110 HEIs considered themselves to be High Value Dealers</a:t>
            </a:r>
            <a:endParaRPr lang="en-GB" dirty="0"/>
          </a:p>
          <a:p>
            <a:endParaRPr lang="en-GB" b="1" dirty="0"/>
          </a:p>
          <a:p>
            <a:r>
              <a:rPr lang="en-GB" b="1" dirty="0"/>
              <a:t>Accordingly, the Money Laundering Regulations 2017 do not apply to HEIs</a:t>
            </a:r>
          </a:p>
          <a:p>
            <a:endParaRPr lang="en-GB" b="1" dirty="0">
              <a:solidFill>
                <a:srgbClr val="16818D"/>
              </a:solidFill>
            </a:endParaRPr>
          </a:p>
        </p:txBody>
      </p:sp>
    </p:spTree>
    <p:extLst>
      <p:ext uri="{BB962C8B-B14F-4D97-AF65-F5344CB8AC3E}">
        <p14:creationId xmlns:p14="http://schemas.microsoft.com/office/powerpoint/2010/main" val="120097380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p:txBody>
          <a:bodyPr>
            <a:normAutofit/>
          </a:bodyPr>
          <a:lstStyle/>
          <a:p>
            <a:pPr algn="ctr">
              <a:lnSpc>
                <a:spcPct val="150000"/>
              </a:lnSpc>
            </a:pPr>
            <a:r>
              <a:rPr lang="en-GB" b="1" dirty="0">
                <a:solidFill>
                  <a:schemeClr val="tx1"/>
                </a:solidFill>
              </a:rPr>
              <a:t>AML/CTF Legislation – Applicability to HEIs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p:txBody>
          <a:bodyPr/>
          <a:lstStyle/>
          <a:p>
            <a:r>
              <a:rPr lang="en-GB" dirty="0"/>
              <a:t>Offence of failing to report suspicions of money laundering under POCA also only applies to the regulated sector</a:t>
            </a:r>
          </a:p>
          <a:p>
            <a:endParaRPr lang="en-GB" dirty="0"/>
          </a:p>
          <a:p>
            <a:r>
              <a:rPr lang="en-GB" b="1" dirty="0"/>
              <a:t>However, the primary money laundering and terrorism financing offences are of universal application</a:t>
            </a:r>
          </a:p>
          <a:p>
            <a:endParaRPr lang="en-GB" b="1" dirty="0">
              <a:solidFill>
                <a:srgbClr val="16818D"/>
              </a:solidFill>
            </a:endParaRPr>
          </a:p>
          <a:p>
            <a:r>
              <a:rPr lang="en-GB" dirty="0"/>
              <a:t>A defence is provided to the primary money laundering and terrorism financing offences if the person concerned makes an authorised disclosure to a constable, a customs officer or a nominated officer, who must in turn report the matter to the NCA</a:t>
            </a:r>
          </a:p>
          <a:p>
            <a:endParaRPr lang="en-GB" dirty="0"/>
          </a:p>
          <a:p>
            <a:r>
              <a:rPr lang="en-GB" dirty="0"/>
              <a:t>Accordingly, it is important for universities to appoint a nominated officer and to establish procedures for staff handling payments to submit SARs, if only to provide employees with a defence to money laundering and terrorism financing </a:t>
            </a:r>
            <a:endParaRPr lang="en-GB" b="1" dirty="0">
              <a:solidFill>
                <a:srgbClr val="16818D"/>
              </a:solidFill>
            </a:endParaRPr>
          </a:p>
        </p:txBody>
      </p:sp>
    </p:spTree>
    <p:extLst>
      <p:ext uri="{BB962C8B-B14F-4D97-AF65-F5344CB8AC3E}">
        <p14:creationId xmlns:p14="http://schemas.microsoft.com/office/powerpoint/2010/main" val="187805281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p:txBody>
          <a:bodyPr>
            <a:normAutofit/>
          </a:bodyPr>
          <a:lstStyle/>
          <a:p>
            <a:pPr algn="ctr">
              <a:lnSpc>
                <a:spcPct val="150000"/>
              </a:lnSpc>
            </a:pPr>
            <a:r>
              <a:rPr lang="en-GB" sz="3000" b="1" dirty="0">
                <a:solidFill>
                  <a:schemeClr val="tx1"/>
                </a:solidFill>
              </a:rPr>
              <a:t>Measures Currently Taken by HEIs to Address AML/CTF Risks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6" y="1844824"/>
            <a:ext cx="9937104" cy="4464496"/>
          </a:xfrm>
        </p:spPr>
        <p:txBody>
          <a:bodyPr/>
          <a:lstStyle/>
          <a:p>
            <a:r>
              <a:rPr lang="en-GB" dirty="0"/>
              <a:t>This section of the presentation examines the answers provided by 110 HEIs in the UK in response to a questionnaire submitted as a FOI request</a:t>
            </a:r>
          </a:p>
          <a:p>
            <a:endParaRPr lang="en-GB" dirty="0"/>
          </a:p>
          <a:p>
            <a:r>
              <a:rPr lang="en-GB" dirty="0"/>
              <a:t>Some universities provided a full response to every question, whereas others declined to answer some or all questions based on exemptions in the FOI Act 2000 and FOI (Scotland) Act 2002</a:t>
            </a:r>
          </a:p>
          <a:p>
            <a:endParaRPr lang="en-GB" dirty="0"/>
          </a:p>
          <a:p>
            <a:r>
              <a:rPr lang="en-GB" dirty="0"/>
              <a:t>All of the responses have been anonymised by the researchers</a:t>
            </a:r>
          </a:p>
          <a:p>
            <a:endParaRPr lang="en-GB" dirty="0"/>
          </a:p>
          <a:p>
            <a:endParaRPr lang="en-GB" dirty="0"/>
          </a:p>
        </p:txBody>
      </p:sp>
    </p:spTree>
    <p:extLst>
      <p:ext uri="{BB962C8B-B14F-4D97-AF65-F5344CB8AC3E}">
        <p14:creationId xmlns:p14="http://schemas.microsoft.com/office/powerpoint/2010/main" val="2005252480"/>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p:txBody>
          <a:bodyPr>
            <a:noAutofit/>
          </a:bodyPr>
          <a:lstStyle/>
          <a:p>
            <a:pPr algn="ctr">
              <a:lnSpc>
                <a:spcPct val="150000"/>
              </a:lnSpc>
            </a:pPr>
            <a:r>
              <a:rPr lang="en-GB" sz="3000" b="1" dirty="0">
                <a:solidFill>
                  <a:schemeClr val="tx1"/>
                </a:solidFill>
              </a:rPr>
              <a:t>Measures Currently Taken by HEIs to Address AML/CTF Risks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6" y="1700808"/>
            <a:ext cx="9937104" cy="4608512"/>
          </a:xfrm>
        </p:spPr>
        <p:txBody>
          <a:bodyPr/>
          <a:lstStyle/>
          <a:p>
            <a:pPr marL="9525" indent="0">
              <a:buNone/>
            </a:pPr>
            <a:r>
              <a:rPr lang="en-GB" b="1" dirty="0"/>
              <a:t>Awareness of AML Legislation and AML Policies </a:t>
            </a:r>
          </a:p>
          <a:p>
            <a:r>
              <a:rPr lang="en-GB" dirty="0"/>
              <a:t>All HEIs that responded to the relevant question had an awareness of AML legislation, including POCA 2002 and the Money Laundering Regulations 2017</a:t>
            </a:r>
          </a:p>
          <a:p>
            <a:r>
              <a:rPr lang="en-GB" dirty="0"/>
              <a:t>74 HEIs, or over 67%, have a specific AML policy in place. Only 5 HEIs, or just over 4.5%, do not appear to include AML as part of any policy and do not appear to have plans to implement an AML policy in the near future</a:t>
            </a:r>
          </a:p>
          <a:p>
            <a:pPr marL="9525" indent="0">
              <a:buNone/>
            </a:pPr>
            <a:endParaRPr lang="en-GB" dirty="0"/>
          </a:p>
          <a:p>
            <a:pPr marL="9525" indent="0">
              <a:buNone/>
            </a:pPr>
            <a:endParaRPr lang="en-GB" b="1" dirty="0">
              <a:solidFill>
                <a:srgbClr val="16818D"/>
              </a:solidFill>
            </a:endParaRPr>
          </a:p>
        </p:txBody>
      </p:sp>
      <p:graphicFrame>
        <p:nvGraphicFramePr>
          <p:cNvPr id="6" name="Chart 5">
            <a:extLst>
              <a:ext uri="{FF2B5EF4-FFF2-40B4-BE49-F238E27FC236}">
                <a16:creationId xmlns:a16="http://schemas.microsoft.com/office/drawing/2014/main" id="{16CB77A1-7B8A-4D2D-A71C-C0F3E1551BFE}"/>
              </a:ext>
            </a:extLst>
          </p:cNvPr>
          <p:cNvGraphicFramePr>
            <a:graphicFrameLocks/>
          </p:cNvGraphicFramePr>
          <p:nvPr/>
        </p:nvGraphicFramePr>
        <p:xfrm>
          <a:off x="2837638" y="3845312"/>
          <a:ext cx="6660738" cy="3012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601456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74488" y="477456"/>
            <a:ext cx="9937104" cy="1011105"/>
          </a:xfrm>
        </p:spPr>
        <p:txBody>
          <a:bodyPr>
            <a:noAutofit/>
          </a:bodyPr>
          <a:lstStyle/>
          <a:p>
            <a:pPr algn="ctr">
              <a:lnSpc>
                <a:spcPct val="150000"/>
              </a:lnSpc>
            </a:pPr>
            <a:r>
              <a:rPr lang="en-GB" sz="3000" b="1" dirty="0">
                <a:solidFill>
                  <a:schemeClr val="tx1"/>
                </a:solidFill>
              </a:rPr>
              <a:t>Measures Currently Taken by HEIs to Address AML/CTF Risks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74488" y="1268760"/>
            <a:ext cx="4182704" cy="4608512"/>
          </a:xfrm>
        </p:spPr>
        <p:txBody>
          <a:bodyPr>
            <a:normAutofit lnSpcReduction="10000"/>
          </a:bodyPr>
          <a:lstStyle/>
          <a:p>
            <a:pPr marL="9525" indent="0">
              <a:buNone/>
            </a:pPr>
            <a:r>
              <a:rPr lang="en-GB" b="1" dirty="0"/>
              <a:t>Staff Training</a:t>
            </a:r>
          </a:p>
          <a:p>
            <a:r>
              <a:rPr lang="en-GB" dirty="0"/>
              <a:t>84 HEIs, or over 76%, noted that they provided some form of AML training and guidance to staff</a:t>
            </a:r>
          </a:p>
          <a:p>
            <a:endParaRPr lang="en-GB" dirty="0"/>
          </a:p>
          <a:p>
            <a:r>
              <a:rPr lang="en-GB" dirty="0"/>
              <a:t>21 HEIs, or 19.1%, stated that they do not provide any internal AML training </a:t>
            </a:r>
          </a:p>
          <a:p>
            <a:endParaRPr lang="en-GB" dirty="0"/>
          </a:p>
          <a:p>
            <a:r>
              <a:rPr lang="en-GB" dirty="0"/>
              <a:t>Of these respondents, 5 HEIs suggested that they were in the progress of developing AML training for their staff, while others suggested that training was provided by external organisations, such as accounting bodies and financial institutions </a:t>
            </a:r>
          </a:p>
          <a:p>
            <a:pPr marL="9525" indent="0">
              <a:buNone/>
            </a:pPr>
            <a:endParaRPr lang="en-GB" b="1" dirty="0">
              <a:solidFill>
                <a:srgbClr val="16818D"/>
              </a:solidFill>
            </a:endParaRPr>
          </a:p>
          <a:p>
            <a:pPr marL="9525" indent="0">
              <a:buNone/>
            </a:pPr>
            <a:endParaRPr lang="en-GB" dirty="0"/>
          </a:p>
          <a:p>
            <a:pPr marL="9525" indent="0">
              <a:buNone/>
            </a:pPr>
            <a:endParaRPr lang="en-GB" b="1" dirty="0">
              <a:solidFill>
                <a:srgbClr val="16818D"/>
              </a:solidFill>
            </a:endParaRPr>
          </a:p>
        </p:txBody>
      </p:sp>
      <p:graphicFrame>
        <p:nvGraphicFramePr>
          <p:cNvPr id="6" name="Chart 5">
            <a:extLst>
              <a:ext uri="{FF2B5EF4-FFF2-40B4-BE49-F238E27FC236}">
                <a16:creationId xmlns:a16="http://schemas.microsoft.com/office/drawing/2014/main" id="{C02CFCD8-0A51-4BBC-B20C-DB2E9B0F7C10}"/>
              </a:ext>
            </a:extLst>
          </p:cNvPr>
          <p:cNvGraphicFramePr>
            <a:graphicFrameLocks/>
          </p:cNvGraphicFramePr>
          <p:nvPr/>
        </p:nvGraphicFramePr>
        <p:xfrm>
          <a:off x="5807968" y="1874848"/>
          <a:ext cx="6048672"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2539415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27448" y="483600"/>
            <a:ext cx="9937104" cy="1011105"/>
          </a:xfrm>
        </p:spPr>
        <p:txBody>
          <a:bodyPr>
            <a:noAutofit/>
          </a:bodyPr>
          <a:lstStyle/>
          <a:p>
            <a:pPr algn="ctr">
              <a:lnSpc>
                <a:spcPct val="150000"/>
              </a:lnSpc>
            </a:pPr>
            <a:r>
              <a:rPr lang="en-GB" sz="3000" b="1" dirty="0">
                <a:solidFill>
                  <a:schemeClr val="tx1"/>
                </a:solidFill>
              </a:rPr>
              <a:t>Measures Currently Taken by HEIs to Address AML/CTF Risks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27448" y="1268760"/>
            <a:ext cx="5392528" cy="4392488"/>
          </a:xfrm>
        </p:spPr>
        <p:txBody>
          <a:bodyPr>
            <a:normAutofit fontScale="92500" lnSpcReduction="10000"/>
          </a:bodyPr>
          <a:lstStyle/>
          <a:p>
            <a:pPr marL="9525" indent="0">
              <a:buNone/>
            </a:pPr>
            <a:r>
              <a:rPr lang="en-GB" b="1" dirty="0"/>
              <a:t>Student Guidance</a:t>
            </a:r>
          </a:p>
          <a:p>
            <a:r>
              <a:rPr lang="en-GB" dirty="0"/>
              <a:t>76 HEIs, or around 69%, provide at least some form of guidance to students</a:t>
            </a:r>
          </a:p>
          <a:p>
            <a:endParaRPr lang="en-GB" dirty="0"/>
          </a:p>
          <a:p>
            <a:r>
              <a:rPr lang="en-GB" dirty="0"/>
              <a:t>Some HEIs reported making information available on an ad hoc basis, while others routinely provided resources and information to students online</a:t>
            </a:r>
          </a:p>
          <a:p>
            <a:endParaRPr lang="en-GB" dirty="0"/>
          </a:p>
          <a:p>
            <a:r>
              <a:rPr lang="en-GB" dirty="0"/>
              <a:t>Some HEIs reported providing guidance to particularly at risk, or vulnerable, students, while others provided guidance to all students as part of induction talks or as part of their course</a:t>
            </a:r>
          </a:p>
          <a:p>
            <a:endParaRPr lang="en-GB" dirty="0"/>
          </a:p>
          <a:p>
            <a:r>
              <a:rPr lang="en-GB" dirty="0"/>
              <a:t>25 HEIs, or over 22%, do not provide any guidance to their students</a:t>
            </a:r>
            <a:endParaRPr lang="en-GB" b="1" dirty="0">
              <a:solidFill>
                <a:srgbClr val="16818D"/>
              </a:solidFill>
            </a:endParaRPr>
          </a:p>
          <a:p>
            <a:pPr marL="9525" indent="0">
              <a:buNone/>
            </a:pPr>
            <a:endParaRPr lang="en-GB" b="1" dirty="0">
              <a:solidFill>
                <a:srgbClr val="16818D"/>
              </a:solidFill>
            </a:endParaRPr>
          </a:p>
          <a:p>
            <a:pPr marL="9525" indent="0">
              <a:buNone/>
            </a:pPr>
            <a:endParaRPr lang="en-GB" dirty="0"/>
          </a:p>
          <a:p>
            <a:pPr marL="9525" indent="0">
              <a:buNone/>
            </a:pPr>
            <a:endParaRPr lang="en-GB" b="1" dirty="0">
              <a:solidFill>
                <a:srgbClr val="16818D"/>
              </a:solidFill>
            </a:endParaRPr>
          </a:p>
        </p:txBody>
      </p:sp>
      <p:graphicFrame>
        <p:nvGraphicFramePr>
          <p:cNvPr id="5" name="Chart 4">
            <a:extLst>
              <a:ext uri="{FF2B5EF4-FFF2-40B4-BE49-F238E27FC236}">
                <a16:creationId xmlns:a16="http://schemas.microsoft.com/office/drawing/2014/main" id="{B3FB8854-940E-4C44-8B52-E6A744F5F9EC}"/>
              </a:ext>
            </a:extLst>
          </p:cNvPr>
          <p:cNvGraphicFramePr>
            <a:graphicFrameLocks/>
          </p:cNvGraphicFramePr>
          <p:nvPr/>
        </p:nvGraphicFramePr>
        <p:xfrm>
          <a:off x="6443032" y="2708920"/>
          <a:ext cx="5672488" cy="36004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C5158A44-EE58-4F37-B5A3-BADCC97F5F3F}"/>
              </a:ext>
            </a:extLst>
          </p:cNvPr>
          <p:cNvSpPr txBox="1"/>
          <p:nvPr/>
        </p:nvSpPr>
        <p:spPr>
          <a:xfrm>
            <a:off x="6903012" y="1556792"/>
            <a:ext cx="4752528" cy="1200329"/>
          </a:xfrm>
          <a:prstGeom prst="rect">
            <a:avLst/>
          </a:prstGeom>
          <a:noFill/>
        </p:spPr>
        <p:txBody>
          <a:bodyPr wrap="square" rtlCol="0">
            <a:spAutoFit/>
          </a:bodyPr>
          <a:lstStyle/>
          <a:p>
            <a:pPr algn="ctr"/>
            <a:r>
              <a:rPr lang="en-GB" b="1" dirty="0">
                <a:solidFill>
                  <a:srgbClr val="2B5384"/>
                </a:solidFill>
                <a:latin typeface="+mn-lt"/>
              </a:rPr>
              <a:t>Are Students Provided with Guidance on Financial Crime and/or Organised Crime, Including the Risks and Dangers Posed to Students?</a:t>
            </a:r>
          </a:p>
        </p:txBody>
      </p:sp>
    </p:spTree>
    <p:extLst>
      <p:ext uri="{BB962C8B-B14F-4D97-AF65-F5344CB8AC3E}">
        <p14:creationId xmlns:p14="http://schemas.microsoft.com/office/powerpoint/2010/main" val="288590099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235367" y="295275"/>
            <a:ext cx="9937104" cy="1336518"/>
          </a:xfrm>
        </p:spPr>
        <p:txBody>
          <a:bodyPr>
            <a:noAutofit/>
          </a:bodyPr>
          <a:lstStyle/>
          <a:p>
            <a:pPr>
              <a:lnSpc>
                <a:spcPct val="150000"/>
              </a:lnSpc>
            </a:pPr>
            <a:r>
              <a:rPr lang="en-GB" sz="3000" b="1" dirty="0">
                <a:solidFill>
                  <a:schemeClr val="tx1"/>
                </a:solidFill>
              </a:rPr>
              <a:t>Measures Currently Taken by HEIs to Address AML/CTF Risks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235367" y="1340768"/>
            <a:ext cx="9793088" cy="4392488"/>
          </a:xfrm>
        </p:spPr>
        <p:txBody>
          <a:bodyPr>
            <a:normAutofit fontScale="92500" lnSpcReduction="10000"/>
          </a:bodyPr>
          <a:lstStyle/>
          <a:p>
            <a:pPr marL="9525" indent="0">
              <a:buNone/>
            </a:pPr>
            <a:r>
              <a:rPr lang="en-GB" b="1" dirty="0"/>
              <a:t>Cash Payments </a:t>
            </a:r>
          </a:p>
          <a:p>
            <a:r>
              <a:rPr lang="en-GB" dirty="0"/>
              <a:t>79 HEIs, or over 71%, do not accept cash payments for tuition fees or accommodation </a:t>
            </a:r>
          </a:p>
          <a:p>
            <a:endParaRPr lang="en-GB" dirty="0"/>
          </a:p>
          <a:p>
            <a:r>
              <a:rPr lang="en-GB" dirty="0"/>
              <a:t>Accordingly, HEIs appear to be less willing to accept cash payments than they were a few years ago, with the Times reporting that 49 HEIs accepted £52million in cash payments from students for fees over the past five years (Times, 2021) </a:t>
            </a:r>
          </a:p>
          <a:p>
            <a:endParaRPr lang="en-GB" dirty="0"/>
          </a:p>
          <a:p>
            <a:r>
              <a:rPr lang="en-GB" dirty="0"/>
              <a:t>Nonetheless, 22 HEIs, or approximately 20%, are willing to accept cash payments. Some of these HEIs have a limit on cash transactions, the lowest being £500, whereas others do not impose any limit on the amount that can be paid in cash</a:t>
            </a:r>
          </a:p>
          <a:p>
            <a:endParaRPr lang="en-GB" dirty="0"/>
          </a:p>
          <a:p>
            <a:r>
              <a:rPr lang="en-GB" dirty="0"/>
              <a:t>39 HEIs provided information relating to the total value of cash payments received in 2019/20. In total, the </a:t>
            </a:r>
            <a:r>
              <a:rPr lang="en-GB" b="1" dirty="0">
                <a:solidFill>
                  <a:srgbClr val="16818D"/>
                </a:solidFill>
              </a:rPr>
              <a:t>39 HEIs received over £12million in cash payments in 2019/20</a:t>
            </a:r>
            <a:r>
              <a:rPr lang="en-GB" dirty="0"/>
              <a:t>, with 3 HEIs receiving cash payments totalling more than £1million and 3 HEIs receiving £977,944, £975,891 and £824,000 respectively</a:t>
            </a:r>
            <a:endParaRPr lang="en-GB" b="1" dirty="0">
              <a:solidFill>
                <a:srgbClr val="16818D"/>
              </a:solidFill>
            </a:endParaRPr>
          </a:p>
          <a:p>
            <a:pPr marL="9525" indent="0">
              <a:buNone/>
            </a:pPr>
            <a:endParaRPr lang="en-GB" dirty="0"/>
          </a:p>
          <a:p>
            <a:pPr marL="9525" indent="0">
              <a:buNone/>
            </a:pPr>
            <a:endParaRPr lang="en-GB" b="1" dirty="0">
              <a:solidFill>
                <a:srgbClr val="16818D"/>
              </a:solidFill>
            </a:endParaRPr>
          </a:p>
        </p:txBody>
      </p:sp>
    </p:spTree>
    <p:extLst>
      <p:ext uri="{BB962C8B-B14F-4D97-AF65-F5344CB8AC3E}">
        <p14:creationId xmlns:p14="http://schemas.microsoft.com/office/powerpoint/2010/main" val="1564558418"/>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27448" y="333376"/>
            <a:ext cx="9937104" cy="876299"/>
          </a:xfrm>
        </p:spPr>
        <p:txBody>
          <a:bodyPr>
            <a:noAutofit/>
          </a:bodyPr>
          <a:lstStyle/>
          <a:p>
            <a:pPr algn="ctr">
              <a:lnSpc>
                <a:spcPct val="150000"/>
              </a:lnSpc>
            </a:pPr>
            <a:r>
              <a:rPr lang="en-GB" sz="3000" b="1" dirty="0">
                <a:solidFill>
                  <a:schemeClr val="tx1"/>
                </a:solidFill>
              </a:rPr>
              <a:t>Measures Currently Taken by HEIs to Address AML/CTF Risks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22930" y="1466851"/>
            <a:ext cx="5976664" cy="4391024"/>
          </a:xfrm>
        </p:spPr>
        <p:txBody>
          <a:bodyPr>
            <a:normAutofit lnSpcReduction="10000"/>
          </a:bodyPr>
          <a:lstStyle/>
          <a:p>
            <a:pPr marL="9525" indent="0">
              <a:buNone/>
            </a:pPr>
            <a:r>
              <a:rPr lang="en-GB" b="1" dirty="0"/>
              <a:t>Suspicious Activity Reports </a:t>
            </a:r>
          </a:p>
          <a:p>
            <a:r>
              <a:rPr lang="en-GB" dirty="0"/>
              <a:t>The NCA has revealed that a low proportion of SARs are submitted by the education sector; In 2017/18, the entire education sector submitted 25 SARs to the NCA, followed by 24 SARs in 2018/19 and 34 SARs in 2019/20 (NCA 2018; 2019; 2020)</a:t>
            </a:r>
          </a:p>
          <a:p>
            <a:endParaRPr lang="en-GB" dirty="0"/>
          </a:p>
          <a:p>
            <a:r>
              <a:rPr lang="en-GB" dirty="0"/>
              <a:t>However, our research revealed that the low number of SARs recorded by the NCA were submitted by a small number of HEIs</a:t>
            </a:r>
          </a:p>
          <a:p>
            <a:endParaRPr lang="en-GB" dirty="0"/>
          </a:p>
          <a:p>
            <a:r>
              <a:rPr lang="en-GB" dirty="0"/>
              <a:t>At the time of responding to the FOI request, 53 HEIs, or over 48%, had not submitted a single SAR to the NCA. </a:t>
            </a:r>
            <a:endParaRPr lang="en-GB" b="1" dirty="0">
              <a:solidFill>
                <a:srgbClr val="16818D"/>
              </a:solidFill>
            </a:endParaRPr>
          </a:p>
        </p:txBody>
      </p:sp>
      <p:graphicFrame>
        <p:nvGraphicFramePr>
          <p:cNvPr id="5" name="Table 4">
            <a:extLst>
              <a:ext uri="{FF2B5EF4-FFF2-40B4-BE49-F238E27FC236}">
                <a16:creationId xmlns:a16="http://schemas.microsoft.com/office/drawing/2014/main" id="{C909EAEA-2A7E-42C0-A79D-51BADE474C81}"/>
              </a:ext>
            </a:extLst>
          </p:cNvPr>
          <p:cNvGraphicFramePr>
            <a:graphicFrameLocks noGrp="1"/>
          </p:cNvGraphicFramePr>
          <p:nvPr/>
        </p:nvGraphicFramePr>
        <p:xfrm>
          <a:off x="7952432" y="1571211"/>
          <a:ext cx="4239568" cy="5286789"/>
        </p:xfrm>
        <a:graphic>
          <a:graphicData uri="http://schemas.openxmlformats.org/drawingml/2006/table">
            <a:tbl>
              <a:tblPr firstRow="1" bandRow="1">
                <a:tableStyleId>{5C22544A-7EE6-4342-B048-85BDC9FD1C3A}</a:tableStyleId>
              </a:tblPr>
              <a:tblGrid>
                <a:gridCol w="2119784">
                  <a:extLst>
                    <a:ext uri="{9D8B030D-6E8A-4147-A177-3AD203B41FA5}">
                      <a16:colId xmlns:a16="http://schemas.microsoft.com/office/drawing/2014/main" val="10890066"/>
                    </a:ext>
                  </a:extLst>
                </a:gridCol>
                <a:gridCol w="2119784">
                  <a:extLst>
                    <a:ext uri="{9D8B030D-6E8A-4147-A177-3AD203B41FA5}">
                      <a16:colId xmlns:a16="http://schemas.microsoft.com/office/drawing/2014/main" val="2637508802"/>
                    </a:ext>
                  </a:extLst>
                </a:gridCol>
              </a:tblGrid>
              <a:tr h="228600">
                <a:tc gridSpan="2">
                  <a:txBody>
                    <a:bodyPr/>
                    <a:lstStyle/>
                    <a:p>
                      <a:pPr algn="ctr"/>
                      <a:r>
                        <a:rPr lang="en-GB" sz="1050" b="1" dirty="0"/>
                        <a:t>*Unless otherwise stated, responses reflect SARs submitted at any time</a:t>
                      </a:r>
                    </a:p>
                  </a:txBody>
                  <a:tcPr>
                    <a:solidFill>
                      <a:srgbClr val="2B5384"/>
                    </a:solidFill>
                  </a:tcPr>
                </a:tc>
                <a:tc hMerge="1">
                  <a:txBody>
                    <a:bodyPr/>
                    <a:lstStyle/>
                    <a:p>
                      <a:endParaRPr lang="en-GB" dirty="0"/>
                    </a:p>
                  </a:txBody>
                  <a:tcPr>
                    <a:solidFill>
                      <a:srgbClr val="2B5384"/>
                    </a:solidFill>
                  </a:tcPr>
                </a:tc>
                <a:extLst>
                  <a:ext uri="{0D108BD9-81ED-4DB2-BD59-A6C34878D82A}">
                    <a16:rowId xmlns:a16="http://schemas.microsoft.com/office/drawing/2014/main" val="2653357861"/>
                  </a:ext>
                </a:extLst>
              </a:tr>
              <a:tr h="228600">
                <a:tc>
                  <a:txBody>
                    <a:bodyPr/>
                    <a:lstStyle/>
                    <a:p>
                      <a:r>
                        <a:rPr lang="en-GB" sz="1800" b="1" dirty="0">
                          <a:solidFill>
                            <a:schemeClr val="bg1"/>
                          </a:solidFill>
                        </a:rPr>
                        <a:t>No. of SARs</a:t>
                      </a:r>
                    </a:p>
                  </a:txBody>
                  <a:tcPr>
                    <a:solidFill>
                      <a:srgbClr val="2B5384"/>
                    </a:solidFill>
                  </a:tcPr>
                </a:tc>
                <a:tc>
                  <a:txBody>
                    <a:bodyPr/>
                    <a:lstStyle/>
                    <a:p>
                      <a:r>
                        <a:rPr lang="en-GB" sz="1800" b="1" dirty="0">
                          <a:solidFill>
                            <a:schemeClr val="bg1"/>
                          </a:solidFill>
                        </a:rPr>
                        <a:t>No. of HEIs</a:t>
                      </a:r>
                    </a:p>
                  </a:txBody>
                  <a:tcPr>
                    <a:solidFill>
                      <a:srgbClr val="2B5384"/>
                    </a:solidFill>
                  </a:tcPr>
                </a:tc>
                <a:extLst>
                  <a:ext uri="{0D108BD9-81ED-4DB2-BD59-A6C34878D82A}">
                    <a16:rowId xmlns:a16="http://schemas.microsoft.com/office/drawing/2014/main" val="3612968424"/>
                  </a:ext>
                </a:extLst>
              </a:tr>
              <a:tr h="437561">
                <a:tc>
                  <a:txBody>
                    <a:bodyPr/>
                    <a:lstStyle/>
                    <a:p>
                      <a:r>
                        <a:rPr lang="en-GB" sz="1800" dirty="0"/>
                        <a:t>&lt;5</a:t>
                      </a:r>
                    </a:p>
                  </a:txBody>
                  <a:tcPr>
                    <a:solidFill>
                      <a:srgbClr val="97B7DD"/>
                    </a:solidFill>
                  </a:tcPr>
                </a:tc>
                <a:tc>
                  <a:txBody>
                    <a:bodyPr/>
                    <a:lstStyle/>
                    <a:p>
                      <a:r>
                        <a:rPr lang="en-GB" sz="1800" dirty="0"/>
                        <a:t>1</a:t>
                      </a:r>
                    </a:p>
                  </a:txBody>
                  <a:tcPr>
                    <a:solidFill>
                      <a:srgbClr val="97B7DD"/>
                    </a:solidFill>
                  </a:tcPr>
                </a:tc>
                <a:extLst>
                  <a:ext uri="{0D108BD9-81ED-4DB2-BD59-A6C34878D82A}">
                    <a16:rowId xmlns:a16="http://schemas.microsoft.com/office/drawing/2014/main" val="2786378766"/>
                  </a:ext>
                </a:extLst>
              </a:tr>
              <a:tr h="437561">
                <a:tc>
                  <a:txBody>
                    <a:bodyPr/>
                    <a:lstStyle/>
                    <a:p>
                      <a:r>
                        <a:rPr lang="en-GB" sz="1800" dirty="0"/>
                        <a:t>0</a:t>
                      </a:r>
                    </a:p>
                  </a:txBody>
                  <a:tcPr>
                    <a:solidFill>
                      <a:srgbClr val="C9D9ED"/>
                    </a:solidFill>
                  </a:tcPr>
                </a:tc>
                <a:tc>
                  <a:txBody>
                    <a:bodyPr/>
                    <a:lstStyle/>
                    <a:p>
                      <a:r>
                        <a:rPr lang="en-GB" sz="1800" dirty="0"/>
                        <a:t>53</a:t>
                      </a:r>
                    </a:p>
                  </a:txBody>
                  <a:tcPr>
                    <a:solidFill>
                      <a:srgbClr val="C9D9ED"/>
                    </a:solidFill>
                  </a:tcPr>
                </a:tc>
                <a:extLst>
                  <a:ext uri="{0D108BD9-81ED-4DB2-BD59-A6C34878D82A}">
                    <a16:rowId xmlns:a16="http://schemas.microsoft.com/office/drawing/2014/main" val="2512475084"/>
                  </a:ext>
                </a:extLst>
              </a:tr>
              <a:tr h="437561">
                <a:tc>
                  <a:txBody>
                    <a:bodyPr/>
                    <a:lstStyle/>
                    <a:p>
                      <a:r>
                        <a:rPr lang="en-GB" sz="1800" dirty="0"/>
                        <a:t>1</a:t>
                      </a:r>
                    </a:p>
                  </a:txBody>
                  <a:tcPr>
                    <a:solidFill>
                      <a:srgbClr val="97B7DD"/>
                    </a:solidFill>
                  </a:tcPr>
                </a:tc>
                <a:tc>
                  <a:txBody>
                    <a:bodyPr/>
                    <a:lstStyle/>
                    <a:p>
                      <a:r>
                        <a:rPr lang="en-GB" sz="1800" dirty="0"/>
                        <a:t>6</a:t>
                      </a:r>
                    </a:p>
                  </a:txBody>
                  <a:tcPr>
                    <a:solidFill>
                      <a:srgbClr val="97B7DD"/>
                    </a:solidFill>
                  </a:tcPr>
                </a:tc>
                <a:extLst>
                  <a:ext uri="{0D108BD9-81ED-4DB2-BD59-A6C34878D82A}">
                    <a16:rowId xmlns:a16="http://schemas.microsoft.com/office/drawing/2014/main" val="2452427666"/>
                  </a:ext>
                </a:extLst>
              </a:tr>
              <a:tr h="228600">
                <a:tc>
                  <a:txBody>
                    <a:bodyPr/>
                    <a:lstStyle/>
                    <a:p>
                      <a:r>
                        <a:rPr lang="en-GB" sz="1800" dirty="0"/>
                        <a:t>2</a:t>
                      </a:r>
                    </a:p>
                  </a:txBody>
                  <a:tcPr>
                    <a:solidFill>
                      <a:srgbClr val="C9D9ED"/>
                    </a:solidFill>
                  </a:tcPr>
                </a:tc>
                <a:tc>
                  <a:txBody>
                    <a:bodyPr/>
                    <a:lstStyle/>
                    <a:p>
                      <a:r>
                        <a:rPr lang="en-GB" sz="1800" dirty="0"/>
                        <a:t>4</a:t>
                      </a:r>
                    </a:p>
                  </a:txBody>
                  <a:tcPr>
                    <a:solidFill>
                      <a:srgbClr val="C9D9ED"/>
                    </a:solidFill>
                  </a:tcPr>
                </a:tc>
                <a:extLst>
                  <a:ext uri="{0D108BD9-81ED-4DB2-BD59-A6C34878D82A}">
                    <a16:rowId xmlns:a16="http://schemas.microsoft.com/office/drawing/2014/main" val="3956575400"/>
                  </a:ext>
                </a:extLst>
              </a:tr>
              <a:tr h="228600">
                <a:tc>
                  <a:txBody>
                    <a:bodyPr/>
                    <a:lstStyle/>
                    <a:p>
                      <a:r>
                        <a:rPr lang="en-GB" sz="1800" dirty="0"/>
                        <a:t>2 (in 5 years)</a:t>
                      </a:r>
                    </a:p>
                  </a:txBody>
                  <a:tcPr>
                    <a:solidFill>
                      <a:srgbClr val="C9D9ED"/>
                    </a:solidFill>
                  </a:tcPr>
                </a:tc>
                <a:tc>
                  <a:txBody>
                    <a:bodyPr/>
                    <a:lstStyle/>
                    <a:p>
                      <a:r>
                        <a:rPr lang="en-GB" sz="1800" dirty="0"/>
                        <a:t>1</a:t>
                      </a:r>
                    </a:p>
                  </a:txBody>
                  <a:tcPr>
                    <a:solidFill>
                      <a:srgbClr val="C9D9ED"/>
                    </a:solidFill>
                  </a:tcPr>
                </a:tc>
                <a:extLst>
                  <a:ext uri="{0D108BD9-81ED-4DB2-BD59-A6C34878D82A}">
                    <a16:rowId xmlns:a16="http://schemas.microsoft.com/office/drawing/2014/main" val="2675888806"/>
                  </a:ext>
                </a:extLst>
              </a:tr>
              <a:tr h="437561">
                <a:tc>
                  <a:txBody>
                    <a:bodyPr/>
                    <a:lstStyle/>
                    <a:p>
                      <a:r>
                        <a:rPr lang="en-GB" sz="1800" dirty="0"/>
                        <a:t>3</a:t>
                      </a:r>
                    </a:p>
                  </a:txBody>
                  <a:tcPr>
                    <a:solidFill>
                      <a:srgbClr val="97B7DD"/>
                    </a:solidFill>
                  </a:tcPr>
                </a:tc>
                <a:tc>
                  <a:txBody>
                    <a:bodyPr/>
                    <a:lstStyle/>
                    <a:p>
                      <a:r>
                        <a:rPr lang="en-GB" sz="1800" dirty="0"/>
                        <a:t>2</a:t>
                      </a:r>
                    </a:p>
                  </a:txBody>
                  <a:tcPr>
                    <a:solidFill>
                      <a:srgbClr val="97B7DD"/>
                    </a:solidFill>
                  </a:tcPr>
                </a:tc>
                <a:extLst>
                  <a:ext uri="{0D108BD9-81ED-4DB2-BD59-A6C34878D82A}">
                    <a16:rowId xmlns:a16="http://schemas.microsoft.com/office/drawing/2014/main" val="2801501461"/>
                  </a:ext>
                </a:extLst>
              </a:tr>
              <a:tr h="437561">
                <a:tc>
                  <a:txBody>
                    <a:bodyPr/>
                    <a:lstStyle/>
                    <a:p>
                      <a:r>
                        <a:rPr lang="en-GB" sz="1800" dirty="0"/>
                        <a:t>4</a:t>
                      </a:r>
                    </a:p>
                  </a:txBody>
                  <a:tcPr>
                    <a:solidFill>
                      <a:srgbClr val="C9D9ED"/>
                    </a:solidFill>
                  </a:tcPr>
                </a:tc>
                <a:tc>
                  <a:txBody>
                    <a:bodyPr/>
                    <a:lstStyle/>
                    <a:p>
                      <a:r>
                        <a:rPr lang="en-GB" sz="1800" dirty="0"/>
                        <a:t>2</a:t>
                      </a:r>
                    </a:p>
                  </a:txBody>
                  <a:tcPr>
                    <a:solidFill>
                      <a:srgbClr val="C9D9ED"/>
                    </a:solidFill>
                  </a:tcPr>
                </a:tc>
                <a:extLst>
                  <a:ext uri="{0D108BD9-81ED-4DB2-BD59-A6C34878D82A}">
                    <a16:rowId xmlns:a16="http://schemas.microsoft.com/office/drawing/2014/main" val="1646395629"/>
                  </a:ext>
                </a:extLst>
              </a:tr>
              <a:tr h="437561">
                <a:tc>
                  <a:txBody>
                    <a:bodyPr/>
                    <a:lstStyle/>
                    <a:p>
                      <a:r>
                        <a:rPr lang="en-GB" sz="1800" dirty="0"/>
                        <a:t>10</a:t>
                      </a:r>
                    </a:p>
                  </a:txBody>
                  <a:tcPr>
                    <a:solidFill>
                      <a:srgbClr val="97B7DD"/>
                    </a:solidFill>
                  </a:tcPr>
                </a:tc>
                <a:tc>
                  <a:txBody>
                    <a:bodyPr/>
                    <a:lstStyle/>
                    <a:p>
                      <a:r>
                        <a:rPr lang="en-GB" sz="1800" dirty="0"/>
                        <a:t>1</a:t>
                      </a:r>
                    </a:p>
                  </a:txBody>
                  <a:tcPr>
                    <a:solidFill>
                      <a:srgbClr val="97B7DD"/>
                    </a:solidFill>
                  </a:tcPr>
                </a:tc>
                <a:extLst>
                  <a:ext uri="{0D108BD9-81ED-4DB2-BD59-A6C34878D82A}">
                    <a16:rowId xmlns:a16="http://schemas.microsoft.com/office/drawing/2014/main" val="3073146065"/>
                  </a:ext>
                </a:extLst>
              </a:tr>
              <a:tr h="437561">
                <a:tc>
                  <a:txBody>
                    <a:bodyPr/>
                    <a:lstStyle/>
                    <a:p>
                      <a:r>
                        <a:rPr lang="en-GB" sz="1800" dirty="0"/>
                        <a:t>18 (in 12 months) </a:t>
                      </a:r>
                    </a:p>
                  </a:txBody>
                  <a:tcPr>
                    <a:solidFill>
                      <a:srgbClr val="C9D9ED"/>
                    </a:solidFill>
                  </a:tcPr>
                </a:tc>
                <a:tc>
                  <a:txBody>
                    <a:bodyPr/>
                    <a:lstStyle/>
                    <a:p>
                      <a:r>
                        <a:rPr lang="en-GB" sz="1800" dirty="0"/>
                        <a:t>1</a:t>
                      </a:r>
                    </a:p>
                  </a:txBody>
                  <a:tcPr>
                    <a:solidFill>
                      <a:srgbClr val="C9D9ED"/>
                    </a:solidFill>
                  </a:tcPr>
                </a:tc>
                <a:extLst>
                  <a:ext uri="{0D108BD9-81ED-4DB2-BD59-A6C34878D82A}">
                    <a16:rowId xmlns:a16="http://schemas.microsoft.com/office/drawing/2014/main" val="2160219431"/>
                  </a:ext>
                </a:extLst>
              </a:tr>
              <a:tr h="437561">
                <a:tc>
                  <a:txBody>
                    <a:bodyPr/>
                    <a:lstStyle/>
                    <a:p>
                      <a:r>
                        <a:rPr lang="en-GB" sz="1800" dirty="0"/>
                        <a:t>77</a:t>
                      </a:r>
                    </a:p>
                  </a:txBody>
                  <a:tcPr>
                    <a:solidFill>
                      <a:srgbClr val="97B7DD"/>
                    </a:solidFill>
                  </a:tcPr>
                </a:tc>
                <a:tc>
                  <a:txBody>
                    <a:bodyPr/>
                    <a:lstStyle/>
                    <a:p>
                      <a:r>
                        <a:rPr lang="en-GB" sz="1800" dirty="0"/>
                        <a:t>1</a:t>
                      </a:r>
                    </a:p>
                  </a:txBody>
                  <a:tcPr>
                    <a:solidFill>
                      <a:srgbClr val="97B7DD"/>
                    </a:solidFill>
                  </a:tcPr>
                </a:tc>
                <a:extLst>
                  <a:ext uri="{0D108BD9-81ED-4DB2-BD59-A6C34878D82A}">
                    <a16:rowId xmlns:a16="http://schemas.microsoft.com/office/drawing/2014/main" val="346119346"/>
                  </a:ext>
                </a:extLst>
              </a:tr>
              <a:tr h="437561">
                <a:tc>
                  <a:txBody>
                    <a:bodyPr/>
                    <a:lstStyle/>
                    <a:p>
                      <a:r>
                        <a:rPr lang="en-GB" sz="1800" dirty="0"/>
                        <a:t>Refused</a:t>
                      </a:r>
                    </a:p>
                  </a:txBody>
                  <a:tcPr>
                    <a:solidFill>
                      <a:srgbClr val="C9D9ED"/>
                    </a:solidFill>
                  </a:tcPr>
                </a:tc>
                <a:tc>
                  <a:txBody>
                    <a:bodyPr/>
                    <a:lstStyle/>
                    <a:p>
                      <a:r>
                        <a:rPr lang="en-GB" sz="1800" dirty="0"/>
                        <a:t>38</a:t>
                      </a:r>
                    </a:p>
                  </a:txBody>
                  <a:tcPr>
                    <a:solidFill>
                      <a:srgbClr val="C9D9ED"/>
                    </a:solidFill>
                  </a:tcPr>
                </a:tc>
                <a:extLst>
                  <a:ext uri="{0D108BD9-81ED-4DB2-BD59-A6C34878D82A}">
                    <a16:rowId xmlns:a16="http://schemas.microsoft.com/office/drawing/2014/main" val="174845886"/>
                  </a:ext>
                </a:extLst>
              </a:tr>
            </a:tbl>
          </a:graphicData>
        </a:graphic>
      </p:graphicFrame>
    </p:spTree>
    <p:extLst>
      <p:ext uri="{BB962C8B-B14F-4D97-AF65-F5344CB8AC3E}">
        <p14:creationId xmlns:p14="http://schemas.microsoft.com/office/powerpoint/2010/main" val="337743082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5BD0-861A-4CCD-B3A2-19D2E2A10F4A}"/>
              </a:ext>
            </a:extLst>
          </p:cNvPr>
          <p:cNvSpPr>
            <a:spLocks noGrp="1"/>
          </p:cNvSpPr>
          <p:nvPr>
            <p:ph type="title"/>
          </p:nvPr>
        </p:nvSpPr>
        <p:spPr/>
        <p:txBody>
          <a:bodyPr/>
          <a:lstStyle/>
          <a:p>
            <a:pPr algn="ctr"/>
            <a:r>
              <a:rPr lang="en-GB" b="1" dirty="0">
                <a:solidFill>
                  <a:schemeClr val="tx1"/>
                </a:solidFill>
              </a:rPr>
              <a:t>Funding/Research</a:t>
            </a:r>
          </a:p>
        </p:txBody>
      </p:sp>
      <p:sp>
        <p:nvSpPr>
          <p:cNvPr id="3" name="Text Placeholder 2">
            <a:extLst>
              <a:ext uri="{FF2B5EF4-FFF2-40B4-BE49-F238E27FC236}">
                <a16:creationId xmlns:a16="http://schemas.microsoft.com/office/drawing/2014/main" id="{590EB844-A0DF-4330-940C-A6629C884453}"/>
              </a:ext>
            </a:extLst>
          </p:cNvPr>
          <p:cNvSpPr>
            <a:spLocks noGrp="1"/>
          </p:cNvSpPr>
          <p:nvPr>
            <p:ph type="body" sz="quarter" idx="11"/>
          </p:nvPr>
        </p:nvSpPr>
        <p:spPr/>
        <p:txBody>
          <a:bodyPr/>
          <a:lstStyle/>
          <a:p>
            <a:pPr>
              <a:lnSpc>
                <a:spcPct val="150000"/>
              </a:lnSpc>
            </a:pPr>
            <a:r>
              <a:rPr lang="en-GB" dirty="0"/>
              <a:t>This work has been conducted under funding provided by InnovateUK (Activist Financing, Organised Crime and Fraud and Suspicious Activity Reports) and Synalogik.</a:t>
            </a:r>
          </a:p>
          <a:p>
            <a:pPr>
              <a:lnSpc>
                <a:spcPct val="150000"/>
              </a:lnSpc>
            </a:pPr>
            <a:endParaRPr lang="en-GB" dirty="0"/>
          </a:p>
          <a:p>
            <a:pPr>
              <a:lnSpc>
                <a:spcPct val="150000"/>
              </a:lnSpc>
            </a:pPr>
            <a:r>
              <a:rPr lang="en-GB" sz="1800" dirty="0">
                <a:effectLst/>
                <a:latin typeface="Arial" panose="020B0604020202020204" pitchFamily="34" charset="0"/>
                <a:ea typeface="Calibri" panose="020F0502020204030204" pitchFamily="34" charset="0"/>
                <a:cs typeface="Times New Roman" panose="02020603050405020304" pitchFamily="18" charset="0"/>
              </a:rPr>
              <a:t>Ryder, N, Bourton, S, Hall, D and Hillman, H. ‘Higher Education Institutions and the Anti-Money Laundering and Counter-Terrorism Financing Regulations’ (2023) Criminal Law Review, 9, 560-580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endParaRPr lang="en-GB" dirty="0"/>
          </a:p>
          <a:p>
            <a:pPr>
              <a:lnSpc>
                <a:spcPct val="150000"/>
              </a:lnSpc>
            </a:pPr>
            <a:endParaRPr lang="en-GB" dirty="0"/>
          </a:p>
          <a:p>
            <a:pPr marL="9525" indent="0">
              <a:lnSpc>
                <a:spcPct val="150000"/>
              </a:lnSpc>
              <a:buNone/>
            </a:pPr>
            <a:endParaRPr lang="en-GB" dirty="0"/>
          </a:p>
          <a:p>
            <a:pPr>
              <a:lnSpc>
                <a:spcPct val="150000"/>
              </a:lnSpc>
            </a:pPr>
            <a:endParaRPr lang="en-GB" sz="2400" dirty="0"/>
          </a:p>
        </p:txBody>
      </p:sp>
      <p:pic>
        <p:nvPicPr>
          <p:cNvPr id="1030" name="Picture 1" descr="image001">
            <a:extLst>
              <a:ext uri="{FF2B5EF4-FFF2-40B4-BE49-F238E27FC236}">
                <a16:creationId xmlns:a16="http://schemas.microsoft.com/office/drawing/2014/main" id="{ABB3C3DC-34CC-4830-815D-C186A12069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376" y="5229200"/>
            <a:ext cx="360680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E64589E7-2D98-4574-B864-3CDE6E4F7417}"/>
              </a:ext>
            </a:extLst>
          </p:cNvPr>
          <p:cNvPicPr>
            <a:picLocks noChangeAspect="1"/>
          </p:cNvPicPr>
          <p:nvPr/>
        </p:nvPicPr>
        <p:blipFill>
          <a:blip r:embed="rId4"/>
          <a:stretch>
            <a:fillRect/>
          </a:stretch>
        </p:blipFill>
        <p:spPr>
          <a:xfrm>
            <a:off x="8093576" y="5083630"/>
            <a:ext cx="3619048" cy="1361905"/>
          </a:xfrm>
          <a:prstGeom prst="rect">
            <a:avLst/>
          </a:prstGeom>
        </p:spPr>
      </p:pic>
    </p:spTree>
    <p:extLst>
      <p:ext uri="{BB962C8B-B14F-4D97-AF65-F5344CB8AC3E}">
        <p14:creationId xmlns:p14="http://schemas.microsoft.com/office/powerpoint/2010/main" val="2909805197"/>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27448" y="689703"/>
            <a:ext cx="9937104" cy="1011105"/>
          </a:xfrm>
        </p:spPr>
        <p:txBody>
          <a:bodyPr>
            <a:noAutofit/>
          </a:bodyPr>
          <a:lstStyle/>
          <a:p>
            <a:pPr algn="ctr">
              <a:lnSpc>
                <a:spcPct val="150000"/>
              </a:lnSpc>
            </a:pPr>
            <a:r>
              <a:rPr lang="en-GB" sz="3000" b="1" dirty="0">
                <a:solidFill>
                  <a:schemeClr val="tx1"/>
                </a:solidFill>
              </a:rPr>
              <a:t>Measures Currently Taken by HEIs to Address AML/CTF Risks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27448" y="1556792"/>
            <a:ext cx="5472608" cy="4392488"/>
          </a:xfrm>
        </p:spPr>
        <p:txBody>
          <a:bodyPr>
            <a:normAutofit lnSpcReduction="10000"/>
          </a:bodyPr>
          <a:lstStyle/>
          <a:p>
            <a:pPr marL="9525" indent="0">
              <a:buNone/>
            </a:pPr>
            <a:r>
              <a:rPr lang="en-GB" b="1" dirty="0"/>
              <a:t>Third-Party Payments </a:t>
            </a:r>
          </a:p>
          <a:p>
            <a:r>
              <a:rPr lang="en-GB" dirty="0"/>
              <a:t>Page considers third-party payments to pose a significant money laundering risk to HEIs, particularly payments from legal entities, owing to the propensity of money launderers and tax evaders to spend their proceeds of crime on tuition fees (Page 2021)</a:t>
            </a:r>
          </a:p>
          <a:p>
            <a:endParaRPr lang="en-GB" dirty="0"/>
          </a:p>
          <a:p>
            <a:r>
              <a:rPr lang="en-GB" dirty="0"/>
              <a:t>In addition, the NCA notes “forms of bribes such as the payment of school fees, are increasingly being seen” (NCA, 2019)</a:t>
            </a:r>
          </a:p>
          <a:p>
            <a:endParaRPr lang="en-GB" dirty="0"/>
          </a:p>
          <a:p>
            <a:r>
              <a:rPr lang="en-GB" dirty="0"/>
              <a:t>Of the 82 HEIs, or over 74%, willing to accept third-party payments, 43 noted that they do not carry out additional checks</a:t>
            </a:r>
            <a:endParaRPr lang="en-GB" b="1" dirty="0">
              <a:solidFill>
                <a:srgbClr val="16818D"/>
              </a:solidFill>
            </a:endParaRPr>
          </a:p>
        </p:txBody>
      </p:sp>
      <p:graphicFrame>
        <p:nvGraphicFramePr>
          <p:cNvPr id="4" name="Chart 3">
            <a:extLst>
              <a:ext uri="{FF2B5EF4-FFF2-40B4-BE49-F238E27FC236}">
                <a16:creationId xmlns:a16="http://schemas.microsoft.com/office/drawing/2014/main" id="{2EC7DA43-F300-4926-8D83-945E4CF6A740}"/>
              </a:ext>
            </a:extLst>
          </p:cNvPr>
          <p:cNvGraphicFramePr>
            <a:graphicFrameLocks/>
          </p:cNvGraphicFramePr>
          <p:nvPr/>
        </p:nvGraphicFramePr>
        <p:xfrm>
          <a:off x="6312024" y="1772816"/>
          <a:ext cx="6120680"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08479995"/>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p:txBody>
          <a:bodyPr>
            <a:noAutofit/>
          </a:bodyPr>
          <a:lstStyle/>
          <a:p>
            <a:pPr>
              <a:lnSpc>
                <a:spcPct val="150000"/>
              </a:lnSpc>
            </a:pPr>
            <a:r>
              <a:rPr lang="en-GB" sz="3000" b="1" dirty="0">
                <a:solidFill>
                  <a:schemeClr val="tx1"/>
                </a:solidFill>
              </a:rPr>
              <a:t>Measures Currently Taken by HEIs to Address AML/CTF Risks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5" y="1484784"/>
            <a:ext cx="4117440" cy="4392488"/>
          </a:xfrm>
        </p:spPr>
        <p:txBody>
          <a:bodyPr>
            <a:normAutofit fontScale="92500" lnSpcReduction="10000"/>
          </a:bodyPr>
          <a:lstStyle/>
          <a:p>
            <a:pPr marL="9525" indent="0">
              <a:buNone/>
            </a:pPr>
            <a:r>
              <a:rPr lang="en-GB" b="1" dirty="0"/>
              <a:t>Use of Technology </a:t>
            </a:r>
          </a:p>
          <a:p>
            <a:r>
              <a:rPr lang="en-GB" dirty="0"/>
              <a:t>43 HEIs, or over 39%, do not use data-related technology to combat financial crime risks and threats</a:t>
            </a:r>
          </a:p>
          <a:p>
            <a:pPr marL="9525" indent="0">
              <a:buNone/>
            </a:pPr>
            <a:endParaRPr lang="en-GB" dirty="0"/>
          </a:p>
          <a:p>
            <a:r>
              <a:rPr lang="en-GB" dirty="0"/>
              <a:t>34 HEIs, or over 30%, stated that they do use data-related technology to combat risks and threats</a:t>
            </a:r>
          </a:p>
          <a:p>
            <a:endParaRPr lang="en-GB" dirty="0"/>
          </a:p>
          <a:p>
            <a:r>
              <a:rPr lang="en-GB" dirty="0"/>
              <a:t>Only 4 HEIs stated that they currently use a named provider for data-related technology</a:t>
            </a:r>
          </a:p>
          <a:p>
            <a:endParaRPr lang="en-GB" dirty="0"/>
          </a:p>
          <a:p>
            <a:r>
              <a:rPr lang="en-GB" dirty="0"/>
              <a:t>These providers were </a:t>
            </a:r>
            <a:r>
              <a:rPr lang="en-GB" dirty="0" err="1"/>
              <a:t>Flywire</a:t>
            </a:r>
            <a:r>
              <a:rPr lang="en-GB" dirty="0"/>
              <a:t>, Sophos, Microsoft DLP and Mimecast </a:t>
            </a:r>
          </a:p>
          <a:p>
            <a:pPr marL="9525" indent="0">
              <a:buNone/>
            </a:pPr>
            <a:endParaRPr lang="en-GB" b="1" dirty="0">
              <a:solidFill>
                <a:srgbClr val="16818D"/>
              </a:solidFill>
            </a:endParaRPr>
          </a:p>
        </p:txBody>
      </p:sp>
      <p:graphicFrame>
        <p:nvGraphicFramePr>
          <p:cNvPr id="6" name="Chart 5">
            <a:extLst>
              <a:ext uri="{FF2B5EF4-FFF2-40B4-BE49-F238E27FC236}">
                <a16:creationId xmlns:a16="http://schemas.microsoft.com/office/drawing/2014/main" id="{D154886F-DF8C-4697-90FA-1B8E8D4C159B}"/>
              </a:ext>
            </a:extLst>
          </p:cNvPr>
          <p:cNvGraphicFramePr>
            <a:graphicFrameLocks/>
          </p:cNvGraphicFramePr>
          <p:nvPr/>
        </p:nvGraphicFramePr>
        <p:xfrm>
          <a:off x="5316895" y="1442513"/>
          <a:ext cx="6889209" cy="5445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4801588"/>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99456" y="476673"/>
            <a:ext cx="9937104" cy="864095"/>
          </a:xfrm>
        </p:spPr>
        <p:txBody>
          <a:bodyPr>
            <a:noAutofit/>
          </a:bodyPr>
          <a:lstStyle/>
          <a:p>
            <a:pPr algn="ctr">
              <a:lnSpc>
                <a:spcPct val="150000"/>
              </a:lnSpc>
            </a:pPr>
            <a:r>
              <a:rPr lang="en-GB" sz="3000" b="1" dirty="0">
                <a:solidFill>
                  <a:schemeClr val="tx1"/>
                </a:solidFill>
              </a:rPr>
              <a:t>Conclusion</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6" y="1340768"/>
            <a:ext cx="9793088" cy="4968552"/>
          </a:xfrm>
        </p:spPr>
        <p:txBody>
          <a:bodyPr>
            <a:normAutofit lnSpcReduction="10000"/>
          </a:bodyPr>
          <a:lstStyle/>
          <a:p>
            <a:pPr marL="9525" indent="0">
              <a:buNone/>
            </a:pPr>
            <a:r>
              <a:rPr lang="en-GB" dirty="0"/>
              <a:t>Universities and their students are exposed to significant financial crime risks </a:t>
            </a:r>
          </a:p>
          <a:p>
            <a:pPr marL="9525" indent="0">
              <a:buNone/>
            </a:pPr>
            <a:endParaRPr lang="en-GB" dirty="0"/>
          </a:p>
          <a:p>
            <a:pPr marL="9525" indent="0">
              <a:buNone/>
            </a:pPr>
            <a:r>
              <a:rPr lang="en-GB" dirty="0"/>
              <a:t>There is awareness within the HEI sector of AML legislation, but there is a disparity among universities regarding how effectively it is implemented</a:t>
            </a:r>
          </a:p>
          <a:p>
            <a:pPr marL="9525" indent="0">
              <a:buNone/>
            </a:pPr>
            <a:endParaRPr lang="en-GB" dirty="0"/>
          </a:p>
          <a:p>
            <a:pPr marL="9525" indent="0">
              <a:buNone/>
            </a:pPr>
            <a:r>
              <a:rPr lang="en-GB" dirty="0"/>
              <a:t>Significant weaknesses include:</a:t>
            </a:r>
          </a:p>
          <a:p>
            <a:r>
              <a:rPr lang="en-GB" dirty="0"/>
              <a:t>Approximately 19% of HEIs do not currently provide any internal AML training</a:t>
            </a:r>
          </a:p>
          <a:p>
            <a:r>
              <a:rPr lang="en-GB" dirty="0"/>
              <a:t>Many HEIs have ceased the acceptance of cash payments, but 20% are still willing to do so </a:t>
            </a:r>
          </a:p>
          <a:p>
            <a:r>
              <a:rPr lang="en-GB" dirty="0"/>
              <a:t>Most universities do not submit any SARs to the NCA</a:t>
            </a:r>
          </a:p>
          <a:p>
            <a:r>
              <a:rPr lang="en-GB" dirty="0"/>
              <a:t>22% of HEIs do not provide any guidance to their students on the risks posed to them by financial crime and organised crime</a:t>
            </a:r>
          </a:p>
          <a:p>
            <a:pPr marL="9525" indent="0">
              <a:buNone/>
            </a:pPr>
            <a:endParaRPr lang="en-GB" dirty="0"/>
          </a:p>
          <a:p>
            <a:pPr marL="9525" indent="0">
              <a:buNone/>
            </a:pPr>
            <a:r>
              <a:rPr lang="en-GB" dirty="0"/>
              <a:t>The exclusion of universities from the AML framework presently leaves HEIs, their employees, and their students, at risk of money laundering, terrorism financing and criminal liability</a:t>
            </a:r>
          </a:p>
          <a:p>
            <a:pPr marL="9525" indent="0">
              <a:buNone/>
            </a:pPr>
            <a:endParaRPr lang="en-GB" b="1" dirty="0">
              <a:solidFill>
                <a:srgbClr val="16818D"/>
              </a:solidFill>
            </a:endParaRPr>
          </a:p>
        </p:txBody>
      </p:sp>
    </p:spTree>
    <p:extLst>
      <p:ext uri="{BB962C8B-B14F-4D97-AF65-F5344CB8AC3E}">
        <p14:creationId xmlns:p14="http://schemas.microsoft.com/office/powerpoint/2010/main" val="1014422945"/>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p:txBody>
          <a:bodyPr>
            <a:noAutofit/>
          </a:bodyPr>
          <a:lstStyle/>
          <a:p>
            <a:pPr algn="ctr">
              <a:lnSpc>
                <a:spcPct val="150000"/>
              </a:lnSpc>
            </a:pPr>
            <a:r>
              <a:rPr lang="en-GB" sz="4000" b="1" dirty="0">
                <a:solidFill>
                  <a:schemeClr val="tx1"/>
                </a:solidFill>
              </a:rPr>
              <a:t>Recommendations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6" y="1916832"/>
            <a:ext cx="9793088" cy="4824536"/>
          </a:xfrm>
        </p:spPr>
        <p:txBody>
          <a:bodyPr/>
          <a:lstStyle/>
          <a:p>
            <a:pPr marL="9525" lvl="0" indent="0">
              <a:buNone/>
            </a:pPr>
            <a:r>
              <a:rPr lang="en-GB" dirty="0"/>
              <a:t>To reduce the risks to which HEIs and their students are exposed, the following recommendations are made: </a:t>
            </a:r>
          </a:p>
          <a:p>
            <a:pPr marL="9525" lvl="0" indent="0">
              <a:buNone/>
            </a:pPr>
            <a:endParaRPr lang="en-GB" dirty="0"/>
          </a:p>
          <a:p>
            <a:pPr lvl="0"/>
            <a:r>
              <a:rPr lang="en-GB" dirty="0"/>
              <a:t>Include HEIs within the scope of the Money Laundering Regulations 2017</a:t>
            </a:r>
          </a:p>
          <a:p>
            <a:pPr lvl="0"/>
            <a:r>
              <a:rPr lang="en-GB" dirty="0"/>
              <a:t>AML/CTF and fraud training should be provided for appropriate staff across the HEI sector</a:t>
            </a:r>
          </a:p>
          <a:p>
            <a:pPr lvl="0"/>
            <a:r>
              <a:rPr lang="en-GB" dirty="0"/>
              <a:t>HEIs should proactively submit SARs </a:t>
            </a:r>
          </a:p>
          <a:p>
            <a:pPr lvl="0"/>
            <a:r>
              <a:rPr lang="en-GB" dirty="0"/>
              <a:t>Cash payments for tuition fees and accommodation should be prohibited, or at least severely restricted</a:t>
            </a:r>
          </a:p>
          <a:p>
            <a:pPr lvl="0"/>
            <a:r>
              <a:rPr lang="en-GB" dirty="0"/>
              <a:t>Enhanced due diligence should be undertaken on payments made by third parties</a:t>
            </a:r>
          </a:p>
          <a:p>
            <a:pPr lvl="0"/>
            <a:r>
              <a:rPr lang="en-GB" dirty="0"/>
              <a:t>Include HEIs within the membership of JMLIT. Allow HEIs to participate in the exchange of information via information gateways created by Criminal Finances Act 2017</a:t>
            </a:r>
          </a:p>
          <a:p>
            <a:pPr lvl="0"/>
            <a:r>
              <a:rPr lang="en-GB" dirty="0"/>
              <a:t>Information should be provided to students on the risks and dangers posed to students in regards to financial crime and organised crime</a:t>
            </a:r>
            <a:endParaRPr lang="en-GB" dirty="0">
              <a:solidFill>
                <a:srgbClr val="16818D"/>
              </a:solidFill>
            </a:endParaRPr>
          </a:p>
        </p:txBody>
      </p:sp>
    </p:spTree>
    <p:extLst>
      <p:ext uri="{BB962C8B-B14F-4D97-AF65-F5344CB8AC3E}">
        <p14:creationId xmlns:p14="http://schemas.microsoft.com/office/powerpoint/2010/main" val="140784355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5BD0-861A-4CCD-B3A2-19D2E2A10F4A}"/>
              </a:ext>
            </a:extLst>
          </p:cNvPr>
          <p:cNvSpPr>
            <a:spLocks noGrp="1"/>
          </p:cNvSpPr>
          <p:nvPr>
            <p:ph type="title"/>
          </p:nvPr>
        </p:nvSpPr>
        <p:spPr/>
        <p:txBody>
          <a:bodyPr/>
          <a:lstStyle/>
          <a:p>
            <a:pPr algn="ctr"/>
            <a:r>
              <a:rPr lang="en-GB" b="1" dirty="0">
                <a:solidFill>
                  <a:schemeClr val="tx1"/>
                </a:solidFill>
              </a:rPr>
              <a:t>Introduction</a:t>
            </a:r>
          </a:p>
        </p:txBody>
      </p:sp>
      <p:sp>
        <p:nvSpPr>
          <p:cNvPr id="3" name="Text Placeholder 2">
            <a:extLst>
              <a:ext uri="{FF2B5EF4-FFF2-40B4-BE49-F238E27FC236}">
                <a16:creationId xmlns:a16="http://schemas.microsoft.com/office/drawing/2014/main" id="{590EB844-A0DF-4330-940C-A6629C884453}"/>
              </a:ext>
            </a:extLst>
          </p:cNvPr>
          <p:cNvSpPr>
            <a:spLocks noGrp="1"/>
          </p:cNvSpPr>
          <p:nvPr>
            <p:ph type="body" sz="quarter" idx="11"/>
          </p:nvPr>
        </p:nvSpPr>
        <p:spPr/>
        <p:txBody>
          <a:bodyPr/>
          <a:lstStyle/>
          <a:p>
            <a:pPr>
              <a:lnSpc>
                <a:spcPct val="150000"/>
              </a:lnSpc>
            </a:pPr>
            <a:r>
              <a:rPr lang="en-GB" sz="2400" dirty="0"/>
              <a:t>Research Questions and Methodology </a:t>
            </a:r>
          </a:p>
          <a:p>
            <a:pPr>
              <a:lnSpc>
                <a:spcPct val="150000"/>
              </a:lnSpc>
            </a:pPr>
            <a:r>
              <a:rPr lang="en-GB" sz="2400" dirty="0"/>
              <a:t>Financial Crime Risks – Higher Education Institutions (HEIs) and their Students</a:t>
            </a:r>
          </a:p>
          <a:p>
            <a:pPr>
              <a:lnSpc>
                <a:spcPct val="150000"/>
              </a:lnSpc>
            </a:pPr>
            <a:r>
              <a:rPr lang="en-GB" sz="2400" dirty="0"/>
              <a:t>Application of Anti-Money Laundering and Counter Terrorism Financing (AML/CTF) Legislation to HEIs</a:t>
            </a:r>
          </a:p>
          <a:p>
            <a:pPr>
              <a:lnSpc>
                <a:spcPct val="150000"/>
              </a:lnSpc>
            </a:pPr>
            <a:r>
              <a:rPr lang="en-GB" sz="2400" dirty="0"/>
              <a:t>Measures Currently Taken by HEIs to address AML/CTF risks</a:t>
            </a:r>
          </a:p>
        </p:txBody>
      </p:sp>
    </p:spTree>
    <p:extLst>
      <p:ext uri="{BB962C8B-B14F-4D97-AF65-F5344CB8AC3E}">
        <p14:creationId xmlns:p14="http://schemas.microsoft.com/office/powerpoint/2010/main" val="246885211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p:txBody>
          <a:bodyPr/>
          <a:lstStyle/>
          <a:p>
            <a:pPr algn="ctr"/>
            <a:r>
              <a:rPr lang="en-GB" b="1" dirty="0">
                <a:solidFill>
                  <a:schemeClr val="tx1"/>
                </a:solidFill>
              </a:rPr>
              <a:t>Research Questions and Methodology </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6" y="1700808"/>
            <a:ext cx="10369152" cy="4608512"/>
          </a:xfrm>
        </p:spPr>
        <p:txBody>
          <a:bodyPr>
            <a:normAutofit fontScale="92500" lnSpcReduction="10000"/>
          </a:bodyPr>
          <a:lstStyle/>
          <a:p>
            <a:pPr marL="9525" indent="0">
              <a:buNone/>
            </a:pPr>
            <a:r>
              <a:rPr lang="en-GB" dirty="0"/>
              <a:t>Central Research Question: </a:t>
            </a:r>
          </a:p>
          <a:p>
            <a:r>
              <a:rPr lang="en-GB" b="1" dirty="0"/>
              <a:t>What money laundering risks are universities and their students exposed to, and how do universities currently address these risks?  </a:t>
            </a:r>
          </a:p>
          <a:p>
            <a:pPr marL="9525" indent="0">
              <a:buNone/>
            </a:pPr>
            <a:endParaRPr lang="en-GB" dirty="0"/>
          </a:p>
          <a:p>
            <a:pPr marL="9525" indent="0">
              <a:buNone/>
            </a:pPr>
            <a:r>
              <a:rPr lang="en-GB" dirty="0"/>
              <a:t>Socio-legal methodology: Research strategy designed to shed light on the operation of law in society  </a:t>
            </a:r>
          </a:p>
          <a:p>
            <a:pPr marL="9525" indent="0">
              <a:buNone/>
            </a:pPr>
            <a:endParaRPr lang="en-GB" dirty="0"/>
          </a:p>
          <a:p>
            <a:pPr marL="9525" indent="0">
              <a:buNone/>
            </a:pPr>
            <a:r>
              <a:rPr lang="en-GB" dirty="0"/>
              <a:t>Methods: </a:t>
            </a:r>
          </a:p>
          <a:p>
            <a:r>
              <a:rPr lang="en-GB" dirty="0"/>
              <a:t>Literature Review – used to identify the risks to which HEIs and their students are exposed</a:t>
            </a:r>
          </a:p>
          <a:p>
            <a:r>
              <a:rPr lang="en-GB" dirty="0"/>
              <a:t>Doctrinal analysis – used to identify the law relating to AML/CTF and its application to HEIs </a:t>
            </a:r>
          </a:p>
          <a:p>
            <a:r>
              <a:rPr lang="en-GB" dirty="0"/>
              <a:t>Freedom of Information (FOI) requests – used to identify the measures currently taken by HEIs to address AML/CTF risks. </a:t>
            </a:r>
          </a:p>
          <a:p>
            <a:r>
              <a:rPr lang="en-GB" dirty="0"/>
              <a:t>FOI requests sent to 120 HEIs. Responses received from 110 HEIs (91.67% response rate)</a:t>
            </a:r>
          </a:p>
          <a:p>
            <a:r>
              <a:rPr lang="en-GB" dirty="0"/>
              <a:t>However, some HEIs declined to answer some or all questions based on exemptions in the FOI Act 2000 and FOI (Scotland) Act 2002</a:t>
            </a:r>
          </a:p>
        </p:txBody>
      </p:sp>
    </p:spTree>
    <p:extLst>
      <p:ext uri="{BB962C8B-B14F-4D97-AF65-F5344CB8AC3E}">
        <p14:creationId xmlns:p14="http://schemas.microsoft.com/office/powerpoint/2010/main" val="426296907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E114424A-8236-0EA8-9E26-05221C288EA4}"/>
              </a:ext>
            </a:extLst>
          </p:cNvPr>
          <p:cNvSpPr>
            <a:spLocks noChangeAspect="1"/>
          </p:cNvSpPr>
          <p:nvPr/>
        </p:nvSpPr>
        <p:spPr>
          <a:xfrm>
            <a:off x="27339" y="876910"/>
            <a:ext cx="3744000" cy="3744000"/>
          </a:xfrm>
          <a:prstGeom prst="ellipse">
            <a:avLst/>
          </a:prstGeom>
          <a:gradFill>
            <a:gsLst>
              <a:gs pos="0">
                <a:schemeClr val="accent1">
                  <a:tint val="100000"/>
                  <a:shade val="100000"/>
                  <a:satMod val="130000"/>
                </a:schemeClr>
              </a:gs>
              <a:gs pos="100000">
                <a:schemeClr val="accent1">
                  <a:tint val="50000"/>
                  <a:shade val="100000"/>
                  <a:satMod val="35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£52m</a:t>
            </a:r>
          </a:p>
        </p:txBody>
      </p:sp>
      <p:sp>
        <p:nvSpPr>
          <p:cNvPr id="6" name="TextBox 5">
            <a:extLst>
              <a:ext uri="{FF2B5EF4-FFF2-40B4-BE49-F238E27FC236}">
                <a16:creationId xmlns:a16="http://schemas.microsoft.com/office/drawing/2014/main" id="{794CD87F-1983-B55C-F5DD-003B848C5EF1}"/>
              </a:ext>
            </a:extLst>
          </p:cNvPr>
          <p:cNvSpPr txBox="1"/>
          <p:nvPr/>
        </p:nvSpPr>
        <p:spPr>
          <a:xfrm>
            <a:off x="3852247" y="1107951"/>
            <a:ext cx="3744000" cy="523220"/>
          </a:xfrm>
          <a:prstGeom prst="rect">
            <a:avLst/>
          </a:prstGeom>
          <a:noFill/>
        </p:spPr>
        <p:txBody>
          <a:bodyPr wrap="square">
            <a:spAutoFit/>
          </a:bodyPr>
          <a:lstStyle/>
          <a:p>
            <a:r>
              <a:rPr lang="en-GB" sz="1400" dirty="0">
                <a:latin typeface="+mn-lt"/>
              </a:rPr>
              <a:t>Accepted collectively by 49 universities in cash payments over a five year period (Times, 2021)</a:t>
            </a:r>
          </a:p>
        </p:txBody>
      </p:sp>
      <p:sp>
        <p:nvSpPr>
          <p:cNvPr id="10" name="TextBox 9">
            <a:extLst>
              <a:ext uri="{FF2B5EF4-FFF2-40B4-BE49-F238E27FC236}">
                <a16:creationId xmlns:a16="http://schemas.microsoft.com/office/drawing/2014/main" id="{476332B9-556A-8A3A-EB91-D36B29C083D8}"/>
              </a:ext>
            </a:extLst>
          </p:cNvPr>
          <p:cNvSpPr txBox="1"/>
          <p:nvPr/>
        </p:nvSpPr>
        <p:spPr>
          <a:xfrm>
            <a:off x="4644261" y="2355155"/>
            <a:ext cx="6094428" cy="523220"/>
          </a:xfrm>
          <a:prstGeom prst="rect">
            <a:avLst/>
          </a:prstGeom>
          <a:noFill/>
        </p:spPr>
        <p:txBody>
          <a:bodyPr wrap="square">
            <a:spAutoFit/>
          </a:bodyPr>
          <a:lstStyle/>
          <a:p>
            <a:r>
              <a:rPr lang="en-GB" sz="1400" dirty="0">
                <a:latin typeface="+mn-lt"/>
              </a:rPr>
              <a:t>Troika Laundromat, “British schools, colleges and education consultants received more than £3million from account holders featured in the leak” (Guardian, 2019)</a:t>
            </a:r>
          </a:p>
        </p:txBody>
      </p:sp>
      <p:cxnSp>
        <p:nvCxnSpPr>
          <p:cNvPr id="12" name="Straight Connector 11">
            <a:extLst>
              <a:ext uri="{FF2B5EF4-FFF2-40B4-BE49-F238E27FC236}">
                <a16:creationId xmlns:a16="http://schemas.microsoft.com/office/drawing/2014/main" id="{20F5608C-7C09-A313-77C6-91E3C2D6AD79}"/>
              </a:ext>
            </a:extLst>
          </p:cNvPr>
          <p:cNvCxnSpPr>
            <a:cxnSpLocks/>
            <a:stCxn id="6" idx="2"/>
            <a:endCxn id="4" idx="6"/>
          </p:cNvCxnSpPr>
          <p:nvPr/>
        </p:nvCxnSpPr>
        <p:spPr>
          <a:xfrm flipH="1">
            <a:off x="3771339" y="1631171"/>
            <a:ext cx="1952908" cy="1117739"/>
          </a:xfrm>
          <a:prstGeom prst="line">
            <a:avLst/>
          </a:prstGeom>
          <a:ln>
            <a:solidFill>
              <a:srgbClr val="16818D"/>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1416BCA-66E1-4C48-14EC-186BDFE1FD56}"/>
              </a:ext>
            </a:extLst>
          </p:cNvPr>
          <p:cNvCxnSpPr>
            <a:cxnSpLocks/>
            <a:stCxn id="10" idx="0"/>
            <a:endCxn id="8" idx="2"/>
          </p:cNvCxnSpPr>
          <p:nvPr/>
        </p:nvCxnSpPr>
        <p:spPr>
          <a:xfrm flipV="1">
            <a:off x="7691475" y="1608070"/>
            <a:ext cx="3422279" cy="747085"/>
          </a:xfrm>
          <a:prstGeom prst="line">
            <a:avLst/>
          </a:prstGeom>
          <a:ln>
            <a:solidFill>
              <a:srgbClr val="16818D"/>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F1D3A7A-B742-D5A1-4713-7DA66D40DF60}"/>
              </a:ext>
            </a:extLst>
          </p:cNvPr>
          <p:cNvSpPr txBox="1"/>
          <p:nvPr/>
        </p:nvSpPr>
        <p:spPr>
          <a:xfrm>
            <a:off x="5867692" y="3127277"/>
            <a:ext cx="4718610" cy="954107"/>
          </a:xfrm>
          <a:prstGeom prst="rect">
            <a:avLst/>
          </a:prstGeom>
          <a:noFill/>
        </p:spPr>
        <p:txBody>
          <a:bodyPr wrap="square">
            <a:spAutoFit/>
          </a:bodyPr>
          <a:lstStyle/>
          <a:p>
            <a:r>
              <a:rPr lang="en-GB" sz="1400" dirty="0">
                <a:latin typeface="+mn-lt"/>
              </a:rPr>
              <a:t>Using collective laundromat data, Transparency International “identified 492 payments worth more than £4.1million to 177 different [educational] institutions”, including 59 transactions to universities worth £515,198 (2019)</a:t>
            </a:r>
          </a:p>
        </p:txBody>
      </p:sp>
      <p:sp>
        <p:nvSpPr>
          <p:cNvPr id="8" name="Oval 7">
            <a:extLst>
              <a:ext uri="{FF2B5EF4-FFF2-40B4-BE49-F238E27FC236}">
                <a16:creationId xmlns:a16="http://schemas.microsoft.com/office/drawing/2014/main" id="{87351903-FA4E-C662-0DCE-76FE40370094}"/>
              </a:ext>
            </a:extLst>
          </p:cNvPr>
          <p:cNvSpPr/>
          <p:nvPr/>
        </p:nvSpPr>
        <p:spPr>
          <a:xfrm>
            <a:off x="11113754" y="1500070"/>
            <a:ext cx="216000" cy="216000"/>
          </a:xfrm>
          <a:prstGeom prst="ellipse">
            <a:avLst/>
          </a:prstGeom>
          <a:gradFill>
            <a:gsLst>
              <a:gs pos="0">
                <a:schemeClr val="accent1">
                  <a:tint val="100000"/>
                  <a:shade val="100000"/>
                  <a:satMod val="130000"/>
                </a:schemeClr>
              </a:gs>
              <a:gs pos="100000">
                <a:schemeClr val="accent1">
                  <a:tint val="50000"/>
                  <a:shade val="100000"/>
                  <a:satMod val="35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a:extLst>
              <a:ext uri="{FF2B5EF4-FFF2-40B4-BE49-F238E27FC236}">
                <a16:creationId xmlns:a16="http://schemas.microsoft.com/office/drawing/2014/main" id="{CABBF1B4-7545-E431-D60A-076A161627AE}"/>
              </a:ext>
            </a:extLst>
          </p:cNvPr>
          <p:cNvSpPr txBox="1"/>
          <p:nvPr/>
        </p:nvSpPr>
        <p:spPr>
          <a:xfrm>
            <a:off x="10697246" y="1685848"/>
            <a:ext cx="1049016" cy="369332"/>
          </a:xfrm>
          <a:prstGeom prst="rect">
            <a:avLst/>
          </a:prstGeom>
          <a:noFill/>
        </p:spPr>
        <p:txBody>
          <a:bodyPr wrap="square">
            <a:spAutoFit/>
          </a:bodyPr>
          <a:lstStyle/>
          <a:p>
            <a:pPr algn="ctr"/>
            <a:r>
              <a:rPr lang="en-GB" b="1" dirty="0">
                <a:latin typeface="+mn-lt"/>
              </a:rPr>
              <a:t>£3m </a:t>
            </a:r>
          </a:p>
        </p:txBody>
      </p:sp>
      <p:sp>
        <p:nvSpPr>
          <p:cNvPr id="16" name="Oval 15">
            <a:extLst>
              <a:ext uri="{FF2B5EF4-FFF2-40B4-BE49-F238E27FC236}">
                <a16:creationId xmlns:a16="http://schemas.microsoft.com/office/drawing/2014/main" id="{6E195714-590E-3029-7D55-E759C163AE18}"/>
              </a:ext>
            </a:extLst>
          </p:cNvPr>
          <p:cNvSpPr>
            <a:spLocks/>
          </p:cNvSpPr>
          <p:nvPr/>
        </p:nvSpPr>
        <p:spPr>
          <a:xfrm>
            <a:off x="4483461" y="4093846"/>
            <a:ext cx="295200" cy="295200"/>
          </a:xfrm>
          <a:prstGeom prst="ellipse">
            <a:avLst/>
          </a:prstGeom>
          <a:gradFill>
            <a:gsLst>
              <a:gs pos="0">
                <a:schemeClr val="accent1">
                  <a:tint val="100000"/>
                  <a:shade val="100000"/>
                  <a:satMod val="130000"/>
                </a:schemeClr>
              </a:gs>
              <a:gs pos="100000">
                <a:schemeClr val="accent1">
                  <a:tint val="50000"/>
                  <a:shade val="100000"/>
                  <a:satMod val="35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TextBox 22">
            <a:extLst>
              <a:ext uri="{FF2B5EF4-FFF2-40B4-BE49-F238E27FC236}">
                <a16:creationId xmlns:a16="http://schemas.microsoft.com/office/drawing/2014/main" id="{B7753B00-2543-AB6D-9B65-8F327556C033}"/>
              </a:ext>
            </a:extLst>
          </p:cNvPr>
          <p:cNvSpPr txBox="1"/>
          <p:nvPr/>
        </p:nvSpPr>
        <p:spPr>
          <a:xfrm>
            <a:off x="4106553" y="3424539"/>
            <a:ext cx="1049016" cy="369332"/>
          </a:xfrm>
          <a:prstGeom prst="rect">
            <a:avLst/>
          </a:prstGeom>
          <a:noFill/>
        </p:spPr>
        <p:txBody>
          <a:bodyPr wrap="square">
            <a:spAutoFit/>
          </a:bodyPr>
          <a:lstStyle/>
          <a:p>
            <a:pPr algn="ctr"/>
            <a:r>
              <a:rPr lang="en-GB" b="1" dirty="0">
                <a:latin typeface="+mn-lt"/>
              </a:rPr>
              <a:t>£4.1m </a:t>
            </a:r>
          </a:p>
        </p:txBody>
      </p:sp>
      <p:cxnSp>
        <p:nvCxnSpPr>
          <p:cNvPr id="25" name="Straight Connector 24">
            <a:extLst>
              <a:ext uri="{FF2B5EF4-FFF2-40B4-BE49-F238E27FC236}">
                <a16:creationId xmlns:a16="http://schemas.microsoft.com/office/drawing/2014/main" id="{6F46BB15-F9F4-E3C4-F091-A57D5C08700F}"/>
              </a:ext>
            </a:extLst>
          </p:cNvPr>
          <p:cNvCxnSpPr>
            <a:cxnSpLocks/>
            <a:stCxn id="18" idx="1"/>
            <a:endCxn id="16" idx="6"/>
          </p:cNvCxnSpPr>
          <p:nvPr/>
        </p:nvCxnSpPr>
        <p:spPr>
          <a:xfrm flipH="1">
            <a:off x="4778661" y="3604331"/>
            <a:ext cx="1089031" cy="637115"/>
          </a:xfrm>
          <a:prstGeom prst="line">
            <a:avLst/>
          </a:prstGeom>
          <a:ln>
            <a:solidFill>
              <a:srgbClr val="16818D"/>
            </a:solidFill>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E9880641-1607-5D40-0748-AB93F73495DA}"/>
              </a:ext>
            </a:extLst>
          </p:cNvPr>
          <p:cNvSpPr>
            <a:spLocks noChangeAspect="1"/>
          </p:cNvSpPr>
          <p:nvPr/>
        </p:nvSpPr>
        <p:spPr>
          <a:xfrm>
            <a:off x="9855431" y="3962676"/>
            <a:ext cx="2160000" cy="2160000"/>
          </a:xfrm>
          <a:prstGeom prst="ellipse">
            <a:avLst/>
          </a:prstGeom>
          <a:gradFill>
            <a:gsLst>
              <a:gs pos="0">
                <a:schemeClr val="accent1">
                  <a:tint val="100000"/>
                  <a:shade val="100000"/>
                  <a:satMod val="130000"/>
                </a:schemeClr>
              </a:gs>
              <a:gs pos="100000">
                <a:schemeClr val="accent1">
                  <a:tint val="50000"/>
                  <a:shade val="100000"/>
                  <a:satMod val="350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£30m</a:t>
            </a:r>
          </a:p>
        </p:txBody>
      </p:sp>
      <p:sp>
        <p:nvSpPr>
          <p:cNvPr id="30" name="TextBox 29">
            <a:extLst>
              <a:ext uri="{FF2B5EF4-FFF2-40B4-BE49-F238E27FC236}">
                <a16:creationId xmlns:a16="http://schemas.microsoft.com/office/drawing/2014/main" id="{D4F99332-BF52-F9DC-69A1-C78F0705A3C2}"/>
              </a:ext>
            </a:extLst>
          </p:cNvPr>
          <p:cNvSpPr txBox="1"/>
          <p:nvPr/>
        </p:nvSpPr>
        <p:spPr>
          <a:xfrm>
            <a:off x="5448472" y="4558438"/>
            <a:ext cx="3805733" cy="954107"/>
          </a:xfrm>
          <a:prstGeom prst="rect">
            <a:avLst/>
          </a:prstGeom>
          <a:noFill/>
        </p:spPr>
        <p:txBody>
          <a:bodyPr wrap="square">
            <a:spAutoFit/>
          </a:bodyPr>
          <a:lstStyle/>
          <a:p>
            <a:r>
              <a:rPr lang="en-GB" sz="1400" dirty="0">
                <a:latin typeface="+mn-lt"/>
              </a:rPr>
              <a:t>Unexplained wealth channelled by West African PEPs alone into the UK education sector exceeds £30million annually (Carnegie Endowment for International Peace, 2021) </a:t>
            </a:r>
          </a:p>
        </p:txBody>
      </p:sp>
      <p:cxnSp>
        <p:nvCxnSpPr>
          <p:cNvPr id="32" name="Straight Connector 31">
            <a:extLst>
              <a:ext uri="{FF2B5EF4-FFF2-40B4-BE49-F238E27FC236}">
                <a16:creationId xmlns:a16="http://schemas.microsoft.com/office/drawing/2014/main" id="{19640EFB-D481-CC93-8158-527027AC56E4}"/>
              </a:ext>
            </a:extLst>
          </p:cNvPr>
          <p:cNvCxnSpPr>
            <a:cxnSpLocks/>
            <a:stCxn id="30" idx="3"/>
            <a:endCxn id="28" idx="2"/>
          </p:cNvCxnSpPr>
          <p:nvPr/>
        </p:nvCxnSpPr>
        <p:spPr>
          <a:xfrm>
            <a:off x="9254205" y="5035492"/>
            <a:ext cx="601226" cy="7184"/>
          </a:xfrm>
          <a:prstGeom prst="line">
            <a:avLst/>
          </a:prstGeom>
          <a:ln>
            <a:solidFill>
              <a:srgbClr val="16818D"/>
            </a:solidFill>
          </a:ln>
        </p:spPr>
        <p:style>
          <a:lnRef idx="1">
            <a:schemeClr val="accent1"/>
          </a:lnRef>
          <a:fillRef idx="0">
            <a:schemeClr val="accent1"/>
          </a:fillRef>
          <a:effectRef idx="0">
            <a:schemeClr val="accent1"/>
          </a:effectRef>
          <a:fontRef idx="minor">
            <a:schemeClr val="tx1"/>
          </a:fontRef>
        </p:style>
      </p:cxnSp>
      <p:sp>
        <p:nvSpPr>
          <p:cNvPr id="34" name="Cloud 33">
            <a:extLst>
              <a:ext uri="{FF2B5EF4-FFF2-40B4-BE49-F238E27FC236}">
                <a16:creationId xmlns:a16="http://schemas.microsoft.com/office/drawing/2014/main" id="{75CCCCF2-2E22-557C-A21C-1871B695AC27}"/>
              </a:ext>
            </a:extLst>
          </p:cNvPr>
          <p:cNvSpPr/>
          <p:nvPr/>
        </p:nvSpPr>
        <p:spPr>
          <a:xfrm>
            <a:off x="69884" y="4653875"/>
            <a:ext cx="3533595" cy="2160000"/>
          </a:xfrm>
          <a:prstGeom prst="cloud">
            <a:avLst/>
          </a:prstGeom>
          <a:gradFill>
            <a:gsLst>
              <a:gs pos="0">
                <a:schemeClr val="accent1">
                  <a:tint val="100000"/>
                  <a:shade val="100000"/>
                  <a:satMod val="130000"/>
                </a:schemeClr>
              </a:gs>
              <a:gs pos="100000">
                <a:schemeClr val="accent1">
                  <a:tint val="50000"/>
                  <a:shade val="100000"/>
                  <a:satMod val="350000"/>
                </a:schemeClr>
              </a:gs>
            </a:gsLst>
            <a:lin ang="16200000" scaled="0"/>
          </a:gradFill>
          <a:ln>
            <a:noFill/>
          </a:ln>
          <a:effectLst>
            <a:softEdge rad="50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a:t>
            </a:r>
          </a:p>
        </p:txBody>
      </p:sp>
      <p:sp>
        <p:nvSpPr>
          <p:cNvPr id="36" name="TextBox 35">
            <a:extLst>
              <a:ext uri="{FF2B5EF4-FFF2-40B4-BE49-F238E27FC236}">
                <a16:creationId xmlns:a16="http://schemas.microsoft.com/office/drawing/2014/main" id="{FE61B98C-CA03-9C87-4D15-2682328DE033}"/>
              </a:ext>
            </a:extLst>
          </p:cNvPr>
          <p:cNvSpPr txBox="1"/>
          <p:nvPr/>
        </p:nvSpPr>
        <p:spPr>
          <a:xfrm>
            <a:off x="4204705" y="6075211"/>
            <a:ext cx="6094428" cy="738664"/>
          </a:xfrm>
          <a:prstGeom prst="rect">
            <a:avLst/>
          </a:prstGeom>
          <a:noFill/>
        </p:spPr>
        <p:txBody>
          <a:bodyPr wrap="square">
            <a:spAutoFit/>
          </a:bodyPr>
          <a:lstStyle/>
          <a:p>
            <a:r>
              <a:rPr lang="en-GB" sz="1400" dirty="0">
                <a:latin typeface="+mn-lt"/>
              </a:rPr>
              <a:t>Private schools in the UK received payments from the Russian Laundromat, where $22billion was transferred from Russia to Europe using shell companies and banks in Latvia and Moldova (Independent, 2014) </a:t>
            </a:r>
          </a:p>
        </p:txBody>
      </p:sp>
      <p:cxnSp>
        <p:nvCxnSpPr>
          <p:cNvPr id="38" name="Straight Connector 37">
            <a:extLst>
              <a:ext uri="{FF2B5EF4-FFF2-40B4-BE49-F238E27FC236}">
                <a16:creationId xmlns:a16="http://schemas.microsoft.com/office/drawing/2014/main" id="{92F8D885-2CED-ED33-DEE4-CE9AE9C6D017}"/>
              </a:ext>
            </a:extLst>
          </p:cNvPr>
          <p:cNvCxnSpPr>
            <a:cxnSpLocks/>
            <a:stCxn id="36" idx="1"/>
            <a:endCxn id="34" idx="0"/>
          </p:cNvCxnSpPr>
          <p:nvPr/>
        </p:nvCxnSpPr>
        <p:spPr>
          <a:xfrm flipH="1" flipV="1">
            <a:off x="3600534" y="5733875"/>
            <a:ext cx="604171" cy="710668"/>
          </a:xfrm>
          <a:prstGeom prst="line">
            <a:avLst/>
          </a:prstGeom>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D39C5724-51CE-4659-822F-9F66F862DDEF}"/>
              </a:ext>
            </a:extLst>
          </p:cNvPr>
          <p:cNvSpPr txBox="1">
            <a:spLocks/>
          </p:cNvSpPr>
          <p:nvPr/>
        </p:nvSpPr>
        <p:spPr>
          <a:xfrm>
            <a:off x="187017" y="90025"/>
            <a:ext cx="9937104" cy="1011105"/>
          </a:xfrm>
          <a:prstGeom prst="rect">
            <a:avLst/>
          </a:prstGeom>
        </p:spPr>
        <p:txBody>
          <a:bodyPr vert="horz" lIns="0" tIns="0" rIns="0" bIns="0" rtlCol="0" anchor="t" anchorCtr="0">
            <a:normAutofit fontScale="97500"/>
          </a:bodyPr>
          <a:lstStyle>
            <a:lvl1pPr algn="l" defTabSz="606425" rtl="0" eaLnBrk="1" fontAlgn="base" hangingPunct="1">
              <a:spcBef>
                <a:spcPct val="0"/>
              </a:spcBef>
              <a:spcAft>
                <a:spcPct val="0"/>
              </a:spcAft>
              <a:defRPr sz="3600" kern="1200">
                <a:solidFill>
                  <a:srgbClr val="1A9DAC"/>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a:lstStyle>
          <a:p>
            <a:pPr algn="ctr"/>
            <a:r>
              <a:rPr lang="en-GB" sz="3200" b="1" dirty="0">
                <a:solidFill>
                  <a:schemeClr val="tx1"/>
                </a:solidFill>
              </a:rPr>
              <a:t>Financial Crime Risks – Higher Education Institutions (HEIs)</a:t>
            </a:r>
          </a:p>
        </p:txBody>
      </p:sp>
    </p:spTree>
    <p:extLst>
      <p:ext uri="{BB962C8B-B14F-4D97-AF65-F5344CB8AC3E}">
        <p14:creationId xmlns:p14="http://schemas.microsoft.com/office/powerpoint/2010/main" val="1265334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2000"/>
                                        <p:tgtEl>
                                          <p:spTgt spid="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2000"/>
                                        <p:tgtEl>
                                          <p:spTgt spid="21"/>
                                        </p:tgtEl>
                                      </p:cBhvr>
                                    </p:animEffect>
                                  </p:childTnLst>
                                </p:cTn>
                              </p:par>
                            </p:childTnLst>
                          </p:cTn>
                        </p:par>
                        <p:par>
                          <p:cTn id="21" fill="hold">
                            <p:stCondLst>
                              <p:cond delay="3000"/>
                            </p:stCondLst>
                            <p:childTnLst>
                              <p:par>
                                <p:cTn id="22" presetID="31" presetClass="entr" presetSubtype="0" fill="hold" grpId="0" nodeType="afterEffect">
                                  <p:stCondLst>
                                    <p:cond delay="1000"/>
                                  </p:stCondLst>
                                  <p:childTnLst>
                                    <p:set>
                                      <p:cBhvr>
                                        <p:cTn id="23" dur="1" fill="hold">
                                          <p:stCondLst>
                                            <p:cond delay="0"/>
                                          </p:stCondLst>
                                        </p:cTn>
                                        <p:tgtEl>
                                          <p:spTgt spid="16"/>
                                        </p:tgtEl>
                                        <p:attrNameLst>
                                          <p:attrName>style.visibility</p:attrName>
                                        </p:attrNameLst>
                                      </p:cBhvr>
                                      <p:to>
                                        <p:strVal val="visible"/>
                                      </p:to>
                                    </p:set>
                                    <p:anim calcmode="lin" valueType="num">
                                      <p:cBhvr>
                                        <p:cTn id="24" dur="1000" fill="hold"/>
                                        <p:tgtEl>
                                          <p:spTgt spid="16"/>
                                        </p:tgtEl>
                                        <p:attrNameLst>
                                          <p:attrName>ppt_w</p:attrName>
                                        </p:attrNameLst>
                                      </p:cBhvr>
                                      <p:tavLst>
                                        <p:tav tm="0">
                                          <p:val>
                                            <p:fltVal val="0"/>
                                          </p:val>
                                        </p:tav>
                                        <p:tav tm="100000">
                                          <p:val>
                                            <p:strVal val="#ppt_w"/>
                                          </p:val>
                                        </p:tav>
                                      </p:tavLst>
                                    </p:anim>
                                    <p:anim calcmode="lin" valueType="num">
                                      <p:cBhvr>
                                        <p:cTn id="25" dur="1000" fill="hold"/>
                                        <p:tgtEl>
                                          <p:spTgt spid="16"/>
                                        </p:tgtEl>
                                        <p:attrNameLst>
                                          <p:attrName>ppt_h</p:attrName>
                                        </p:attrNameLst>
                                      </p:cBhvr>
                                      <p:tavLst>
                                        <p:tav tm="0">
                                          <p:val>
                                            <p:fltVal val="0"/>
                                          </p:val>
                                        </p:tav>
                                        <p:tav tm="100000">
                                          <p:val>
                                            <p:strVal val="#ppt_h"/>
                                          </p:val>
                                        </p:tav>
                                      </p:tavLst>
                                    </p:anim>
                                    <p:anim calcmode="lin" valueType="num">
                                      <p:cBhvr>
                                        <p:cTn id="26" dur="1000" fill="hold"/>
                                        <p:tgtEl>
                                          <p:spTgt spid="16"/>
                                        </p:tgtEl>
                                        <p:attrNameLst>
                                          <p:attrName>style.rotation</p:attrName>
                                        </p:attrNameLst>
                                      </p:cBhvr>
                                      <p:tavLst>
                                        <p:tav tm="0">
                                          <p:val>
                                            <p:fltVal val="90"/>
                                          </p:val>
                                        </p:tav>
                                        <p:tav tm="100000">
                                          <p:val>
                                            <p:fltVal val="0"/>
                                          </p:val>
                                        </p:tav>
                                      </p:tavLst>
                                    </p:anim>
                                    <p:animEffect transition="in" filter="fade">
                                      <p:cBhvr>
                                        <p:cTn id="27" dur="1000"/>
                                        <p:tgtEl>
                                          <p:spTgt spid="16"/>
                                        </p:tgtEl>
                                      </p:cBhvr>
                                    </p:animEffect>
                                  </p:childTnLst>
                                </p:cTn>
                              </p:par>
                            </p:childTnLst>
                          </p:cTn>
                        </p:par>
                        <p:par>
                          <p:cTn id="28" fill="hold">
                            <p:stCondLst>
                              <p:cond delay="5000"/>
                            </p:stCondLst>
                            <p:childTnLst>
                              <p:par>
                                <p:cTn id="29" presetID="10" presetClass="entr" presetSubtype="0"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2000"/>
                                        <p:tgtEl>
                                          <p:spTgt spid="23"/>
                                        </p:tgtEl>
                                      </p:cBhvr>
                                    </p:animEffect>
                                  </p:childTnLst>
                                </p:cTn>
                              </p:par>
                              <p:par>
                                <p:cTn id="32" presetID="10" presetClass="entr" presetSubtype="0" fill="hold" nodeType="with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2000"/>
                                        <p:tgtEl>
                                          <p:spTgt spid="2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2000"/>
                                        <p:tgtEl>
                                          <p:spTgt spid="18"/>
                                        </p:tgtEl>
                                      </p:cBhvr>
                                    </p:animEffect>
                                  </p:childTnLst>
                                </p:cTn>
                              </p:par>
                            </p:childTnLst>
                          </p:cTn>
                        </p:par>
                        <p:par>
                          <p:cTn id="38" fill="hold">
                            <p:stCondLst>
                              <p:cond delay="7000"/>
                            </p:stCondLst>
                            <p:childTnLst>
                              <p:par>
                                <p:cTn id="39" presetID="31" presetClass="entr" presetSubtype="0" fill="hold" grpId="0" nodeType="afterEffect">
                                  <p:stCondLst>
                                    <p:cond delay="100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 calcmode="lin" valueType="num">
                                      <p:cBhvr>
                                        <p:cTn id="43" dur="1000" fill="hold"/>
                                        <p:tgtEl>
                                          <p:spTgt spid="28"/>
                                        </p:tgtEl>
                                        <p:attrNameLst>
                                          <p:attrName>style.rotation</p:attrName>
                                        </p:attrNameLst>
                                      </p:cBhvr>
                                      <p:tavLst>
                                        <p:tav tm="0">
                                          <p:val>
                                            <p:fltVal val="90"/>
                                          </p:val>
                                        </p:tav>
                                        <p:tav tm="100000">
                                          <p:val>
                                            <p:fltVal val="0"/>
                                          </p:val>
                                        </p:tav>
                                      </p:tavLst>
                                    </p:anim>
                                    <p:animEffect transition="in" filter="fade">
                                      <p:cBhvr>
                                        <p:cTn id="44" dur="1000"/>
                                        <p:tgtEl>
                                          <p:spTgt spid="28"/>
                                        </p:tgtEl>
                                      </p:cBhvr>
                                    </p:animEffect>
                                  </p:childTnLst>
                                </p:cTn>
                              </p:par>
                            </p:childTnLst>
                          </p:cTn>
                        </p:par>
                        <p:par>
                          <p:cTn id="45" fill="hold">
                            <p:stCondLst>
                              <p:cond delay="9000"/>
                            </p:stCondLst>
                            <p:childTnLst>
                              <p:par>
                                <p:cTn id="46" presetID="10" presetClass="entr" presetSubtype="0"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2000"/>
                                        <p:tgtEl>
                                          <p:spTgt spid="3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2000"/>
                                        <p:tgtEl>
                                          <p:spTgt spid="30"/>
                                        </p:tgtEl>
                                      </p:cBhvr>
                                    </p:animEffect>
                                  </p:childTnLst>
                                </p:cTn>
                              </p:par>
                            </p:childTnLst>
                          </p:cTn>
                        </p:par>
                        <p:par>
                          <p:cTn id="52" fill="hold">
                            <p:stCondLst>
                              <p:cond delay="11000"/>
                            </p:stCondLst>
                            <p:childTnLst>
                              <p:par>
                                <p:cTn id="53" presetID="31" presetClass="entr" presetSubtype="0" fill="hold" grpId="0" nodeType="afterEffect">
                                  <p:stCondLst>
                                    <p:cond delay="1000"/>
                                  </p:stCondLst>
                                  <p:childTnLst>
                                    <p:set>
                                      <p:cBhvr>
                                        <p:cTn id="54" dur="1" fill="hold">
                                          <p:stCondLst>
                                            <p:cond delay="0"/>
                                          </p:stCondLst>
                                        </p:cTn>
                                        <p:tgtEl>
                                          <p:spTgt spid="4"/>
                                        </p:tgtEl>
                                        <p:attrNameLst>
                                          <p:attrName>style.visibility</p:attrName>
                                        </p:attrNameLst>
                                      </p:cBhvr>
                                      <p:to>
                                        <p:strVal val="visible"/>
                                      </p:to>
                                    </p:set>
                                    <p:anim calcmode="lin" valueType="num">
                                      <p:cBhvr>
                                        <p:cTn id="55" dur="1000" fill="hold"/>
                                        <p:tgtEl>
                                          <p:spTgt spid="4"/>
                                        </p:tgtEl>
                                        <p:attrNameLst>
                                          <p:attrName>ppt_w</p:attrName>
                                        </p:attrNameLst>
                                      </p:cBhvr>
                                      <p:tavLst>
                                        <p:tav tm="0">
                                          <p:val>
                                            <p:fltVal val="0"/>
                                          </p:val>
                                        </p:tav>
                                        <p:tav tm="100000">
                                          <p:val>
                                            <p:strVal val="#ppt_w"/>
                                          </p:val>
                                        </p:tav>
                                      </p:tavLst>
                                    </p:anim>
                                    <p:anim calcmode="lin" valueType="num">
                                      <p:cBhvr>
                                        <p:cTn id="56" dur="1000" fill="hold"/>
                                        <p:tgtEl>
                                          <p:spTgt spid="4"/>
                                        </p:tgtEl>
                                        <p:attrNameLst>
                                          <p:attrName>ppt_h</p:attrName>
                                        </p:attrNameLst>
                                      </p:cBhvr>
                                      <p:tavLst>
                                        <p:tav tm="0">
                                          <p:val>
                                            <p:fltVal val="0"/>
                                          </p:val>
                                        </p:tav>
                                        <p:tav tm="100000">
                                          <p:val>
                                            <p:strVal val="#ppt_h"/>
                                          </p:val>
                                        </p:tav>
                                      </p:tavLst>
                                    </p:anim>
                                    <p:anim calcmode="lin" valueType="num">
                                      <p:cBhvr>
                                        <p:cTn id="57" dur="1000" fill="hold"/>
                                        <p:tgtEl>
                                          <p:spTgt spid="4"/>
                                        </p:tgtEl>
                                        <p:attrNameLst>
                                          <p:attrName>style.rotation</p:attrName>
                                        </p:attrNameLst>
                                      </p:cBhvr>
                                      <p:tavLst>
                                        <p:tav tm="0">
                                          <p:val>
                                            <p:fltVal val="90"/>
                                          </p:val>
                                        </p:tav>
                                        <p:tav tm="100000">
                                          <p:val>
                                            <p:fltVal val="0"/>
                                          </p:val>
                                        </p:tav>
                                      </p:tavLst>
                                    </p:anim>
                                    <p:animEffect transition="in" filter="fade">
                                      <p:cBhvr>
                                        <p:cTn id="58" dur="1000"/>
                                        <p:tgtEl>
                                          <p:spTgt spid="4"/>
                                        </p:tgtEl>
                                      </p:cBhvr>
                                    </p:animEffect>
                                  </p:childTnLst>
                                </p:cTn>
                              </p:par>
                            </p:childTnLst>
                          </p:cTn>
                        </p:par>
                        <p:par>
                          <p:cTn id="59" fill="hold">
                            <p:stCondLst>
                              <p:cond delay="13000"/>
                            </p:stCondLst>
                            <p:childTnLst>
                              <p:par>
                                <p:cTn id="60" presetID="10" presetClass="entr" presetSubtype="0" fill="hold" nodeType="after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2000"/>
                                        <p:tgtEl>
                                          <p:spTgt spid="1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2000"/>
                                        <p:tgtEl>
                                          <p:spTgt spid="6"/>
                                        </p:tgtEl>
                                      </p:cBhvr>
                                    </p:animEffect>
                                  </p:childTnLst>
                                </p:cTn>
                              </p:par>
                            </p:childTnLst>
                          </p:cTn>
                        </p:par>
                        <p:par>
                          <p:cTn id="66" fill="hold">
                            <p:stCondLst>
                              <p:cond delay="15000"/>
                            </p:stCondLst>
                            <p:childTnLst>
                              <p:par>
                                <p:cTn id="67" presetID="10" presetClass="entr" presetSubtype="0" fill="hold" grpId="0" nodeType="afterEffect">
                                  <p:stCondLst>
                                    <p:cond delay="1000"/>
                                  </p:stCondLst>
                                  <p:childTnLst>
                                    <p:set>
                                      <p:cBhvr>
                                        <p:cTn id="68" dur="1" fill="hold">
                                          <p:stCondLst>
                                            <p:cond delay="0"/>
                                          </p:stCondLst>
                                        </p:cTn>
                                        <p:tgtEl>
                                          <p:spTgt spid="34"/>
                                        </p:tgtEl>
                                        <p:attrNameLst>
                                          <p:attrName>style.visibility</p:attrName>
                                        </p:attrNameLst>
                                      </p:cBhvr>
                                      <p:to>
                                        <p:strVal val="visible"/>
                                      </p:to>
                                    </p:set>
                                    <p:animEffect transition="in" filter="fade">
                                      <p:cBhvr>
                                        <p:cTn id="69" dur="1000"/>
                                        <p:tgtEl>
                                          <p:spTgt spid="34"/>
                                        </p:tgtEl>
                                      </p:cBhvr>
                                    </p:animEffect>
                                  </p:childTnLst>
                                </p:cTn>
                              </p:par>
                            </p:childTnLst>
                          </p:cTn>
                        </p:par>
                        <p:par>
                          <p:cTn id="70" fill="hold">
                            <p:stCondLst>
                              <p:cond delay="17000"/>
                            </p:stCondLst>
                            <p:childTnLst>
                              <p:par>
                                <p:cTn id="71" presetID="10" presetClass="entr" presetSubtype="0"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fade">
                                      <p:cBhvr>
                                        <p:cTn id="73" dur="2000"/>
                                        <p:tgtEl>
                                          <p:spTgt spid="3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10" grpId="0"/>
      <p:bldP spid="18" grpId="0"/>
      <p:bldP spid="8" grpId="0" animBg="1"/>
      <p:bldP spid="21" grpId="0"/>
      <p:bldP spid="16" grpId="0" animBg="1"/>
      <p:bldP spid="23" grpId="0"/>
      <p:bldP spid="28" grpId="0" animBg="1"/>
      <p:bldP spid="30" grpId="0"/>
      <p:bldP spid="34" grpId="0" animBg="1"/>
      <p:bldP spid="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99455" y="332657"/>
            <a:ext cx="9937104" cy="864095"/>
          </a:xfrm>
        </p:spPr>
        <p:txBody>
          <a:bodyPr>
            <a:normAutofit fontScale="90000"/>
          </a:bodyPr>
          <a:lstStyle/>
          <a:p>
            <a:pPr>
              <a:lnSpc>
                <a:spcPct val="150000"/>
              </a:lnSpc>
            </a:pPr>
            <a:r>
              <a:rPr lang="en-GB" b="1" dirty="0">
                <a:solidFill>
                  <a:schemeClr val="tx1"/>
                </a:solidFill>
              </a:rPr>
              <a:t>Financial Crime Risks – Students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99456" y="1196752"/>
            <a:ext cx="9937104" cy="5472608"/>
          </a:xfrm>
        </p:spPr>
        <p:txBody>
          <a:bodyPr/>
          <a:lstStyle/>
          <a:p>
            <a:r>
              <a:rPr lang="en-GB" dirty="0"/>
              <a:t>The National Crime Agency notes “</a:t>
            </a:r>
            <a:r>
              <a:rPr lang="en-GB" b="1" dirty="0"/>
              <a:t>cash is frequently deposited into ‘mule accounts’ held by … students as the first part of the [money laundering process]</a:t>
            </a:r>
            <a:r>
              <a:rPr lang="en-GB" dirty="0"/>
              <a:t>”</a:t>
            </a:r>
            <a:r>
              <a:rPr lang="en-GB" b="1" dirty="0"/>
              <a:t> </a:t>
            </a:r>
            <a:r>
              <a:rPr lang="en-GB" dirty="0"/>
              <a:t>(NCA, 2019a) </a:t>
            </a:r>
          </a:p>
          <a:p>
            <a:endParaRPr lang="en-GB" dirty="0"/>
          </a:p>
          <a:p>
            <a:endParaRPr lang="en-GB" dirty="0"/>
          </a:p>
          <a:p>
            <a:pPr marL="9525" indent="0">
              <a:buNone/>
            </a:pPr>
            <a:r>
              <a:rPr lang="en-GB" dirty="0"/>
              <a:t>	Increase in the number of 21 year olds acting as money mules from 2017 to 2018. </a:t>
            </a:r>
          </a:p>
          <a:p>
            <a:pPr marL="9525" indent="0">
              <a:buNone/>
            </a:pPr>
            <a:endParaRPr lang="en-GB" dirty="0"/>
          </a:p>
          <a:p>
            <a:endParaRPr lang="en-GB" dirty="0"/>
          </a:p>
          <a:p>
            <a:r>
              <a:rPr lang="en-GB" dirty="0"/>
              <a:t>In 2018, total number of money mules increased to 40,139 (CIFAS, 2018)</a:t>
            </a:r>
          </a:p>
          <a:p>
            <a:endParaRPr lang="en-GB" dirty="0"/>
          </a:p>
          <a:p>
            <a:r>
              <a:rPr lang="en-GB" dirty="0"/>
              <a:t>In February 2019, the NCA placed account freezing orders “on 95 UK bank accounts containing an estimated £3.6m” suspected to be the proceeds of crime, which “were held mainly by overseas students studying in the UK” (NCA, 2019b) </a:t>
            </a:r>
          </a:p>
          <a:p>
            <a:endParaRPr lang="en-GB" dirty="0"/>
          </a:p>
          <a:p>
            <a:endParaRPr lang="en-GB" dirty="0"/>
          </a:p>
          <a:p>
            <a:pPr marL="9525" indent="0">
              <a:buNone/>
            </a:pPr>
            <a:endParaRPr lang="en-GB" dirty="0"/>
          </a:p>
        </p:txBody>
      </p:sp>
      <p:sp>
        <p:nvSpPr>
          <p:cNvPr id="5" name="Arrow: Up 4">
            <a:extLst>
              <a:ext uri="{FF2B5EF4-FFF2-40B4-BE49-F238E27FC236}">
                <a16:creationId xmlns:a16="http://schemas.microsoft.com/office/drawing/2014/main" id="{76316888-6A1E-4C57-9EFD-DC1A1618EC89}"/>
              </a:ext>
            </a:extLst>
          </p:cNvPr>
          <p:cNvSpPr/>
          <p:nvPr/>
        </p:nvSpPr>
        <p:spPr>
          <a:xfrm>
            <a:off x="1204863" y="2060847"/>
            <a:ext cx="1080120" cy="108012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dirty="0"/>
              <a:t>26%</a:t>
            </a:r>
          </a:p>
        </p:txBody>
      </p:sp>
    </p:spTree>
    <p:extLst>
      <p:ext uri="{BB962C8B-B14F-4D97-AF65-F5344CB8AC3E}">
        <p14:creationId xmlns:p14="http://schemas.microsoft.com/office/powerpoint/2010/main" val="244626606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1199455" y="332657"/>
            <a:ext cx="9937104" cy="864095"/>
          </a:xfrm>
        </p:spPr>
        <p:txBody>
          <a:bodyPr>
            <a:normAutofit fontScale="90000"/>
          </a:bodyPr>
          <a:lstStyle/>
          <a:p>
            <a:pPr algn="ctr">
              <a:lnSpc>
                <a:spcPct val="150000"/>
              </a:lnSpc>
            </a:pPr>
            <a:r>
              <a:rPr lang="en-GB" b="1" dirty="0">
                <a:solidFill>
                  <a:schemeClr val="tx1"/>
                </a:solidFill>
              </a:rPr>
              <a:t>Financial Crime Risks – Students</a:t>
            </a:r>
          </a:p>
        </p:txBody>
      </p:sp>
      <p:sp>
        <p:nvSpPr>
          <p:cNvPr id="11" name="Text Placeholder 2">
            <a:extLst>
              <a:ext uri="{FF2B5EF4-FFF2-40B4-BE49-F238E27FC236}">
                <a16:creationId xmlns:a16="http://schemas.microsoft.com/office/drawing/2014/main" id="{A62BD2EA-1401-4D96-A1E5-3758DB5CA943}"/>
              </a:ext>
            </a:extLst>
          </p:cNvPr>
          <p:cNvSpPr>
            <a:spLocks noGrp="1"/>
          </p:cNvSpPr>
          <p:nvPr>
            <p:ph type="body" sz="quarter" idx="11"/>
          </p:nvPr>
        </p:nvSpPr>
        <p:spPr>
          <a:xfrm>
            <a:off x="1199456" y="1196752"/>
            <a:ext cx="9937104" cy="5472608"/>
          </a:xfrm>
        </p:spPr>
        <p:txBody>
          <a:bodyPr>
            <a:normAutofit/>
          </a:bodyPr>
          <a:lstStyle/>
          <a:p>
            <a:pPr marL="9525" indent="0">
              <a:buNone/>
            </a:pPr>
            <a:endParaRPr lang="en-GB" dirty="0"/>
          </a:p>
          <a:p>
            <a:pPr marL="9525" indent="0">
              <a:buNone/>
            </a:pPr>
            <a:r>
              <a:rPr lang="en-GB" dirty="0"/>
              <a:t>		</a:t>
            </a:r>
          </a:p>
          <a:p>
            <a:pPr marL="9525" indent="0">
              <a:buNone/>
            </a:pPr>
            <a:r>
              <a:rPr lang="en-GB" dirty="0"/>
              <a:t>		of students perceive themselves to be vulnerable to money mule scams, </a:t>
            </a:r>
          </a:p>
          <a:p>
            <a:pPr marL="9525" indent="0">
              <a:buNone/>
            </a:pPr>
            <a:endParaRPr lang="en-GB" dirty="0"/>
          </a:p>
          <a:p>
            <a:pPr marL="9525" indent="0">
              <a:buNone/>
            </a:pPr>
            <a:r>
              <a:rPr lang="en-GB" dirty="0"/>
              <a:t>			likely to consider accepting a suspicious opportunity to earn money, </a:t>
            </a:r>
          </a:p>
          <a:p>
            <a:pPr marL="9525" indent="0">
              <a:buNone/>
            </a:pPr>
            <a:endParaRPr lang="en-GB" dirty="0"/>
          </a:p>
          <a:p>
            <a:pPr marL="9525" indent="0">
              <a:buNone/>
            </a:pPr>
            <a:endParaRPr lang="en-GB" dirty="0"/>
          </a:p>
          <a:p>
            <a:pPr marL="9525" indent="0">
              <a:buNone/>
            </a:pPr>
            <a:r>
              <a:rPr lang="en-GB" dirty="0"/>
              <a:t>		would allow their account to be used by someone else (Nationwide, 2021) </a:t>
            </a:r>
          </a:p>
          <a:p>
            <a:endParaRPr lang="en-GB" dirty="0"/>
          </a:p>
          <a:p>
            <a:pPr marL="9525" indent="0">
              <a:buNone/>
            </a:pPr>
            <a:endParaRPr lang="en-GB" dirty="0"/>
          </a:p>
          <a:p>
            <a:pPr marL="9525" indent="0">
              <a:buNone/>
            </a:pPr>
            <a:endParaRPr lang="en-GB" dirty="0"/>
          </a:p>
          <a:p>
            <a:pPr marL="9525" indent="0">
              <a:buNone/>
            </a:pPr>
            <a:r>
              <a:rPr lang="en-GB" dirty="0"/>
              <a:t>			of students had been targeted by fraudsters 									(Independent, 2021)</a:t>
            </a:r>
          </a:p>
          <a:p>
            <a:endParaRPr lang="en-GB" dirty="0"/>
          </a:p>
          <a:p>
            <a:pPr marL="9525" indent="0">
              <a:buNone/>
            </a:pPr>
            <a:endParaRPr lang="en-GB" dirty="0"/>
          </a:p>
        </p:txBody>
      </p:sp>
      <p:sp>
        <p:nvSpPr>
          <p:cNvPr id="12" name="Oval 11">
            <a:extLst>
              <a:ext uri="{FF2B5EF4-FFF2-40B4-BE49-F238E27FC236}">
                <a16:creationId xmlns:a16="http://schemas.microsoft.com/office/drawing/2014/main" id="{A1BB7264-8326-4363-B7EA-532380BB7554}"/>
              </a:ext>
            </a:extLst>
          </p:cNvPr>
          <p:cNvSpPr/>
          <p:nvPr/>
        </p:nvSpPr>
        <p:spPr>
          <a:xfrm>
            <a:off x="175886" y="1044798"/>
            <a:ext cx="2196000" cy="2196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t>61%</a:t>
            </a:r>
          </a:p>
        </p:txBody>
      </p:sp>
      <p:sp>
        <p:nvSpPr>
          <p:cNvPr id="13" name="Oval 12">
            <a:extLst>
              <a:ext uri="{FF2B5EF4-FFF2-40B4-BE49-F238E27FC236}">
                <a16:creationId xmlns:a16="http://schemas.microsoft.com/office/drawing/2014/main" id="{9C8C41B2-8A72-4482-AD84-D8EA98B60CC1}"/>
              </a:ext>
            </a:extLst>
          </p:cNvPr>
          <p:cNvSpPr/>
          <p:nvPr/>
        </p:nvSpPr>
        <p:spPr>
          <a:xfrm>
            <a:off x="2423656" y="2277000"/>
            <a:ext cx="1152000" cy="115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t>32%</a:t>
            </a:r>
          </a:p>
        </p:txBody>
      </p:sp>
      <p:sp>
        <p:nvSpPr>
          <p:cNvPr id="14" name="Oval 13">
            <a:extLst>
              <a:ext uri="{FF2B5EF4-FFF2-40B4-BE49-F238E27FC236}">
                <a16:creationId xmlns:a16="http://schemas.microsoft.com/office/drawing/2014/main" id="{402EC67E-0048-4602-8E9D-1046C316CD2E}"/>
              </a:ext>
            </a:extLst>
          </p:cNvPr>
          <p:cNvSpPr/>
          <p:nvPr/>
        </p:nvSpPr>
        <p:spPr>
          <a:xfrm>
            <a:off x="1199400" y="3284984"/>
            <a:ext cx="1152000" cy="1152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t>29%</a:t>
            </a:r>
          </a:p>
        </p:txBody>
      </p:sp>
      <p:sp>
        <p:nvSpPr>
          <p:cNvPr id="15" name="Oval 14">
            <a:extLst>
              <a:ext uri="{FF2B5EF4-FFF2-40B4-BE49-F238E27FC236}">
                <a16:creationId xmlns:a16="http://schemas.microsoft.com/office/drawing/2014/main" id="{3E3A27B6-4AEE-4FB5-B1F7-3F1498248A8E}"/>
              </a:ext>
            </a:extLst>
          </p:cNvPr>
          <p:cNvSpPr/>
          <p:nvPr/>
        </p:nvSpPr>
        <p:spPr>
          <a:xfrm>
            <a:off x="733426" y="4638675"/>
            <a:ext cx="2295524" cy="220297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t>76%</a:t>
            </a:r>
          </a:p>
        </p:txBody>
      </p:sp>
    </p:spTree>
    <p:extLst>
      <p:ext uri="{BB962C8B-B14F-4D97-AF65-F5344CB8AC3E}">
        <p14:creationId xmlns:p14="http://schemas.microsoft.com/office/powerpoint/2010/main" val="400126596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p:txBody>
          <a:bodyPr>
            <a:normAutofit/>
          </a:bodyPr>
          <a:lstStyle/>
          <a:p>
            <a:pPr>
              <a:lnSpc>
                <a:spcPct val="150000"/>
              </a:lnSpc>
            </a:pPr>
            <a:r>
              <a:rPr lang="en-GB" b="1" dirty="0">
                <a:solidFill>
                  <a:schemeClr val="tx1"/>
                </a:solidFill>
              </a:rPr>
              <a:t>Financial Crime Risks – Students</a:t>
            </a:r>
          </a:p>
        </p:txBody>
      </p:sp>
      <p:sp>
        <p:nvSpPr>
          <p:cNvPr id="3" name="Text Placeholder 2">
            <a:extLst>
              <a:ext uri="{FF2B5EF4-FFF2-40B4-BE49-F238E27FC236}">
                <a16:creationId xmlns:a16="http://schemas.microsoft.com/office/drawing/2014/main" id="{CFB3D199-70AB-4E87-A698-ACEA630BB14E}"/>
              </a:ext>
            </a:extLst>
          </p:cNvPr>
          <p:cNvSpPr>
            <a:spLocks noGrp="1"/>
          </p:cNvSpPr>
          <p:nvPr>
            <p:ph type="body" sz="quarter" idx="11"/>
          </p:nvPr>
        </p:nvSpPr>
        <p:spPr>
          <a:xfrm>
            <a:off x="1178793" y="1556792"/>
            <a:ext cx="9937103" cy="4968552"/>
          </a:xfrm>
        </p:spPr>
        <p:txBody>
          <a:bodyPr/>
          <a:lstStyle/>
          <a:p>
            <a:pPr marL="9525" indent="0">
              <a:buNone/>
            </a:pPr>
            <a:r>
              <a:rPr lang="en-GB" dirty="0"/>
              <a:t>Increasing numbers of students have been charged with money laundering because they have acted as a money mule: </a:t>
            </a:r>
          </a:p>
          <a:p>
            <a:pPr marL="9525" indent="0">
              <a:buNone/>
            </a:pPr>
            <a:endParaRPr lang="en-GB" sz="1800" dirty="0"/>
          </a:p>
        </p:txBody>
      </p:sp>
      <p:graphicFrame>
        <p:nvGraphicFramePr>
          <p:cNvPr id="4" name="Table 3">
            <a:extLst>
              <a:ext uri="{FF2B5EF4-FFF2-40B4-BE49-F238E27FC236}">
                <a16:creationId xmlns:a16="http://schemas.microsoft.com/office/drawing/2014/main" id="{4FA02A16-BACA-48E2-9F26-6FB099893C09}"/>
              </a:ext>
            </a:extLst>
          </p:cNvPr>
          <p:cNvGraphicFramePr>
            <a:graphicFrameLocks noGrp="1"/>
          </p:cNvGraphicFramePr>
          <p:nvPr/>
        </p:nvGraphicFramePr>
        <p:xfrm>
          <a:off x="1" y="2325177"/>
          <a:ext cx="12191999" cy="4532823"/>
        </p:xfrm>
        <a:graphic>
          <a:graphicData uri="http://schemas.openxmlformats.org/drawingml/2006/table">
            <a:tbl>
              <a:tblPr firstRow="1" bandRow="1">
                <a:tableStyleId>{5C22544A-7EE6-4342-B048-85BDC9FD1C3A}</a:tableStyleId>
              </a:tblPr>
              <a:tblGrid>
                <a:gridCol w="2964722">
                  <a:extLst>
                    <a:ext uri="{9D8B030D-6E8A-4147-A177-3AD203B41FA5}">
                      <a16:colId xmlns:a16="http://schemas.microsoft.com/office/drawing/2014/main" val="545093057"/>
                    </a:ext>
                  </a:extLst>
                </a:gridCol>
                <a:gridCol w="1403085">
                  <a:extLst>
                    <a:ext uri="{9D8B030D-6E8A-4147-A177-3AD203B41FA5}">
                      <a16:colId xmlns:a16="http://schemas.microsoft.com/office/drawing/2014/main" val="1868643132"/>
                    </a:ext>
                  </a:extLst>
                </a:gridCol>
                <a:gridCol w="2088232">
                  <a:extLst>
                    <a:ext uri="{9D8B030D-6E8A-4147-A177-3AD203B41FA5}">
                      <a16:colId xmlns:a16="http://schemas.microsoft.com/office/drawing/2014/main" val="2503381693"/>
                    </a:ext>
                  </a:extLst>
                </a:gridCol>
                <a:gridCol w="5735960">
                  <a:extLst>
                    <a:ext uri="{9D8B030D-6E8A-4147-A177-3AD203B41FA5}">
                      <a16:colId xmlns:a16="http://schemas.microsoft.com/office/drawing/2014/main" val="1124452986"/>
                    </a:ext>
                  </a:extLst>
                </a:gridCol>
              </a:tblGrid>
              <a:tr h="515261">
                <a:tc>
                  <a:txBody>
                    <a:bodyPr/>
                    <a:lstStyle/>
                    <a:p>
                      <a:r>
                        <a:rPr lang="en-GB" sz="1400" b="1" dirty="0"/>
                        <a:t>Name of Student(s)</a:t>
                      </a:r>
                    </a:p>
                  </a:txBody>
                  <a:tcPr>
                    <a:solidFill>
                      <a:srgbClr val="2B5384"/>
                    </a:solidFill>
                  </a:tcPr>
                </a:tc>
                <a:tc>
                  <a:txBody>
                    <a:bodyPr/>
                    <a:lstStyle/>
                    <a:p>
                      <a:r>
                        <a:rPr lang="en-GB" sz="1400" b="1" dirty="0"/>
                        <a:t>Age at Time of Court Hearing</a:t>
                      </a:r>
                    </a:p>
                  </a:txBody>
                  <a:tcPr>
                    <a:solidFill>
                      <a:srgbClr val="2B5384"/>
                    </a:solidFill>
                  </a:tcPr>
                </a:tc>
                <a:tc>
                  <a:txBody>
                    <a:bodyPr/>
                    <a:lstStyle/>
                    <a:p>
                      <a:r>
                        <a:rPr lang="en-GB" sz="1400" b="1" dirty="0"/>
                        <a:t>Amount Laundered</a:t>
                      </a:r>
                    </a:p>
                  </a:txBody>
                  <a:tcPr>
                    <a:solidFill>
                      <a:srgbClr val="2B5384"/>
                    </a:solidFill>
                  </a:tcPr>
                </a:tc>
                <a:tc>
                  <a:txBody>
                    <a:bodyPr/>
                    <a:lstStyle/>
                    <a:p>
                      <a:r>
                        <a:rPr lang="en-GB" sz="1400" b="1" dirty="0"/>
                        <a:t>Nature of Predicate Offence</a:t>
                      </a:r>
                    </a:p>
                  </a:txBody>
                  <a:tcPr>
                    <a:solidFill>
                      <a:srgbClr val="2B5384"/>
                    </a:solidFill>
                  </a:tcPr>
                </a:tc>
                <a:extLst>
                  <a:ext uri="{0D108BD9-81ED-4DB2-BD59-A6C34878D82A}">
                    <a16:rowId xmlns:a16="http://schemas.microsoft.com/office/drawing/2014/main" val="2573944935"/>
                  </a:ext>
                </a:extLst>
              </a:tr>
              <a:tr h="515261">
                <a:tc>
                  <a:txBody>
                    <a:bodyPr/>
                    <a:lstStyle/>
                    <a:p>
                      <a:r>
                        <a:rPr lang="en-GB" sz="1400" b="1" dirty="0"/>
                        <a:t>Abdi Mohamed and </a:t>
                      </a:r>
                      <a:r>
                        <a:rPr lang="en-GB" sz="1400" b="1" dirty="0" err="1"/>
                        <a:t>Nyanjura</a:t>
                      </a:r>
                      <a:r>
                        <a:rPr lang="en-GB" sz="1400" b="1" dirty="0"/>
                        <a:t> </a:t>
                      </a:r>
                      <a:r>
                        <a:rPr lang="en-GB" sz="1400" b="1" dirty="0" err="1"/>
                        <a:t>Biseko</a:t>
                      </a:r>
                      <a:endParaRPr lang="en-GB" sz="1400" b="1" dirty="0"/>
                    </a:p>
                  </a:txBody>
                  <a:tcPr>
                    <a:solidFill>
                      <a:srgbClr val="C9D9ED"/>
                    </a:solidFill>
                  </a:tcPr>
                </a:tc>
                <a:tc>
                  <a:txBody>
                    <a:bodyPr/>
                    <a:lstStyle/>
                    <a:p>
                      <a:r>
                        <a:rPr lang="en-GB" sz="1400" b="1" dirty="0"/>
                        <a:t>Both 22</a:t>
                      </a:r>
                    </a:p>
                  </a:txBody>
                  <a:tcPr>
                    <a:solidFill>
                      <a:srgbClr val="C9D9ED"/>
                    </a:solidFill>
                  </a:tcPr>
                </a:tc>
                <a:tc>
                  <a:txBody>
                    <a:bodyPr/>
                    <a:lstStyle/>
                    <a:p>
                      <a:r>
                        <a:rPr lang="en-GB" sz="1400" b="1" dirty="0"/>
                        <a:t>Over £10,000</a:t>
                      </a:r>
                    </a:p>
                  </a:txBody>
                  <a:tcPr>
                    <a:solidFill>
                      <a:srgbClr val="C9D9ED"/>
                    </a:solidFill>
                  </a:tcPr>
                </a:tc>
                <a:tc>
                  <a:txBody>
                    <a:bodyPr/>
                    <a:lstStyle/>
                    <a:p>
                      <a:r>
                        <a:rPr lang="en-GB" sz="1400" b="1" dirty="0"/>
                        <a:t>Book-binding company defrauded of £37,986</a:t>
                      </a:r>
                    </a:p>
                  </a:txBody>
                  <a:tcPr>
                    <a:solidFill>
                      <a:srgbClr val="C9D9ED"/>
                    </a:solidFill>
                  </a:tcPr>
                </a:tc>
                <a:extLst>
                  <a:ext uri="{0D108BD9-81ED-4DB2-BD59-A6C34878D82A}">
                    <a16:rowId xmlns:a16="http://schemas.microsoft.com/office/drawing/2014/main" val="3764190544"/>
                  </a:ext>
                </a:extLst>
              </a:tr>
              <a:tr h="515261">
                <a:tc>
                  <a:txBody>
                    <a:bodyPr/>
                    <a:lstStyle/>
                    <a:p>
                      <a:r>
                        <a:rPr lang="en-GB" sz="1400" b="1" dirty="0" err="1"/>
                        <a:t>Gengqi</a:t>
                      </a:r>
                      <a:r>
                        <a:rPr lang="en-GB" sz="1400" b="1" dirty="0"/>
                        <a:t> Wang</a:t>
                      </a:r>
                    </a:p>
                  </a:txBody>
                  <a:tcPr>
                    <a:solidFill>
                      <a:srgbClr val="97B7DD"/>
                    </a:solidFill>
                  </a:tcPr>
                </a:tc>
                <a:tc>
                  <a:txBody>
                    <a:bodyPr/>
                    <a:lstStyle/>
                    <a:p>
                      <a:r>
                        <a:rPr lang="en-GB" sz="1400" b="1" dirty="0"/>
                        <a:t>28</a:t>
                      </a:r>
                    </a:p>
                  </a:txBody>
                  <a:tcPr>
                    <a:solidFill>
                      <a:srgbClr val="97B7DD"/>
                    </a:solidFill>
                  </a:tcPr>
                </a:tc>
                <a:tc>
                  <a:txBody>
                    <a:bodyPr/>
                    <a:lstStyle/>
                    <a:p>
                      <a:r>
                        <a:rPr lang="en-GB" sz="1400" b="1" dirty="0"/>
                        <a:t>£2.5m (student paid £300)</a:t>
                      </a:r>
                    </a:p>
                  </a:txBody>
                  <a:tcPr>
                    <a:solidFill>
                      <a:srgbClr val="97B7DD"/>
                    </a:solidFill>
                  </a:tcPr>
                </a:tc>
                <a:tc>
                  <a:txBody>
                    <a:bodyPr/>
                    <a:lstStyle/>
                    <a:p>
                      <a:r>
                        <a:rPr lang="en-GB" sz="1400" b="1" dirty="0"/>
                        <a:t>£16million money laundering operation involving Belfast Bank</a:t>
                      </a:r>
                    </a:p>
                  </a:txBody>
                  <a:tcPr>
                    <a:solidFill>
                      <a:srgbClr val="97B7DD"/>
                    </a:solidFill>
                  </a:tcPr>
                </a:tc>
                <a:extLst>
                  <a:ext uri="{0D108BD9-81ED-4DB2-BD59-A6C34878D82A}">
                    <a16:rowId xmlns:a16="http://schemas.microsoft.com/office/drawing/2014/main" val="2650224485"/>
                  </a:ext>
                </a:extLst>
              </a:tr>
              <a:tr h="298309">
                <a:tc>
                  <a:txBody>
                    <a:bodyPr/>
                    <a:lstStyle/>
                    <a:p>
                      <a:r>
                        <a:rPr lang="en-GB" sz="1400" b="1" dirty="0"/>
                        <a:t>Karine </a:t>
                      </a:r>
                      <a:r>
                        <a:rPr lang="en-GB" sz="1400" b="1" dirty="0" err="1"/>
                        <a:t>Lewani</a:t>
                      </a:r>
                      <a:r>
                        <a:rPr lang="en-GB" sz="1400" b="1" dirty="0"/>
                        <a:t>  </a:t>
                      </a:r>
                    </a:p>
                  </a:txBody>
                  <a:tcPr>
                    <a:solidFill>
                      <a:srgbClr val="C9D9ED"/>
                    </a:solidFill>
                  </a:tcPr>
                </a:tc>
                <a:tc>
                  <a:txBody>
                    <a:bodyPr/>
                    <a:lstStyle/>
                    <a:p>
                      <a:r>
                        <a:rPr lang="en-GB" sz="1400" b="1" dirty="0"/>
                        <a:t>22</a:t>
                      </a:r>
                    </a:p>
                  </a:txBody>
                  <a:tcPr>
                    <a:solidFill>
                      <a:srgbClr val="C9D9ED"/>
                    </a:solidFill>
                  </a:tcPr>
                </a:tc>
                <a:tc>
                  <a:txBody>
                    <a:bodyPr/>
                    <a:lstStyle/>
                    <a:p>
                      <a:r>
                        <a:rPr lang="en-GB" sz="1400" b="1" dirty="0"/>
                        <a:t>€5,430</a:t>
                      </a:r>
                    </a:p>
                  </a:txBody>
                  <a:tcPr>
                    <a:solidFill>
                      <a:srgbClr val="C9D9ED"/>
                    </a:solidFill>
                  </a:tcPr>
                </a:tc>
                <a:tc>
                  <a:txBody>
                    <a:bodyPr/>
                    <a:lstStyle/>
                    <a:p>
                      <a:r>
                        <a:rPr lang="en-GB" sz="1400" b="1" dirty="0"/>
                        <a:t>Invoice payment scam</a:t>
                      </a:r>
                    </a:p>
                  </a:txBody>
                  <a:tcPr>
                    <a:solidFill>
                      <a:srgbClr val="C9D9ED"/>
                    </a:solidFill>
                  </a:tcPr>
                </a:tc>
                <a:extLst>
                  <a:ext uri="{0D108BD9-81ED-4DB2-BD59-A6C34878D82A}">
                    <a16:rowId xmlns:a16="http://schemas.microsoft.com/office/drawing/2014/main" val="2706078348"/>
                  </a:ext>
                </a:extLst>
              </a:tr>
              <a:tr h="515261">
                <a:tc>
                  <a:txBody>
                    <a:bodyPr/>
                    <a:lstStyle/>
                    <a:p>
                      <a:r>
                        <a:rPr lang="en-GB" sz="1400" b="1" dirty="0" err="1"/>
                        <a:t>Peredigha</a:t>
                      </a:r>
                      <a:r>
                        <a:rPr lang="en-GB" sz="1400" b="1" dirty="0"/>
                        <a:t> </a:t>
                      </a:r>
                      <a:r>
                        <a:rPr lang="en-GB" sz="1400" b="1" dirty="0" err="1"/>
                        <a:t>Amasuomo</a:t>
                      </a:r>
                      <a:r>
                        <a:rPr lang="en-GB" sz="1400" b="1" dirty="0"/>
                        <a:t> </a:t>
                      </a:r>
                    </a:p>
                  </a:txBody>
                  <a:tcPr>
                    <a:solidFill>
                      <a:srgbClr val="97B7DD"/>
                    </a:solidFill>
                  </a:tcPr>
                </a:tc>
                <a:tc>
                  <a:txBody>
                    <a:bodyPr/>
                    <a:lstStyle/>
                    <a:p>
                      <a:r>
                        <a:rPr lang="en-GB" sz="1400" b="1" dirty="0"/>
                        <a:t>21</a:t>
                      </a:r>
                    </a:p>
                  </a:txBody>
                  <a:tcPr>
                    <a:solidFill>
                      <a:srgbClr val="97B7DD"/>
                    </a:solidFill>
                  </a:tcPr>
                </a:tc>
                <a:tc>
                  <a:txBody>
                    <a:bodyPr/>
                    <a:lstStyle/>
                    <a:p>
                      <a:r>
                        <a:rPr lang="en-GB" sz="1400" b="1" dirty="0"/>
                        <a:t>Over €6,000</a:t>
                      </a:r>
                    </a:p>
                  </a:txBody>
                  <a:tcPr>
                    <a:solidFill>
                      <a:srgbClr val="97B7DD"/>
                    </a:solidFill>
                  </a:tcPr>
                </a:tc>
                <a:tc>
                  <a:txBody>
                    <a:bodyPr/>
                    <a:lstStyle/>
                    <a:p>
                      <a:r>
                        <a:rPr lang="en-GB" sz="1400" b="1" dirty="0"/>
                        <a:t>Unclear - fraudulent payments transferred from a bank in Puerto Rico</a:t>
                      </a:r>
                    </a:p>
                  </a:txBody>
                  <a:tcPr>
                    <a:solidFill>
                      <a:srgbClr val="97B7DD"/>
                    </a:solidFill>
                  </a:tcPr>
                </a:tc>
                <a:extLst>
                  <a:ext uri="{0D108BD9-81ED-4DB2-BD59-A6C34878D82A}">
                    <a16:rowId xmlns:a16="http://schemas.microsoft.com/office/drawing/2014/main" val="4290147797"/>
                  </a:ext>
                </a:extLst>
              </a:tr>
              <a:tr h="298309">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400" b="1" dirty="0"/>
                        <a:t>Sydney </a:t>
                      </a:r>
                      <a:r>
                        <a:rPr lang="en-GB" sz="1400" b="1" dirty="0" err="1"/>
                        <a:t>Amyamwu</a:t>
                      </a:r>
                      <a:r>
                        <a:rPr lang="en-GB" sz="1400" b="1" dirty="0"/>
                        <a:t> </a:t>
                      </a:r>
                    </a:p>
                  </a:txBody>
                  <a:tcPr>
                    <a:solidFill>
                      <a:srgbClr val="C9D9ED"/>
                    </a:solidFill>
                  </a:tcPr>
                </a:tc>
                <a:tc>
                  <a:txBody>
                    <a:bodyPr/>
                    <a:lstStyle/>
                    <a:p>
                      <a:r>
                        <a:rPr lang="en-GB" sz="1400" b="1" dirty="0"/>
                        <a:t>20</a:t>
                      </a:r>
                    </a:p>
                  </a:txBody>
                  <a:tcPr>
                    <a:solidFill>
                      <a:srgbClr val="C9D9ED"/>
                    </a:solidFill>
                  </a:tcPr>
                </a:tc>
                <a:tc>
                  <a:txBody>
                    <a:bodyPr/>
                    <a:lstStyle/>
                    <a:p>
                      <a:r>
                        <a:rPr lang="en-GB" sz="1400" b="1" dirty="0"/>
                        <a:t>€56,461 </a:t>
                      </a:r>
                    </a:p>
                  </a:txBody>
                  <a:tcPr>
                    <a:solidFill>
                      <a:srgbClr val="C9D9ED"/>
                    </a:solidFill>
                  </a:tcPr>
                </a:tc>
                <a:tc>
                  <a:txBody>
                    <a:bodyPr/>
                    <a:lstStyle/>
                    <a:p>
                      <a:r>
                        <a:rPr lang="en-GB" sz="1400" b="1" dirty="0"/>
                        <a:t>Unclear </a:t>
                      </a:r>
                    </a:p>
                  </a:txBody>
                  <a:tcPr>
                    <a:solidFill>
                      <a:srgbClr val="C9D9ED"/>
                    </a:solidFill>
                  </a:tcPr>
                </a:tc>
                <a:extLst>
                  <a:ext uri="{0D108BD9-81ED-4DB2-BD59-A6C34878D82A}">
                    <a16:rowId xmlns:a16="http://schemas.microsoft.com/office/drawing/2014/main" val="1228672490"/>
                  </a:ext>
                </a:extLst>
              </a:tr>
              <a:tr h="515261">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400" b="1" dirty="0"/>
                        <a:t>David Sheehan</a:t>
                      </a:r>
                    </a:p>
                  </a:txBody>
                  <a:tcPr>
                    <a:solidFill>
                      <a:srgbClr val="97B7DD"/>
                    </a:solidFill>
                  </a:tcPr>
                </a:tc>
                <a:tc>
                  <a:txBody>
                    <a:bodyPr/>
                    <a:lstStyle/>
                    <a:p>
                      <a:r>
                        <a:rPr lang="en-GB" sz="1400" b="1" dirty="0"/>
                        <a:t>23</a:t>
                      </a:r>
                    </a:p>
                  </a:txBody>
                  <a:tcPr>
                    <a:solidFill>
                      <a:srgbClr val="97B7DD"/>
                    </a:solidFill>
                  </a:tcPr>
                </a:tc>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400" b="1" dirty="0"/>
                        <a:t>€100,000</a:t>
                      </a:r>
                    </a:p>
                  </a:txBody>
                  <a:tcPr>
                    <a:solidFill>
                      <a:srgbClr val="97B7DD"/>
                    </a:solidFill>
                  </a:tcPr>
                </a:tc>
                <a:tc>
                  <a:txBody>
                    <a:bodyPr/>
                    <a:lstStyle/>
                    <a:p>
                      <a:r>
                        <a:rPr lang="en-GB" sz="1400" b="1" dirty="0"/>
                        <a:t>Solicitor defrauded of €100,000 for client property purchase </a:t>
                      </a:r>
                    </a:p>
                  </a:txBody>
                  <a:tcPr>
                    <a:solidFill>
                      <a:srgbClr val="97B7DD"/>
                    </a:solidFill>
                  </a:tcPr>
                </a:tc>
                <a:extLst>
                  <a:ext uri="{0D108BD9-81ED-4DB2-BD59-A6C34878D82A}">
                    <a16:rowId xmlns:a16="http://schemas.microsoft.com/office/drawing/2014/main" val="2675293682"/>
                  </a:ext>
                </a:extLst>
              </a:tr>
              <a:tr h="298309">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400" b="1" dirty="0"/>
                        <a:t>Jack Hughes</a:t>
                      </a:r>
                    </a:p>
                  </a:txBody>
                  <a:tcPr>
                    <a:solidFill>
                      <a:srgbClr val="C9D9ED"/>
                    </a:solidFill>
                  </a:tcPr>
                </a:tc>
                <a:tc>
                  <a:txBody>
                    <a:bodyPr/>
                    <a:lstStyle/>
                    <a:p>
                      <a:r>
                        <a:rPr lang="en-GB" sz="1400" b="1" dirty="0"/>
                        <a:t>22</a:t>
                      </a:r>
                    </a:p>
                  </a:txBody>
                  <a:tcPr>
                    <a:solidFill>
                      <a:srgbClr val="C9D9ED"/>
                    </a:solidFill>
                  </a:tcPr>
                </a:tc>
                <a:tc>
                  <a:txBody>
                    <a:bodyPr/>
                    <a:lstStyle/>
                    <a:p>
                      <a:r>
                        <a:rPr lang="en-GB" sz="1400" b="1" dirty="0"/>
                        <a:t>€15,000</a:t>
                      </a:r>
                    </a:p>
                  </a:txBody>
                  <a:tcPr>
                    <a:solidFill>
                      <a:srgbClr val="C9D9ED"/>
                    </a:solidFill>
                  </a:tcPr>
                </a:tc>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400" b="1" dirty="0"/>
                        <a:t>Polish company defrauded of €15,000</a:t>
                      </a:r>
                    </a:p>
                  </a:txBody>
                  <a:tcPr>
                    <a:solidFill>
                      <a:srgbClr val="C9D9ED"/>
                    </a:solidFill>
                  </a:tcPr>
                </a:tc>
                <a:extLst>
                  <a:ext uri="{0D108BD9-81ED-4DB2-BD59-A6C34878D82A}">
                    <a16:rowId xmlns:a16="http://schemas.microsoft.com/office/drawing/2014/main" val="643752355"/>
                  </a:ext>
                </a:extLst>
              </a:tr>
              <a:tr h="515261">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400" b="1" dirty="0"/>
                        <a:t>Michael </a:t>
                      </a:r>
                      <a:r>
                        <a:rPr lang="en-GB" sz="1400" b="1" dirty="0" err="1"/>
                        <a:t>Fakinle</a:t>
                      </a:r>
                      <a:r>
                        <a:rPr lang="en-GB" sz="1400" b="1" dirty="0"/>
                        <a:t> </a:t>
                      </a:r>
                    </a:p>
                  </a:txBody>
                  <a:tcPr>
                    <a:solidFill>
                      <a:srgbClr val="97B7DD"/>
                    </a:solidFill>
                  </a:tcPr>
                </a:tc>
                <a:tc>
                  <a:txBody>
                    <a:bodyPr/>
                    <a:lstStyle/>
                    <a:p>
                      <a:r>
                        <a:rPr lang="en-GB" sz="1400" b="1" dirty="0"/>
                        <a:t>21</a:t>
                      </a:r>
                    </a:p>
                  </a:txBody>
                  <a:tcPr>
                    <a:solidFill>
                      <a:srgbClr val="97B7DD"/>
                    </a:solidFill>
                  </a:tcPr>
                </a:tc>
                <a:tc>
                  <a:txBody>
                    <a:bodyPr/>
                    <a:lstStyle/>
                    <a:p>
                      <a:r>
                        <a:rPr lang="en-GB" sz="1400" b="1" dirty="0"/>
                        <a:t>Largest single transaction €71,892.41</a:t>
                      </a:r>
                    </a:p>
                  </a:txBody>
                  <a:tcPr>
                    <a:solidFill>
                      <a:srgbClr val="97B7DD"/>
                    </a:solidFill>
                  </a:tcPr>
                </a:tc>
                <a:tc>
                  <a:txBody>
                    <a:bodyPr/>
                    <a:lstStyle/>
                    <a:p>
                      <a:r>
                        <a:rPr lang="en-GB" sz="1400" b="1" dirty="0"/>
                        <a:t>Hackers accessed email accounts of victims and caused them to transfer money to </a:t>
                      </a:r>
                      <a:r>
                        <a:rPr lang="en-GB" sz="1400" b="1" dirty="0" err="1"/>
                        <a:t>Fakinle</a:t>
                      </a:r>
                      <a:r>
                        <a:rPr lang="en-GB" sz="1400" b="1" dirty="0"/>
                        <a:t> </a:t>
                      </a:r>
                    </a:p>
                  </a:txBody>
                  <a:tcPr>
                    <a:solidFill>
                      <a:srgbClr val="97B7DD"/>
                    </a:solidFill>
                  </a:tcPr>
                </a:tc>
                <a:extLst>
                  <a:ext uri="{0D108BD9-81ED-4DB2-BD59-A6C34878D82A}">
                    <a16:rowId xmlns:a16="http://schemas.microsoft.com/office/drawing/2014/main" val="129140310"/>
                  </a:ext>
                </a:extLst>
              </a:tr>
              <a:tr h="515261">
                <a:tc>
                  <a:txBody>
                    <a:bodyPr/>
                    <a:lstStyle/>
                    <a:p>
                      <a:pPr marL="0" marR="0" lvl="0" indent="0" algn="l" defTabSz="609555" rtl="0" eaLnBrk="1" fontAlgn="auto" latinLnBrk="0" hangingPunct="1">
                        <a:lnSpc>
                          <a:spcPct val="100000"/>
                        </a:lnSpc>
                        <a:spcBef>
                          <a:spcPts val="0"/>
                        </a:spcBef>
                        <a:spcAft>
                          <a:spcPts val="0"/>
                        </a:spcAft>
                        <a:buClrTx/>
                        <a:buSzTx/>
                        <a:buFontTx/>
                        <a:buNone/>
                        <a:tabLst/>
                        <a:defRPr/>
                      </a:pPr>
                      <a:r>
                        <a:rPr lang="en-GB" sz="1400" b="1" dirty="0"/>
                        <a:t>Mohammed Ismail Khan and Bilal Mohammed Afzal </a:t>
                      </a:r>
                    </a:p>
                  </a:txBody>
                  <a:tcPr>
                    <a:solidFill>
                      <a:srgbClr val="97B7DD"/>
                    </a:solidFill>
                  </a:tcPr>
                </a:tc>
                <a:tc>
                  <a:txBody>
                    <a:bodyPr/>
                    <a:lstStyle/>
                    <a:p>
                      <a:r>
                        <a:rPr lang="en-GB" sz="1400" b="1" dirty="0"/>
                        <a:t>21 and 28</a:t>
                      </a:r>
                    </a:p>
                  </a:txBody>
                  <a:tcPr>
                    <a:solidFill>
                      <a:srgbClr val="97B7DD"/>
                    </a:solidFill>
                  </a:tcPr>
                </a:tc>
                <a:tc>
                  <a:txBody>
                    <a:bodyPr/>
                    <a:lstStyle/>
                    <a:p>
                      <a:r>
                        <a:rPr lang="en-GB" sz="1400" b="1" dirty="0"/>
                        <a:t>At least £10,000</a:t>
                      </a:r>
                    </a:p>
                  </a:txBody>
                  <a:tcPr>
                    <a:solidFill>
                      <a:srgbClr val="97B7DD"/>
                    </a:solidFill>
                  </a:tcPr>
                </a:tc>
                <a:tc>
                  <a:txBody>
                    <a:bodyPr/>
                    <a:lstStyle/>
                    <a:p>
                      <a:r>
                        <a:rPr lang="en-GB" sz="1400" b="1" dirty="0"/>
                        <a:t>£64,500 stolen from elderly flood victim</a:t>
                      </a:r>
                    </a:p>
                  </a:txBody>
                  <a:tcPr>
                    <a:solidFill>
                      <a:srgbClr val="97B7DD"/>
                    </a:solidFill>
                  </a:tcPr>
                </a:tc>
                <a:extLst>
                  <a:ext uri="{0D108BD9-81ED-4DB2-BD59-A6C34878D82A}">
                    <a16:rowId xmlns:a16="http://schemas.microsoft.com/office/drawing/2014/main" val="688667655"/>
                  </a:ext>
                </a:extLst>
              </a:tr>
            </a:tbl>
          </a:graphicData>
        </a:graphic>
      </p:graphicFrame>
    </p:spTree>
    <p:extLst>
      <p:ext uri="{BB962C8B-B14F-4D97-AF65-F5344CB8AC3E}">
        <p14:creationId xmlns:p14="http://schemas.microsoft.com/office/powerpoint/2010/main" val="279613772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B26C-7177-4FE5-AC68-A8636DC92CD3}"/>
              </a:ext>
            </a:extLst>
          </p:cNvPr>
          <p:cNvSpPr>
            <a:spLocks noGrp="1"/>
          </p:cNvSpPr>
          <p:nvPr>
            <p:ph type="title"/>
          </p:nvPr>
        </p:nvSpPr>
        <p:spPr>
          <a:xfrm>
            <a:off x="485205" y="321251"/>
            <a:ext cx="9937104" cy="1011105"/>
          </a:xfrm>
        </p:spPr>
        <p:txBody>
          <a:bodyPr>
            <a:normAutofit/>
          </a:bodyPr>
          <a:lstStyle/>
          <a:p>
            <a:pPr algn="ctr">
              <a:lnSpc>
                <a:spcPct val="150000"/>
              </a:lnSpc>
            </a:pPr>
            <a:r>
              <a:rPr lang="en-GB" b="1" dirty="0">
                <a:solidFill>
                  <a:schemeClr val="tx1"/>
                </a:solidFill>
              </a:rPr>
              <a:t>Financial Crime Risks – Students</a:t>
            </a:r>
          </a:p>
        </p:txBody>
      </p:sp>
      <p:pic>
        <p:nvPicPr>
          <p:cNvPr id="4" name="Picture 2" descr="https://i2-prod.manchestereveningnews.co.uk/incoming/article16881355.ece/ALTERNATES/s615/1_070919BilalMohammedAfzalJPG.jpg">
            <a:extLst>
              <a:ext uri="{FF2B5EF4-FFF2-40B4-BE49-F238E27FC236}">
                <a16:creationId xmlns:a16="http://schemas.microsoft.com/office/drawing/2014/main" id="{0656183B-60E3-47D3-B037-BA97C7AAA71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33" r="33513"/>
          <a:stretch/>
        </p:blipFill>
        <p:spPr bwMode="auto">
          <a:xfrm>
            <a:off x="6984548" y="1551598"/>
            <a:ext cx="2082501" cy="22721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s://i2-prod.manchestereveningnews.co.uk/incoming/article16881365.ece/ALTERNATES/s615b/0_070919MohammedIsmaelKhanJPG.jpg">
            <a:extLst>
              <a:ext uri="{FF2B5EF4-FFF2-40B4-BE49-F238E27FC236}">
                <a16:creationId xmlns:a16="http://schemas.microsoft.com/office/drawing/2014/main" id="{8B13E267-B524-4BED-AEC6-F57260C1A0E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85432" y="1551598"/>
            <a:ext cx="2082500" cy="227212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erson, PNG, 600x568px, Person, Avatar, Black, Black And White, Information  Download Free">
            <a:extLst>
              <a:ext uri="{FF2B5EF4-FFF2-40B4-BE49-F238E27FC236}">
                <a16:creationId xmlns:a16="http://schemas.microsoft.com/office/drawing/2014/main" id="{95882D86-EA34-4F47-9310-7AEEC5684793}"/>
              </a:ext>
            </a:extLst>
          </p:cNvPr>
          <p:cNvPicPr>
            <a:picLocks noChangeAspect="1" noChangeArrowheads="1"/>
          </p:cNvPicPr>
          <p:nvPr/>
        </p:nvPicPr>
        <p:blipFill>
          <a:blip r:embed="rId5" cstate="print">
            <a:clrChange>
              <a:clrFrom>
                <a:srgbClr val="EFEFEF"/>
              </a:clrFrom>
              <a:clrTo>
                <a:srgbClr val="EFEFEF">
                  <a:alpha val="0"/>
                </a:srgbClr>
              </a:clrTo>
            </a:clrChange>
            <a:extLst>
              <a:ext uri="{28A0092B-C50C-407E-A947-70E740481C1C}">
                <a14:useLocalDpi xmlns:a14="http://schemas.microsoft.com/office/drawing/2010/main" val="0"/>
              </a:ext>
            </a:extLst>
          </a:blip>
          <a:srcRect/>
          <a:stretch>
            <a:fillRect/>
          </a:stretch>
        </p:blipFill>
        <p:spPr bwMode="auto">
          <a:xfrm>
            <a:off x="878378" y="1532414"/>
            <a:ext cx="3201397" cy="2217553"/>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a:extLst>
              <a:ext uri="{FF2B5EF4-FFF2-40B4-BE49-F238E27FC236}">
                <a16:creationId xmlns:a16="http://schemas.microsoft.com/office/drawing/2014/main" id="{981C7579-B318-4AE3-BF78-62B80720D54F}"/>
              </a:ext>
            </a:extLst>
          </p:cNvPr>
          <p:cNvSpPr>
            <a:spLocks noGrp="1"/>
          </p:cNvSpPr>
          <p:nvPr>
            <p:ph type="body" sz="quarter" idx="11"/>
          </p:nvPr>
        </p:nvSpPr>
        <p:spPr>
          <a:xfrm>
            <a:off x="3971765" y="1623252"/>
            <a:ext cx="2520280" cy="551836"/>
          </a:xfrm>
        </p:spPr>
        <p:txBody>
          <a:bodyPr>
            <a:normAutofit fontScale="92500" lnSpcReduction="20000"/>
          </a:bodyPr>
          <a:lstStyle/>
          <a:p>
            <a:pPr marL="9525" indent="0">
              <a:buNone/>
            </a:pPr>
            <a:r>
              <a:rPr lang="en-GB" sz="1600" dirty="0"/>
              <a:t>2. Money transferred into the accounts of student money mules</a:t>
            </a:r>
          </a:p>
        </p:txBody>
      </p:sp>
      <p:sp>
        <p:nvSpPr>
          <p:cNvPr id="10" name="Rectangle 9">
            <a:extLst>
              <a:ext uri="{FF2B5EF4-FFF2-40B4-BE49-F238E27FC236}">
                <a16:creationId xmlns:a16="http://schemas.microsoft.com/office/drawing/2014/main" id="{6B207D31-F82C-4523-BE67-14FBD7D2E9B7}"/>
              </a:ext>
            </a:extLst>
          </p:cNvPr>
          <p:cNvSpPr/>
          <p:nvPr/>
        </p:nvSpPr>
        <p:spPr>
          <a:xfrm>
            <a:off x="1110924" y="3859034"/>
            <a:ext cx="2736304" cy="1077218"/>
          </a:xfrm>
          <a:prstGeom prst="rect">
            <a:avLst/>
          </a:prstGeom>
        </p:spPr>
        <p:txBody>
          <a:bodyPr wrap="square">
            <a:spAutoFit/>
          </a:bodyPr>
          <a:lstStyle/>
          <a:p>
            <a:pPr marL="9525" indent="0" algn="ctr">
              <a:buNone/>
            </a:pPr>
            <a:r>
              <a:rPr lang="en-GB" sz="1600" b="1" dirty="0">
                <a:latin typeface="+mn-lt"/>
              </a:rPr>
              <a:t>1. Two fraudsters convinced elderly flood victim to transfer £64,500 into dummy accounts</a:t>
            </a:r>
            <a:endParaRPr lang="en-GB" sz="1200" b="1" dirty="0">
              <a:latin typeface="+mn-lt"/>
            </a:endParaRPr>
          </a:p>
        </p:txBody>
      </p:sp>
      <p:sp>
        <p:nvSpPr>
          <p:cNvPr id="11" name="Rectangle 10">
            <a:extLst>
              <a:ext uri="{FF2B5EF4-FFF2-40B4-BE49-F238E27FC236}">
                <a16:creationId xmlns:a16="http://schemas.microsoft.com/office/drawing/2014/main" id="{D3DFC9D6-45C8-467C-9A54-2FB5C628C9A1}"/>
              </a:ext>
            </a:extLst>
          </p:cNvPr>
          <p:cNvSpPr/>
          <p:nvPr/>
        </p:nvSpPr>
        <p:spPr>
          <a:xfrm>
            <a:off x="6984548" y="3859034"/>
            <a:ext cx="2531527" cy="584775"/>
          </a:xfrm>
          <a:prstGeom prst="rect">
            <a:avLst/>
          </a:prstGeom>
        </p:spPr>
        <p:txBody>
          <a:bodyPr wrap="square">
            <a:spAutoFit/>
          </a:bodyPr>
          <a:lstStyle/>
          <a:p>
            <a:r>
              <a:rPr lang="en-GB" sz="1600" dirty="0">
                <a:latin typeface="+mn-lt"/>
              </a:rPr>
              <a:t>3. Bilal Mohammed Afzal received £10,000</a:t>
            </a:r>
          </a:p>
        </p:txBody>
      </p:sp>
      <p:sp>
        <p:nvSpPr>
          <p:cNvPr id="13" name="TextBox 12">
            <a:extLst>
              <a:ext uri="{FF2B5EF4-FFF2-40B4-BE49-F238E27FC236}">
                <a16:creationId xmlns:a16="http://schemas.microsoft.com/office/drawing/2014/main" id="{0D1D9FBA-372C-4CB8-A9E8-0F26D2A5CAAF}"/>
              </a:ext>
            </a:extLst>
          </p:cNvPr>
          <p:cNvSpPr txBox="1"/>
          <p:nvPr/>
        </p:nvSpPr>
        <p:spPr>
          <a:xfrm>
            <a:off x="9539762" y="3859034"/>
            <a:ext cx="2128169" cy="1323439"/>
          </a:xfrm>
          <a:prstGeom prst="rect">
            <a:avLst/>
          </a:prstGeom>
          <a:noFill/>
        </p:spPr>
        <p:txBody>
          <a:bodyPr wrap="square" rtlCol="0">
            <a:spAutoFit/>
          </a:bodyPr>
          <a:lstStyle/>
          <a:p>
            <a:r>
              <a:rPr lang="en-GB" sz="1600" dirty="0">
                <a:latin typeface="+mn-lt"/>
              </a:rPr>
              <a:t>4. Additional funds were received by Mohammed Ismail Khan, who converted £6,500 into euros </a:t>
            </a:r>
          </a:p>
        </p:txBody>
      </p:sp>
      <p:sp>
        <p:nvSpPr>
          <p:cNvPr id="15" name="Rectangle 14">
            <a:extLst>
              <a:ext uri="{FF2B5EF4-FFF2-40B4-BE49-F238E27FC236}">
                <a16:creationId xmlns:a16="http://schemas.microsoft.com/office/drawing/2014/main" id="{8438F04C-A22A-4AAD-8365-4A4C541526B2}"/>
              </a:ext>
            </a:extLst>
          </p:cNvPr>
          <p:cNvSpPr/>
          <p:nvPr/>
        </p:nvSpPr>
        <p:spPr>
          <a:xfrm>
            <a:off x="6984548" y="5981950"/>
            <a:ext cx="3312368" cy="584775"/>
          </a:xfrm>
          <a:prstGeom prst="rect">
            <a:avLst/>
          </a:prstGeom>
        </p:spPr>
        <p:txBody>
          <a:bodyPr wrap="square">
            <a:spAutoFit/>
          </a:bodyPr>
          <a:lstStyle/>
          <a:p>
            <a:r>
              <a:rPr lang="en-GB" sz="1600" dirty="0">
                <a:latin typeface="+mn-lt"/>
              </a:rPr>
              <a:t>5. £5,000 transferred to student account of Nikhil </a:t>
            </a:r>
            <a:r>
              <a:rPr lang="en-GB" sz="1600" dirty="0" err="1">
                <a:latin typeface="+mn-lt"/>
              </a:rPr>
              <a:t>Yauvan</a:t>
            </a:r>
            <a:r>
              <a:rPr lang="en-GB" sz="1600" dirty="0">
                <a:latin typeface="+mn-lt"/>
              </a:rPr>
              <a:t> </a:t>
            </a:r>
            <a:r>
              <a:rPr lang="en-GB" sz="1600" dirty="0" err="1">
                <a:latin typeface="+mn-lt"/>
              </a:rPr>
              <a:t>Reedye</a:t>
            </a:r>
            <a:endParaRPr lang="en-GB" sz="1600" dirty="0">
              <a:latin typeface="+mn-lt"/>
            </a:endParaRPr>
          </a:p>
        </p:txBody>
      </p:sp>
      <p:sp>
        <p:nvSpPr>
          <p:cNvPr id="16" name="Rectangle 15">
            <a:extLst>
              <a:ext uri="{FF2B5EF4-FFF2-40B4-BE49-F238E27FC236}">
                <a16:creationId xmlns:a16="http://schemas.microsoft.com/office/drawing/2014/main" id="{2139300B-E485-4D09-B73B-99340FEEBC22}"/>
              </a:ext>
            </a:extLst>
          </p:cNvPr>
          <p:cNvSpPr/>
          <p:nvPr/>
        </p:nvSpPr>
        <p:spPr>
          <a:xfrm>
            <a:off x="3903249" y="6105060"/>
            <a:ext cx="1987980" cy="338554"/>
          </a:xfrm>
          <a:prstGeom prst="rect">
            <a:avLst/>
          </a:prstGeom>
        </p:spPr>
        <p:txBody>
          <a:bodyPr wrap="none">
            <a:spAutoFit/>
          </a:bodyPr>
          <a:lstStyle/>
          <a:p>
            <a:r>
              <a:rPr lang="en-GB" sz="1600" dirty="0">
                <a:latin typeface="+mn-lt"/>
              </a:rPr>
              <a:t>6. Converted to euros</a:t>
            </a:r>
          </a:p>
        </p:txBody>
      </p:sp>
      <p:sp>
        <p:nvSpPr>
          <p:cNvPr id="17" name="Rectangle 16">
            <a:extLst>
              <a:ext uri="{FF2B5EF4-FFF2-40B4-BE49-F238E27FC236}">
                <a16:creationId xmlns:a16="http://schemas.microsoft.com/office/drawing/2014/main" id="{A949611E-E083-4C05-A818-E0FC9D3E491F}"/>
              </a:ext>
            </a:extLst>
          </p:cNvPr>
          <p:cNvSpPr/>
          <p:nvPr/>
        </p:nvSpPr>
        <p:spPr>
          <a:xfrm>
            <a:off x="911424" y="5150634"/>
            <a:ext cx="3656770" cy="338554"/>
          </a:xfrm>
          <a:prstGeom prst="rect">
            <a:avLst/>
          </a:prstGeom>
        </p:spPr>
        <p:txBody>
          <a:bodyPr wrap="none">
            <a:spAutoFit/>
          </a:bodyPr>
          <a:lstStyle/>
          <a:p>
            <a:r>
              <a:rPr lang="en-GB" sz="1600" dirty="0">
                <a:latin typeface="+mn-lt"/>
              </a:rPr>
              <a:t>Only around £20,000 recovered for victim</a:t>
            </a:r>
          </a:p>
        </p:txBody>
      </p:sp>
      <p:sp>
        <p:nvSpPr>
          <p:cNvPr id="18" name="Rectangle 17">
            <a:extLst>
              <a:ext uri="{FF2B5EF4-FFF2-40B4-BE49-F238E27FC236}">
                <a16:creationId xmlns:a16="http://schemas.microsoft.com/office/drawing/2014/main" id="{61E51934-115D-4053-932C-B3B7BD7485B8}"/>
              </a:ext>
            </a:extLst>
          </p:cNvPr>
          <p:cNvSpPr/>
          <p:nvPr/>
        </p:nvSpPr>
        <p:spPr>
          <a:xfrm>
            <a:off x="119336" y="6410393"/>
            <a:ext cx="3377976" cy="369332"/>
          </a:xfrm>
          <a:prstGeom prst="rect">
            <a:avLst/>
          </a:prstGeom>
        </p:spPr>
        <p:txBody>
          <a:bodyPr wrap="none">
            <a:spAutoFit/>
          </a:bodyPr>
          <a:lstStyle/>
          <a:p>
            <a:r>
              <a:rPr lang="en-GB" dirty="0">
                <a:latin typeface="+mn-lt"/>
              </a:rPr>
              <a:t>(Manchester Evening News, 2019)</a:t>
            </a:r>
          </a:p>
        </p:txBody>
      </p:sp>
      <p:sp>
        <p:nvSpPr>
          <p:cNvPr id="23" name="Arrow: Up 22">
            <a:extLst>
              <a:ext uri="{FF2B5EF4-FFF2-40B4-BE49-F238E27FC236}">
                <a16:creationId xmlns:a16="http://schemas.microsoft.com/office/drawing/2014/main" id="{C7FD45D6-E0A1-46E4-8181-CE19E22C7C20}"/>
              </a:ext>
            </a:extLst>
          </p:cNvPr>
          <p:cNvSpPr/>
          <p:nvPr/>
        </p:nvSpPr>
        <p:spPr>
          <a:xfrm rot="13118118">
            <a:off x="10783314" y="5145085"/>
            <a:ext cx="668144" cy="1358654"/>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00" b="1" dirty="0"/>
          </a:p>
        </p:txBody>
      </p:sp>
      <p:sp>
        <p:nvSpPr>
          <p:cNvPr id="24" name="Arrow: Up 23">
            <a:extLst>
              <a:ext uri="{FF2B5EF4-FFF2-40B4-BE49-F238E27FC236}">
                <a16:creationId xmlns:a16="http://schemas.microsoft.com/office/drawing/2014/main" id="{1F627DF0-4A9C-4002-BB01-A6A933120CF7}"/>
              </a:ext>
            </a:extLst>
          </p:cNvPr>
          <p:cNvSpPr/>
          <p:nvPr/>
        </p:nvSpPr>
        <p:spPr>
          <a:xfrm rot="16200000">
            <a:off x="6065856" y="5792084"/>
            <a:ext cx="551837" cy="86377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00" b="1" dirty="0"/>
          </a:p>
        </p:txBody>
      </p:sp>
      <p:sp>
        <p:nvSpPr>
          <p:cNvPr id="25" name="Arrow: Up 24">
            <a:extLst>
              <a:ext uri="{FF2B5EF4-FFF2-40B4-BE49-F238E27FC236}">
                <a16:creationId xmlns:a16="http://schemas.microsoft.com/office/drawing/2014/main" id="{BE4C90D1-7BE6-447A-B221-AE4597DD9762}"/>
              </a:ext>
            </a:extLst>
          </p:cNvPr>
          <p:cNvSpPr/>
          <p:nvPr/>
        </p:nvSpPr>
        <p:spPr>
          <a:xfrm rot="18815091">
            <a:off x="3066790" y="5376631"/>
            <a:ext cx="668144" cy="1086913"/>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00" b="1" dirty="0"/>
          </a:p>
        </p:txBody>
      </p:sp>
      <p:sp>
        <p:nvSpPr>
          <p:cNvPr id="26" name="Arrow: Up 25">
            <a:extLst>
              <a:ext uri="{FF2B5EF4-FFF2-40B4-BE49-F238E27FC236}">
                <a16:creationId xmlns:a16="http://schemas.microsoft.com/office/drawing/2014/main" id="{EAFB01C9-23F9-45DB-9DB9-7238907C97AF}"/>
              </a:ext>
            </a:extLst>
          </p:cNvPr>
          <p:cNvSpPr/>
          <p:nvPr/>
        </p:nvSpPr>
        <p:spPr>
          <a:xfrm rot="5400000">
            <a:off x="4773269" y="2339136"/>
            <a:ext cx="668144" cy="1358654"/>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600" b="1" dirty="0"/>
          </a:p>
        </p:txBody>
      </p:sp>
    </p:spTree>
    <p:extLst>
      <p:ext uri="{BB962C8B-B14F-4D97-AF65-F5344CB8AC3E}">
        <p14:creationId xmlns:p14="http://schemas.microsoft.com/office/powerpoint/2010/main" val="585303015"/>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otalTime>23</TotalTime>
  <Words>2742</Words>
  <Application>Microsoft Office PowerPoint</Application>
  <PresentationFormat>Widescreen</PresentationFormat>
  <Paragraphs>301</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Courier New</vt:lpstr>
      <vt:lpstr>Tahoma</vt:lpstr>
      <vt:lpstr>Office Theme</vt:lpstr>
      <vt:lpstr>Higher Education Institutions and Money Laundering </vt:lpstr>
      <vt:lpstr>Funding/Research</vt:lpstr>
      <vt:lpstr>Introduction</vt:lpstr>
      <vt:lpstr>Research Questions and Methodology </vt:lpstr>
      <vt:lpstr>PowerPoint Presentation</vt:lpstr>
      <vt:lpstr>Financial Crime Risks – Students</vt:lpstr>
      <vt:lpstr>Financial Crime Risks – Students</vt:lpstr>
      <vt:lpstr>Financial Crime Risks – Students</vt:lpstr>
      <vt:lpstr>Financial Crime Risks – Students</vt:lpstr>
      <vt:lpstr>Financial Crime Risks – Students</vt:lpstr>
      <vt:lpstr>AML/CTF Legislation</vt:lpstr>
      <vt:lpstr>AML/CTF Legislation – Applicability to HEIs</vt:lpstr>
      <vt:lpstr>AML/CTF Legislation – Applicability to HEIs</vt:lpstr>
      <vt:lpstr>Measures Currently Taken by HEIs to Address AML/CTF Risks</vt:lpstr>
      <vt:lpstr>Measures Currently Taken by HEIs to Address AML/CTF Risks</vt:lpstr>
      <vt:lpstr>Measures Currently Taken by HEIs to Address AML/CTF Risks</vt:lpstr>
      <vt:lpstr>Measures Currently Taken by HEIs to Address AML/CTF Risks</vt:lpstr>
      <vt:lpstr>Measures Currently Taken by HEIs to Address AML/CTF Risks</vt:lpstr>
      <vt:lpstr>Measures Currently Taken by HEIs to Address AML/CTF Risks</vt:lpstr>
      <vt:lpstr>Measures Currently Taken by HEIs to Address AML/CTF Risks</vt:lpstr>
      <vt:lpstr>Measures Currently Taken by HEIs to Address AML/CTF Risks</vt:lpstr>
      <vt:lpstr>Conclusion</vt:lpstr>
      <vt:lpstr>Recommendations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Education Institutions and Money Laundering</dc:title>
  <dc:creator>Nicholas Ryder</dc:creator>
  <cp:lastModifiedBy>Nicholas Ryder</cp:lastModifiedBy>
  <cp:revision>2</cp:revision>
  <cp:lastPrinted>2023-10-23T11:46:03Z</cp:lastPrinted>
  <dcterms:created xsi:type="dcterms:W3CDTF">2023-09-12T10:02:13Z</dcterms:created>
  <dcterms:modified xsi:type="dcterms:W3CDTF">2023-10-23T12:21:52Z</dcterms:modified>
</cp:coreProperties>
</file>