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43891200"/>
  <p:notesSz cx="6881813" cy="9661525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7" d="100"/>
          <a:sy n="17" d="100"/>
        </p:scale>
        <p:origin x="3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08088"/>
            <a:ext cx="2446337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49609"/>
            <a:ext cx="5505450" cy="3804225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33227011" y="-1"/>
            <a:ext cx="9335453" cy="4389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365760" rtlCol="0" anchor="t"/>
          <a:lstStyle/>
          <a:p>
            <a:pPr lvl="0">
              <a:spcBef>
                <a:spcPts val="1600"/>
              </a:spcBef>
            </a:pPr>
            <a:r>
              <a:rPr sz="12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600"/>
              </a:spcBef>
            </a:pP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400"/>
              </a:spcBef>
            </a:pPr>
            <a:endParaRPr sz="8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600"/>
              </a:spcBef>
            </a:pPr>
            <a:r>
              <a:rPr sz="11733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6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88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88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3200"/>
              </a:spcBef>
            </a:pP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click the Bullets button on the Home tab.</a:t>
            </a:r>
          </a:p>
          <a:p>
            <a:pPr lvl="0">
              <a:spcBef>
                <a:spcPts val="3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make a copy of what you need and drag it into place. PowerPoint’s Smart Guides will help you align it with everything else.</a:t>
            </a:r>
          </a:p>
          <a:p>
            <a:pPr lvl="0">
              <a:spcBef>
                <a:spcPts val="3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88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868681" y="5458542"/>
            <a:ext cx="22630809" cy="861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7559040"/>
            <a:ext cx="9601200" cy="17068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857250" y="9485376"/>
            <a:ext cx="9601200" cy="3643432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600"/>
              </a:spcBef>
              <a:buFont typeface="Arial" panose="020B0604020202020204" pitchFamily="34" charset="0"/>
              <a:buNone/>
              <a:defRPr sz="5867" baseline="0"/>
            </a:lvl1pPr>
            <a:lvl2pPr marL="761962" indent="-761962">
              <a:spcBef>
                <a:spcPts val="1600"/>
              </a:spcBef>
              <a:buFont typeface="Arial" panose="020B0604020202020204" pitchFamily="34" charset="0"/>
              <a:buChar char="•"/>
              <a:defRPr sz="5867"/>
            </a:lvl2pPr>
            <a:lvl3pPr marL="761962" indent="-761962">
              <a:spcBef>
                <a:spcPts val="1600"/>
              </a:spcBef>
              <a:buFont typeface="Arial" panose="020B0604020202020204" pitchFamily="34" charset="0"/>
              <a:buChar char="•"/>
              <a:defRPr sz="5867"/>
            </a:lvl3pPr>
            <a:lvl4pPr marL="0" indent="0">
              <a:spcBef>
                <a:spcPts val="1600"/>
              </a:spcBef>
              <a:buNone/>
              <a:defRPr sz="5867"/>
            </a:lvl4pPr>
            <a:lvl5pPr marL="0" indent="0">
              <a:spcBef>
                <a:spcPts val="1600"/>
              </a:spcBef>
              <a:buNone/>
              <a:defRPr sz="5867"/>
            </a:lvl5pPr>
            <a:lvl6pPr marL="0" indent="0">
              <a:spcBef>
                <a:spcPts val="1600"/>
              </a:spcBef>
              <a:buNone/>
              <a:defRPr sz="5867"/>
            </a:lvl6pPr>
            <a:lvl7pPr marL="0" indent="0">
              <a:spcBef>
                <a:spcPts val="1600"/>
              </a:spcBef>
              <a:buNone/>
              <a:defRPr sz="5867"/>
            </a:lvl7pPr>
            <a:lvl8pPr marL="0" indent="0">
              <a:spcBef>
                <a:spcPts val="1600"/>
              </a:spcBef>
              <a:buNone/>
              <a:defRPr sz="5867"/>
            </a:lvl8pPr>
            <a:lvl9pPr marL="0" indent="0">
              <a:spcBef>
                <a:spcPts val="1600"/>
              </a:spcBef>
              <a:buNone/>
              <a:defRPr sz="5867"/>
            </a:lvl9pPr>
          </a:lstStyle>
          <a:p>
            <a:pPr lvl="0"/>
            <a:r>
              <a:rPr lang="en-US" dirty="0"/>
              <a:t>Type your question or a statement of the problem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857250" y="13996416"/>
            <a:ext cx="9601200" cy="17068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857250" y="15825216"/>
            <a:ext cx="9601200" cy="3743341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19933920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57250" y="21921218"/>
            <a:ext cx="9601200" cy="8036615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57250" y="30516576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857250" y="32442912"/>
            <a:ext cx="9601200" cy="9729216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58600" y="7559040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1658600" y="9485376"/>
            <a:ext cx="9601200" cy="9060741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1658600" y="19104864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1658600" y="21031201"/>
            <a:ext cx="9601200" cy="8926631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1658600" y="30516576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1658600" y="32442912"/>
            <a:ext cx="9601200" cy="9729216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425660" y="7559040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2425660" y="9485376"/>
            <a:ext cx="9601200" cy="9753600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2425660" y="19886445"/>
            <a:ext cx="9601200" cy="6051480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2425660" y="26356795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2425660" y="28283131"/>
            <a:ext cx="9601200" cy="5793048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2425660" y="34296096"/>
            <a:ext cx="9601200" cy="1625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72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8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2425660" y="36222432"/>
            <a:ext cx="9601200" cy="5949696"/>
          </a:xfrm>
        </p:spPr>
        <p:txBody>
          <a:bodyPr lIns="91440" tIns="182880"/>
          <a:lstStyle>
            <a:lvl1pPr>
              <a:defRPr sz="4267" baseline="0"/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24203026" y="2"/>
            <a:ext cx="8715375" cy="5123260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76">
          <p15:clr>
            <a:srgbClr val="A4A3A4"/>
          </p15:clr>
        </p15:guide>
        <p15:guide id="2" pos="1386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32918400" cy="670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7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68680" y="914480"/>
            <a:ext cx="22631400" cy="3962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8026401"/>
            <a:ext cx="31192470" cy="3150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42819597"/>
            <a:ext cx="740664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3890" y="42819597"/>
            <a:ext cx="1639062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54510" y="42819597"/>
            <a:ext cx="740664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5181600"/>
            <a:ext cx="32918400" cy="15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77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181600"/>
            <a:ext cx="329184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5851867" rtl="0" eaLnBrk="1" latinLnBrk="0" hangingPunct="1">
        <a:lnSpc>
          <a:spcPct val="90000"/>
        </a:lnSpc>
        <a:spcBef>
          <a:spcPct val="0"/>
        </a:spcBef>
        <a:buNone/>
        <a:defRPr sz="15333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7" indent="-609570" algn="l" defTabSz="5851867" rtl="0" eaLnBrk="1" latinLnBrk="0" hangingPunct="1">
        <a:lnSpc>
          <a:spcPct val="100000"/>
        </a:lnSpc>
        <a:spcBef>
          <a:spcPts val="16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1pPr>
      <a:lvl2pPr marL="2925934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851867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3pPr>
      <a:lvl4pPr marL="8777801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4pPr>
      <a:lvl5pPr marL="11703735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5pPr>
      <a:lvl6pPr marL="14629669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6pPr>
      <a:lvl7pPr marL="17555602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7pPr>
      <a:lvl8pPr marL="20481536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8pPr>
      <a:lvl9pPr marL="23407469" algn="l" defTabSz="5851867" rtl="0" eaLnBrk="1" latinLnBrk="0" hangingPunct="1">
        <a:defRPr sz="1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540">
          <p15:clr>
            <a:srgbClr val="A4A3A4"/>
          </p15:clr>
        </p15:guide>
        <p15:guide id="3" pos="20196">
          <p15:clr>
            <a:srgbClr val="A4A3A4"/>
          </p15:clr>
        </p15:guide>
        <p15:guide id="4" pos="10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5811"/>
            <a:ext cx="29514800" cy="377597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7200" dirty="0"/>
              <a:t>In-Point assessment: Evaluating authentic simulated role play, as a pedagogical approach to assist adult nursing students with clinical practice assessments</a:t>
            </a:r>
            <a:endParaRPr lang="en-US" sz="72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1" y="3841781"/>
            <a:ext cx="10212976" cy="286745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z="4000" b="1" dirty="0"/>
              <a:t>Nelson Selvaraj (Lecturer, Adult Nursing)</a:t>
            </a:r>
          </a:p>
          <a:p>
            <a:r>
              <a:rPr lang="en-US" sz="4000" b="1" dirty="0"/>
              <a:t>Jayne Hancock (Lecturer, Adult Nursing)</a:t>
            </a:r>
          </a:p>
          <a:p>
            <a:r>
              <a:rPr lang="en-US" sz="4000" b="1" dirty="0"/>
              <a:t>Chris Munro (Lecturer, Adult Nursing)</a:t>
            </a:r>
          </a:p>
          <a:p>
            <a:r>
              <a:rPr lang="en-US" sz="4000" b="1" dirty="0"/>
              <a:t>Sandra Fender (Lecturer, Adult Nursing)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598018" y="6754091"/>
            <a:ext cx="10212975" cy="105208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5400" dirty="0"/>
              <a:t>Background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xfrm>
            <a:off x="11698119" y="7968252"/>
            <a:ext cx="9954300" cy="440198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To report undergraduate student nurses’ learning experiences with the In-Point Assessment authentic simulated role play video learning package. </a:t>
            </a:r>
            <a:endParaRPr lang="en-US" sz="4800" dirty="0"/>
          </a:p>
          <a:p>
            <a:pPr marL="0" indent="0">
              <a:buNone/>
            </a:pPr>
            <a:endParaRPr lang="en-US" sz="5867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22702551" y="31720253"/>
            <a:ext cx="9439291" cy="113119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5400" dirty="0"/>
              <a:t>Conclusion 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22702551" y="33041912"/>
            <a:ext cx="9493280" cy="635249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IPA videos were valued as an effective way of learning and understanding the criteria associated with in-point assessments. They offered an inclusive learning experience that enabled students to meet their clinical proficiencies.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1659331" y="6907715"/>
            <a:ext cx="9988148" cy="102087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5400" dirty="0"/>
              <a:t>Aim</a:t>
            </a:r>
            <a:endParaRPr lang="en-GB" sz="5400" dirty="0"/>
          </a:p>
        </p:txBody>
      </p:sp>
      <p:sp>
        <p:nvSpPr>
          <p:cNvPr id="5" name="Text Placeholder 68">
            <a:extLst>
              <a:ext uri="{FF2B5EF4-FFF2-40B4-BE49-F238E27FC236}">
                <a16:creationId xmlns:a16="http://schemas.microsoft.com/office/drawing/2014/main" id="{31903F2F-19A4-F549-59B2-A045CA405909}"/>
              </a:ext>
            </a:extLst>
          </p:cNvPr>
          <p:cNvSpPr txBox="1">
            <a:spLocks/>
          </p:cNvSpPr>
          <p:nvPr/>
        </p:nvSpPr>
        <p:spPr bwMode="ltGray">
          <a:xfrm>
            <a:off x="647220" y="7851035"/>
            <a:ext cx="10212975" cy="14094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87680" tIns="60960" rIns="487680" bIns="6096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Approved Education Institutions, together with practice learning partners, are responsible for ensuring that assessments are fair, objective and evidence-based (Nursing and Midwifery Council, 2018). The new assessments like In-Point Assessment (IPA), however, can cause stress and anxiety among students and clinical assessors, leading to inconsistent assessment practices and poor student experience.</a:t>
            </a:r>
          </a:p>
          <a:p>
            <a:r>
              <a:rPr lang="en-GB" sz="4800" dirty="0"/>
              <a:t>Authentic simulated role play videos can enhance assessors’ understanding of the IPA, reduce stress and enhance consistency in assessment practices.</a:t>
            </a:r>
          </a:p>
          <a:p>
            <a:endParaRPr lang="en-GB" sz="4800" dirty="0"/>
          </a:p>
          <a:p>
            <a:endParaRPr lang="en-GB" sz="4800" dirty="0"/>
          </a:p>
          <a:p>
            <a:pPr marL="761962" indent="-761962">
              <a:buFont typeface="Arial" panose="020B0604020202020204" pitchFamily="34" charset="0"/>
              <a:buChar char="•"/>
            </a:pPr>
            <a:r>
              <a:rPr lang="en-GB" sz="4800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E922D-5EC4-84C2-9BD2-08804E947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75" r="10303" b="11399"/>
          <a:stretch/>
        </p:blipFill>
        <p:spPr>
          <a:xfrm>
            <a:off x="956092" y="35629719"/>
            <a:ext cx="9777681" cy="7270881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6B61230-A217-2C2C-41D1-9B0A98C3B3FF}"/>
              </a:ext>
            </a:extLst>
          </p:cNvPr>
          <p:cNvSpPr txBox="1">
            <a:spLocks/>
          </p:cNvSpPr>
          <p:nvPr/>
        </p:nvSpPr>
        <p:spPr>
          <a:xfrm>
            <a:off x="696423" y="22216041"/>
            <a:ext cx="10114570" cy="9750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72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dirty="0"/>
              <a:t>Project</a:t>
            </a:r>
            <a:endParaRPr lang="en-GB" sz="5400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747ED56-49DC-D920-D8FF-EA07117D4554}"/>
              </a:ext>
            </a:extLst>
          </p:cNvPr>
          <p:cNvSpPr txBox="1">
            <a:spLocks/>
          </p:cNvSpPr>
          <p:nvPr/>
        </p:nvSpPr>
        <p:spPr>
          <a:xfrm>
            <a:off x="727354" y="23262238"/>
            <a:ext cx="10205579" cy="12056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182880" rIns="91440" bIns="45720" rtlCol="0">
            <a:normAutofit fontScale="92500" lnSpcReduction="20000"/>
          </a:bodyPr>
          <a:lstStyle>
            <a:lvl1pPr marL="609570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2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5100" dirty="0"/>
              <a:t>Academic and professional staff in the Simulation Team collaborated to develop a series of four 20-minute role play video resources related to IPA that nursing students must achieve across the UG programme.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GB" sz="5100" dirty="0"/>
          </a:p>
          <a:p>
            <a:pPr marL="0" indent="0">
              <a:buNone/>
            </a:pPr>
            <a:r>
              <a:rPr lang="en-GB" sz="4700" b="1" dirty="0"/>
              <a:t>Year 1 </a:t>
            </a:r>
          </a:p>
          <a:p>
            <a:pPr marL="0" indent="0">
              <a:buNone/>
            </a:pPr>
            <a:r>
              <a:rPr lang="en-GB" sz="4700" dirty="0"/>
              <a:t>Assessing, planning, implementing and evaluating care</a:t>
            </a:r>
          </a:p>
          <a:p>
            <a:pPr marL="0" indent="0">
              <a:buNone/>
            </a:pPr>
            <a:r>
              <a:rPr lang="en-GB" sz="4700" b="1" dirty="0"/>
              <a:t>Year 2 </a:t>
            </a:r>
          </a:p>
          <a:p>
            <a:pPr marL="0" indent="0">
              <a:buNone/>
            </a:pPr>
            <a:r>
              <a:rPr lang="en-GB" sz="4700" dirty="0"/>
              <a:t>Medicines management</a:t>
            </a:r>
          </a:p>
          <a:p>
            <a:pPr marL="0" indent="0">
              <a:buNone/>
            </a:pPr>
            <a:r>
              <a:rPr lang="en-GB" sz="4700" b="1" dirty="0"/>
              <a:t>Year 3</a:t>
            </a:r>
          </a:p>
          <a:p>
            <a:pPr marL="0" indent="0">
              <a:buNone/>
            </a:pPr>
            <a:r>
              <a:rPr lang="en-GB" sz="4700" dirty="0"/>
              <a:t>Supervising and supporting learning; and Leading, Managing and coordinating care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867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DB5445C-2F35-DBDA-64A1-38D9CB052ED8}"/>
              </a:ext>
            </a:extLst>
          </p:cNvPr>
          <p:cNvSpPr txBox="1">
            <a:spLocks/>
          </p:cNvSpPr>
          <p:nvPr/>
        </p:nvSpPr>
        <p:spPr>
          <a:xfrm>
            <a:off x="11609397" y="12609773"/>
            <a:ext cx="9988148" cy="10208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72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dirty="0"/>
              <a:t>Methods</a:t>
            </a:r>
            <a:endParaRPr lang="en-GB" sz="5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D2F908-40E2-CBB1-84F5-27A0D4EDC4E0}"/>
              </a:ext>
            </a:extLst>
          </p:cNvPr>
          <p:cNvSpPr/>
          <p:nvPr/>
        </p:nvSpPr>
        <p:spPr>
          <a:xfrm>
            <a:off x="11752918" y="23532180"/>
            <a:ext cx="9988148" cy="29220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Series of questions linked 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Understanding of IPA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Student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Confidence to complete assessment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A439DB-CCAB-728E-BC8D-38A6632970C5}"/>
              </a:ext>
            </a:extLst>
          </p:cNvPr>
          <p:cNvSpPr/>
          <p:nvPr/>
        </p:nvSpPr>
        <p:spPr>
          <a:xfrm>
            <a:off x="11655681" y="19066647"/>
            <a:ext cx="9930788" cy="1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Co-production between academics and professional staff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693E87-E20F-8478-5061-2C2C7F5AE781}"/>
              </a:ext>
            </a:extLst>
          </p:cNvPr>
          <p:cNvSpPr/>
          <p:nvPr/>
        </p:nvSpPr>
        <p:spPr>
          <a:xfrm>
            <a:off x="11609397" y="16504928"/>
            <a:ext cx="56896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Inclusive, innovative &amp; authentic design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1C6D23-5E11-ECCE-14A6-5A48DE4855F4}"/>
              </a:ext>
            </a:extLst>
          </p:cNvPr>
          <p:cNvSpPr/>
          <p:nvPr/>
        </p:nvSpPr>
        <p:spPr>
          <a:xfrm>
            <a:off x="17469538" y="16453967"/>
            <a:ext cx="4137827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Linked to NMC standards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B05B4F-DA24-6042-74BA-ABC1AC071232}"/>
              </a:ext>
            </a:extLst>
          </p:cNvPr>
          <p:cNvSpPr/>
          <p:nvPr/>
        </p:nvSpPr>
        <p:spPr>
          <a:xfrm>
            <a:off x="11655681" y="21036640"/>
            <a:ext cx="56896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err="1">
                <a:solidFill>
                  <a:schemeClr val="tx1"/>
                </a:solidFill>
              </a:rPr>
              <a:t>Mentimeter</a:t>
            </a:r>
            <a:r>
              <a:rPr lang="en-GB" sz="4800" dirty="0">
                <a:solidFill>
                  <a:schemeClr val="tx1"/>
                </a:solidFill>
              </a:rPr>
              <a:t> &amp; Microsoft online survey forms 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8D4E40-447F-1FD3-6922-88BEB17A2920}"/>
              </a:ext>
            </a:extLst>
          </p:cNvPr>
          <p:cNvSpPr/>
          <p:nvPr/>
        </p:nvSpPr>
        <p:spPr>
          <a:xfrm>
            <a:off x="17508920" y="20954110"/>
            <a:ext cx="4137827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Qualitative data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6765F4-B12B-578B-72EA-88ECD8963314}"/>
              </a:ext>
            </a:extLst>
          </p:cNvPr>
          <p:cNvSpPr/>
          <p:nvPr/>
        </p:nvSpPr>
        <p:spPr>
          <a:xfrm>
            <a:off x="11681195" y="13974868"/>
            <a:ext cx="9988148" cy="2268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tx1"/>
                </a:solidFill>
              </a:rPr>
              <a:t>A series of 20-minute role play videos. Application of the principles of Compassionate Leadership 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AA0BE7E-4C37-D79A-FF79-6C0E7DEA4072}"/>
              </a:ext>
            </a:extLst>
          </p:cNvPr>
          <p:cNvSpPr txBox="1">
            <a:spLocks/>
          </p:cNvSpPr>
          <p:nvPr/>
        </p:nvSpPr>
        <p:spPr>
          <a:xfrm>
            <a:off x="11655681" y="26839358"/>
            <a:ext cx="9930788" cy="10664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72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dirty="0"/>
              <a:t>Results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B6730FE0-6CFA-AD18-45FF-19B5B1271951}"/>
              </a:ext>
            </a:extLst>
          </p:cNvPr>
          <p:cNvSpPr txBox="1">
            <a:spLocks/>
          </p:cNvSpPr>
          <p:nvPr/>
        </p:nvSpPr>
        <p:spPr>
          <a:xfrm>
            <a:off x="11688012" y="28085937"/>
            <a:ext cx="9930787" cy="4779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182880" rIns="91440" bIns="45720" rtlCol="0">
            <a:normAutofit lnSpcReduction="10000"/>
          </a:bodyPr>
          <a:lstStyle>
            <a:lvl1pPr marL="609570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2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2967" indent="-609570" algn="l" defTabSz="5851867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dirty="0"/>
              <a:t>Preliminary evaluations suggest that</a:t>
            </a:r>
            <a:r>
              <a:rPr lang="en-GB" sz="4800" dirty="0"/>
              <a:t> IPA videos improved students’ confidence level and provided an understanding of the structure of the IPA assessment.</a:t>
            </a:r>
          </a:p>
          <a:p>
            <a:pPr marL="0" indent="0">
              <a:buNone/>
            </a:pPr>
            <a:r>
              <a:rPr lang="en-GB" sz="4800" dirty="0"/>
              <a:t> </a:t>
            </a:r>
            <a:endParaRPr lang="en-US" sz="4800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AB9C75B-5464-C7A8-162E-069440625C20}"/>
              </a:ext>
            </a:extLst>
          </p:cNvPr>
          <p:cNvSpPr txBox="1">
            <a:spLocks/>
          </p:cNvSpPr>
          <p:nvPr/>
        </p:nvSpPr>
        <p:spPr>
          <a:xfrm>
            <a:off x="22411304" y="14178565"/>
            <a:ext cx="9439291" cy="11411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72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dirty="0"/>
              <a:t>Improvements &amp; Suggestions</a:t>
            </a:r>
            <a:endParaRPr lang="en-GB" sz="5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E814F6-3645-2DB2-9DD0-507E4B290CF9}"/>
              </a:ext>
            </a:extLst>
          </p:cNvPr>
          <p:cNvGrpSpPr/>
          <p:nvPr/>
        </p:nvGrpSpPr>
        <p:grpSpPr>
          <a:xfrm>
            <a:off x="11318259" y="33495189"/>
            <a:ext cx="5140941" cy="2590800"/>
            <a:chOff x="5587999" y="169333"/>
            <a:chExt cx="2539999" cy="1524000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7BE158-AEC9-F415-0D51-37F74B50F500}"/>
                </a:ext>
              </a:extLst>
            </p:cNvPr>
            <p:cNvSpPr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80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0B1C7E-0CDF-9EA6-5BE3-7E9117D4F9C9}"/>
                </a:ext>
              </a:extLst>
            </p:cNvPr>
            <p:cNvSpPr txBox="1"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“Scenario gave me a better understanding on what was expected from me”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15DAC5-559A-82D0-C1E4-5703E5FA0FA9}"/>
              </a:ext>
            </a:extLst>
          </p:cNvPr>
          <p:cNvSpPr txBox="1"/>
          <p:nvPr/>
        </p:nvSpPr>
        <p:spPr>
          <a:xfrm>
            <a:off x="11242555" y="36546715"/>
            <a:ext cx="5292350" cy="272796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/>
              <a:t>“Step by step instruction what we should include in assessment; helped to plan and structure”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47E09E-7A2C-52A0-2E2E-2489FC30285A}"/>
              </a:ext>
            </a:extLst>
          </p:cNvPr>
          <p:cNvGrpSpPr/>
          <p:nvPr/>
        </p:nvGrpSpPr>
        <p:grpSpPr>
          <a:xfrm>
            <a:off x="16844526" y="33444981"/>
            <a:ext cx="5292350" cy="3270522"/>
            <a:chOff x="5587999" y="169333"/>
            <a:chExt cx="2539999" cy="1524000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6061EC-5033-269B-F7A0-106BA15AB4EC}"/>
                </a:ext>
              </a:extLst>
            </p:cNvPr>
            <p:cNvSpPr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F3BFCA-44E6-974C-C89F-267C9BAD4460}"/>
                </a:ext>
              </a:extLst>
            </p:cNvPr>
            <p:cNvSpPr txBox="1"/>
            <p:nvPr/>
          </p:nvSpPr>
          <p:spPr>
            <a:xfrm>
              <a:off x="5587999" y="169333"/>
              <a:ext cx="2539999" cy="14170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dirty="0"/>
                <a:t>“Allowed me to feel confident I was on the right path and had interpreted the requirements of the assessment correctly”</a:t>
              </a:r>
              <a:endParaRPr lang="en-GB" sz="3600" kern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7D0305-7FF9-BC82-1076-FFE324562F10}"/>
              </a:ext>
            </a:extLst>
          </p:cNvPr>
          <p:cNvGrpSpPr/>
          <p:nvPr/>
        </p:nvGrpSpPr>
        <p:grpSpPr>
          <a:xfrm>
            <a:off x="16852893" y="37102470"/>
            <a:ext cx="5292350" cy="2590800"/>
            <a:chOff x="5587999" y="169333"/>
            <a:chExt cx="2539999" cy="1524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319BC6-BE88-5209-3377-A97865D3638D}"/>
                </a:ext>
              </a:extLst>
            </p:cNvPr>
            <p:cNvSpPr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solidFill>
              <a:srgbClr val="000099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80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5D80FA-4CDE-745C-F638-AFF310768A19}"/>
                </a:ext>
              </a:extLst>
            </p:cNvPr>
            <p:cNvSpPr txBox="1"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“</a:t>
              </a:r>
              <a:r>
                <a:rPr lang="en-GB" sz="3600" dirty="0"/>
                <a:t>It was the ability to see the requirement in a practical way</a:t>
              </a:r>
              <a:r>
                <a:rPr lang="en-GB" sz="3600" kern="1200" dirty="0"/>
                <a:t>” 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03D0C63-AE9D-5F16-5F98-349442CE14A7}"/>
              </a:ext>
            </a:extLst>
          </p:cNvPr>
          <p:cNvSpPr txBox="1"/>
          <p:nvPr/>
        </p:nvSpPr>
        <p:spPr>
          <a:xfrm>
            <a:off x="11225924" y="39584876"/>
            <a:ext cx="5292350" cy="303537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600" kern="1200" dirty="0"/>
              <a:t>“Clear exemplars that give context to the IPAs and make it easy to see how to plan to implement them in practice ”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DAE588-70A6-B6D4-34B5-AE4E4F54BE40}"/>
              </a:ext>
            </a:extLst>
          </p:cNvPr>
          <p:cNvGrpSpPr/>
          <p:nvPr/>
        </p:nvGrpSpPr>
        <p:grpSpPr>
          <a:xfrm>
            <a:off x="16892279" y="40082345"/>
            <a:ext cx="5292350" cy="2590800"/>
            <a:chOff x="5587999" y="169333"/>
            <a:chExt cx="2539999" cy="1524000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1B936E-DB84-68C3-F58E-9EFBCE0268E0}"/>
                </a:ext>
              </a:extLst>
            </p:cNvPr>
            <p:cNvSpPr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80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0C841B-EB5F-732E-7FB9-FB893C46BC17}"/>
                </a:ext>
              </a:extLst>
            </p:cNvPr>
            <p:cNvSpPr txBox="1"/>
            <p:nvPr/>
          </p:nvSpPr>
          <p:spPr>
            <a:xfrm>
              <a:off x="5587999" y="169333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“Provides comprehensive examples of ” </a:t>
              </a:r>
            </a:p>
          </p:txBody>
        </p:sp>
      </p:grpSp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31467106-BBAC-D3D0-ABFD-977A13A3DA77}"/>
              </a:ext>
            </a:extLst>
          </p:cNvPr>
          <p:cNvSpPr/>
          <p:nvPr/>
        </p:nvSpPr>
        <p:spPr>
          <a:xfrm>
            <a:off x="22676567" y="15507499"/>
            <a:ext cx="8901263" cy="3429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“Different scenarios on the different types of clinical settings: a medical, surgical, community and specialty setting might help some students”</a:t>
            </a:r>
          </a:p>
          <a:p>
            <a:r>
              <a:rPr lang="en-GB" sz="4000" dirty="0">
                <a:solidFill>
                  <a:schemeClr val="tx1"/>
                </a:solidFill>
              </a:rPr>
              <a:t>(Year 3 student)</a:t>
            </a:r>
          </a:p>
        </p:txBody>
      </p:sp>
      <p:sp>
        <p:nvSpPr>
          <p:cNvPr id="69" name="Rectangle: Diagonal Corners Snipped 68">
            <a:extLst>
              <a:ext uri="{FF2B5EF4-FFF2-40B4-BE49-F238E27FC236}">
                <a16:creationId xmlns:a16="http://schemas.microsoft.com/office/drawing/2014/main" id="{99108AF0-88E9-92C2-420F-DEACE920269C}"/>
              </a:ext>
            </a:extLst>
          </p:cNvPr>
          <p:cNvSpPr/>
          <p:nvPr/>
        </p:nvSpPr>
        <p:spPr>
          <a:xfrm>
            <a:off x="22676565" y="19209880"/>
            <a:ext cx="8901263" cy="2540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“Found it helpful, so no improvements needed for me”</a:t>
            </a:r>
          </a:p>
          <a:p>
            <a:r>
              <a:rPr lang="en-GB" sz="4000" dirty="0">
                <a:solidFill>
                  <a:schemeClr val="tx1"/>
                </a:solidFill>
              </a:rPr>
              <a:t>(Year 2 student)</a:t>
            </a:r>
          </a:p>
        </p:txBody>
      </p:sp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6C90BF2F-BF18-B60D-CED9-05E798CE30F3}"/>
              </a:ext>
            </a:extLst>
          </p:cNvPr>
          <p:cNvSpPr/>
          <p:nvPr/>
        </p:nvSpPr>
        <p:spPr>
          <a:xfrm>
            <a:off x="22676565" y="29459134"/>
            <a:ext cx="8901263" cy="203334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“More scenarios”</a:t>
            </a:r>
          </a:p>
          <a:p>
            <a:r>
              <a:rPr lang="en-GB" sz="4000" dirty="0">
                <a:solidFill>
                  <a:schemeClr val="tx1"/>
                </a:solidFill>
              </a:rPr>
              <a:t>(Year 3 student)</a:t>
            </a:r>
          </a:p>
        </p:txBody>
      </p:sp>
      <p:sp>
        <p:nvSpPr>
          <p:cNvPr id="71" name="Rectangle: Diagonal Corners Snipped 70">
            <a:extLst>
              <a:ext uri="{FF2B5EF4-FFF2-40B4-BE49-F238E27FC236}">
                <a16:creationId xmlns:a16="http://schemas.microsoft.com/office/drawing/2014/main" id="{58959AB4-45F5-0C6D-2D31-33BD7E8A444C}"/>
              </a:ext>
            </a:extLst>
          </p:cNvPr>
          <p:cNvSpPr/>
          <p:nvPr/>
        </p:nvSpPr>
        <p:spPr>
          <a:xfrm>
            <a:off x="22438784" y="24201928"/>
            <a:ext cx="9139045" cy="5056335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“Perhaps, an overlay where you can see which area of the IPA video has been completed. Example: Student gains informed consent and explains procedure, then on the screen you can see highlighted which part of the assessment is being ticked off”.</a:t>
            </a:r>
          </a:p>
          <a:p>
            <a:r>
              <a:rPr lang="en-GB" sz="3600" dirty="0">
                <a:solidFill>
                  <a:schemeClr val="tx1"/>
                </a:solidFill>
              </a:rPr>
              <a:t>(Year 2 student)</a:t>
            </a:r>
          </a:p>
        </p:txBody>
      </p:sp>
      <p:sp>
        <p:nvSpPr>
          <p:cNvPr id="76" name="Rectangle: Diagonal Corners Snipped 75">
            <a:extLst>
              <a:ext uri="{FF2B5EF4-FFF2-40B4-BE49-F238E27FC236}">
                <a16:creationId xmlns:a16="http://schemas.microsoft.com/office/drawing/2014/main" id="{51CAD2CC-EFFF-EEEF-200F-5545249FBD3F}"/>
              </a:ext>
            </a:extLst>
          </p:cNvPr>
          <p:cNvSpPr/>
          <p:nvPr/>
        </p:nvSpPr>
        <p:spPr>
          <a:xfrm>
            <a:off x="22676565" y="21945600"/>
            <a:ext cx="8901263" cy="203334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“Could have been shorter as I lost attention”</a:t>
            </a:r>
          </a:p>
          <a:p>
            <a:r>
              <a:rPr lang="en-GB" sz="4000" dirty="0">
                <a:solidFill>
                  <a:schemeClr val="tx1"/>
                </a:solidFill>
              </a:rPr>
              <a:t>(Year 1 student)</a:t>
            </a:r>
          </a:p>
        </p:txBody>
      </p:sp>
      <p:pic>
        <p:nvPicPr>
          <p:cNvPr id="1026" name="Picture 2" descr="Cardiff University Logo PNG vector in SVG, PDF, AI, CDR format">
            <a:extLst>
              <a:ext uri="{FF2B5EF4-FFF2-40B4-BE49-F238E27FC236}">
                <a16:creationId xmlns:a16="http://schemas.microsoft.com/office/drawing/2014/main" id="{885F982D-F6D0-21ED-F532-AE324044CA2D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10844"/>
          <a:stretch>
            <a:fillRect/>
          </a:stretch>
        </p:blipFill>
        <p:spPr bwMode="auto">
          <a:xfrm>
            <a:off x="27127199" y="65807"/>
            <a:ext cx="5791201" cy="37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52862BFC-C929-12C8-565D-8C23E5E7DB9B}"/>
              </a:ext>
            </a:extLst>
          </p:cNvPr>
          <p:cNvSpPr txBox="1">
            <a:spLocks/>
          </p:cNvSpPr>
          <p:nvPr/>
        </p:nvSpPr>
        <p:spPr bwMode="auto">
          <a:xfrm>
            <a:off x="10212976" y="3815513"/>
            <a:ext cx="12215223" cy="28674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  <a:p>
            <a:r>
              <a:rPr lang="en-US" sz="4000" b="1" dirty="0"/>
              <a:t>Suzanne Hughes (Senior Lecturer, Adult Nursing)</a:t>
            </a:r>
          </a:p>
          <a:p>
            <a:r>
              <a:rPr lang="en-US" sz="4000" b="1" dirty="0"/>
              <a:t>Anthony Pritchard (Lecturer, Adult Nursing)</a:t>
            </a:r>
          </a:p>
          <a:p>
            <a:r>
              <a:rPr lang="en-US" sz="4000" b="1" dirty="0"/>
              <a:t>Karen Pritchard (Clinical Skills Tutor)</a:t>
            </a:r>
          </a:p>
          <a:p>
            <a:endParaRPr lang="en-US" sz="3200" b="1" dirty="0"/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37BE9619-11D0-B788-2D5A-96F8238150FC}"/>
              </a:ext>
            </a:extLst>
          </p:cNvPr>
          <p:cNvSpPr txBox="1">
            <a:spLocks/>
          </p:cNvSpPr>
          <p:nvPr/>
        </p:nvSpPr>
        <p:spPr bwMode="auto">
          <a:xfrm>
            <a:off x="22411304" y="3844159"/>
            <a:ext cx="10507096" cy="28674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/>
          </a:p>
          <a:p>
            <a:r>
              <a:rPr lang="en-US" sz="4000" b="1" dirty="0"/>
              <a:t>Peter Smith (Senior technician, </a:t>
            </a:r>
          </a:p>
          <a:p>
            <a:r>
              <a:rPr lang="en-US" sz="4000" b="1" dirty="0"/>
              <a:t>Simulation &amp; Clinical Skills)</a:t>
            </a:r>
          </a:p>
          <a:p>
            <a:r>
              <a:rPr lang="en-US" sz="4000" b="1" dirty="0"/>
              <a:t>Wayne Cole (Senior technician, </a:t>
            </a:r>
          </a:p>
          <a:p>
            <a:r>
              <a:rPr lang="en-US" sz="4000" b="1" dirty="0"/>
              <a:t>Simulation &amp; Clinical Skills)</a:t>
            </a:r>
          </a:p>
          <a:p>
            <a:endParaRPr lang="en-US" sz="4000" b="1" dirty="0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E7614B21-B67D-BAF3-9B15-DB4CD345D193}"/>
              </a:ext>
            </a:extLst>
          </p:cNvPr>
          <p:cNvSpPr txBox="1">
            <a:spLocks/>
          </p:cNvSpPr>
          <p:nvPr/>
        </p:nvSpPr>
        <p:spPr>
          <a:xfrm>
            <a:off x="22637394" y="39584876"/>
            <a:ext cx="9439291" cy="8223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72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85186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5400" dirty="0"/>
              <a:t>References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FDCB71B-1A8D-F6BD-53B8-7083949F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561" y="40630245"/>
            <a:ext cx="2456955" cy="2491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5A1CB1-FF01-BDF5-7299-0C9AF2E75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0" r="1" b="26724"/>
          <a:stretch/>
        </p:blipFill>
        <p:spPr>
          <a:xfrm>
            <a:off x="22637394" y="6899402"/>
            <a:ext cx="8940434" cy="70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BB552309A7E46A14799414AFD1519" ma:contentTypeVersion="11" ma:contentTypeDescription="Create a new document." ma:contentTypeScope="" ma:versionID="3449b17476973d1b1891c976e4e6e6c3">
  <xsd:schema xmlns:xsd="http://www.w3.org/2001/XMLSchema" xmlns:xs="http://www.w3.org/2001/XMLSchema" xmlns:p="http://schemas.microsoft.com/office/2006/metadata/properties" xmlns:ns2="1768d3f5-bae1-4bb6-891c-ff17599e42e3" xmlns:ns3="16ac19c6-e234-45da-a0cd-34a1fde24e64" targetNamespace="http://schemas.microsoft.com/office/2006/metadata/properties" ma:root="true" ma:fieldsID="614562a0f274ef59fe11e98b94d05dba" ns2:_="" ns3:_="">
    <xsd:import namespace="1768d3f5-bae1-4bb6-891c-ff17599e42e3"/>
    <xsd:import namespace="16ac19c6-e234-45da-a0cd-34a1fde24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d3f5-bae1-4bb6-891c-ff17599e42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54608c-5633-40c1-be57-7b60b5f02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c19c6-e234-45da-a0cd-34a1fde24e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30875f-de87-4ba4-8dcc-34e1b8983a88}" ma:internalName="TaxCatchAll" ma:showField="CatchAllData" ma:web="16ac19c6-e234-45da-a0cd-34a1fde24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c19c6-e234-45da-a0cd-34a1fde24e64" xsi:nil="true"/>
    <lcf76f155ced4ddcb4097134ff3c332f xmlns="1768d3f5-bae1-4bb6-891c-ff17599e42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CF9E45-F560-4532-AF3F-6A0129540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8d3f5-bae1-4bb6-891c-ff17599e42e3"/>
    <ds:schemaRef ds:uri="16ac19c6-e234-45da-a0cd-34a1fde24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05F95-1824-431D-9BD8-A047AFE3F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C2ADE-A257-45E6-A8A8-A5CFC12AD2E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  <ds:schemaRef ds:uri="16ac19c6-e234-45da-a0cd-34a1fde24e64"/>
    <ds:schemaRef ds:uri="1768d3f5-bae1-4bb6-891c-ff17599e42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609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 Light</vt:lpstr>
      <vt:lpstr>Science Poster</vt:lpstr>
      <vt:lpstr>In-Point assessment: Evaluating authentic simulated role play, as a pedagogical approach to assist adult nursing students with clinical practice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Dexmedetomidine infusion as a sedative drug for patients in the intensive care unit</dc:title>
  <dc:creator/>
  <cp:lastModifiedBy/>
  <cp:revision>3</cp:revision>
  <dcterms:created xsi:type="dcterms:W3CDTF">2018-03-27T17:43:46Z</dcterms:created>
  <dcterms:modified xsi:type="dcterms:W3CDTF">2023-10-24T09:40:30Z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0x010100FAABB552309A7E46A14799414AFD1519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