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0"/>
  </p:notesMasterIdLst>
  <p:handoutMasterIdLst>
    <p:handoutMasterId r:id="rId21"/>
  </p:handoutMasterIdLst>
  <p:sldIdLst>
    <p:sldId id="262" r:id="rId3"/>
    <p:sldId id="328" r:id="rId4"/>
    <p:sldId id="340" r:id="rId5"/>
    <p:sldId id="298" r:id="rId6"/>
    <p:sldId id="321" r:id="rId7"/>
    <p:sldId id="330" r:id="rId8"/>
    <p:sldId id="331" r:id="rId9"/>
    <p:sldId id="320" r:id="rId10"/>
    <p:sldId id="333" r:id="rId11"/>
    <p:sldId id="335" r:id="rId12"/>
    <p:sldId id="337" r:id="rId13"/>
    <p:sldId id="332" r:id="rId14"/>
    <p:sldId id="342" r:id="rId15"/>
    <p:sldId id="336" r:id="rId16"/>
    <p:sldId id="326" r:id="rId17"/>
    <p:sldId id="305" r:id="rId18"/>
    <p:sldId id="334" r:id="rId19"/>
  </p:sldIdLst>
  <p:sldSz cx="12192000" cy="6858000"/>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3596DB-5754-4D12-572D-13F1C1CA39BD}" name="Maryam Lotfi" initials="ML" userId="S::lotfim@cardiff.ac.uk::7e55735c-3e70-4e55-8e91-8c7c088e7a1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yam Lotfi" initials="ML" lastIdx="5" clrIdx="0">
    <p:extLst>
      <p:ext uri="{19B8F6BF-5375-455C-9EA6-DF929625EA0E}">
        <p15:presenceInfo xmlns:p15="http://schemas.microsoft.com/office/powerpoint/2012/main" userId="Maryam Lotfi" providerId="None"/>
      </p:ext>
    </p:extLst>
  </p:cmAuthor>
  <p:cmAuthor id="2" name="Vasco Sanchez Rodrigues" initials="VSR" lastIdx="81" clrIdx="1">
    <p:extLst>
      <p:ext uri="{19B8F6BF-5375-455C-9EA6-DF929625EA0E}">
        <p15:presenceInfo xmlns:p15="http://schemas.microsoft.com/office/powerpoint/2012/main" userId="S-1-5-21-211118723-35001615-1038221670-8325" providerId="AD"/>
      </p:ext>
    </p:extLst>
  </p:cmAuthor>
  <p:cmAuthor id="3" name="Maryam" initials="M" lastIdx="2" clrIdx="2">
    <p:extLst>
      <p:ext uri="{19B8F6BF-5375-455C-9EA6-DF929625EA0E}">
        <p15:presenceInfo xmlns:p15="http://schemas.microsoft.com/office/powerpoint/2012/main" userId="Maryam" providerId="None"/>
      </p:ext>
    </p:extLst>
  </p:cmAuthor>
  <p:cmAuthor id="4" name="Angharad Kearse" initials="AK" lastIdx="8" clrIdx="3">
    <p:extLst>
      <p:ext uri="{19B8F6BF-5375-455C-9EA6-DF929625EA0E}">
        <p15:presenceInfo xmlns:p15="http://schemas.microsoft.com/office/powerpoint/2012/main" userId="Angharad Kearse" providerId="None"/>
      </p:ext>
    </p:extLst>
  </p:cmAuthor>
  <p:cmAuthor id="5" name="insrv" initials="i" lastIdx="6" clrIdx="4">
    <p:extLst>
      <p:ext uri="{19B8F6BF-5375-455C-9EA6-DF929625EA0E}">
        <p15:presenceInfo xmlns:p15="http://schemas.microsoft.com/office/powerpoint/2012/main" userId="insrv" providerId="None"/>
      </p:ext>
    </p:extLst>
  </p:cmAuthor>
  <p:cmAuthor id="6" name="Maryam Lotfi" initials="ML [2]" lastIdx="27" clrIdx="5">
    <p:extLst>
      <p:ext uri="{19B8F6BF-5375-455C-9EA6-DF929625EA0E}">
        <p15:presenceInfo xmlns:p15="http://schemas.microsoft.com/office/powerpoint/2012/main" userId="S::lotfim@cardiff.ac.uk::7e55735c-3e70-4e55-8e91-8c7c088e7a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16F33-27E9-4517-B5DF-664B717D72C7}" v="8" dt="2023-07-17T19:52:23.3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75782" autoAdjust="0"/>
  </p:normalViewPr>
  <p:slideViewPr>
    <p:cSldViewPr snapToGrid="0">
      <p:cViewPr varScale="1">
        <p:scale>
          <a:sx n="62" d="100"/>
          <a:sy n="62" d="100"/>
        </p:scale>
        <p:origin x="1258" y="62"/>
      </p:cViewPr>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ja Strand" userId="fb19a53b51afd950" providerId="LiveId" clId="{78616F33-27E9-4517-B5DF-664B717D72C7}"/>
    <pc:docChg chg="undo redo custSel addSld delSld modSld">
      <pc:chgData name="Vanja Strand" userId="fb19a53b51afd950" providerId="LiveId" clId="{78616F33-27E9-4517-B5DF-664B717D72C7}" dt="2023-07-19T10:46:28.008" v="721" actId="2696"/>
      <pc:docMkLst>
        <pc:docMk/>
      </pc:docMkLst>
      <pc:sldChg chg="modSp mod">
        <pc:chgData name="Vanja Strand" userId="fb19a53b51afd950" providerId="LiveId" clId="{78616F33-27E9-4517-B5DF-664B717D72C7}" dt="2023-07-17T19:53:27.710" v="715" actId="20577"/>
        <pc:sldMkLst>
          <pc:docMk/>
          <pc:sldMk cId="3616108173" sldId="262"/>
        </pc:sldMkLst>
        <pc:spChg chg="mod">
          <ac:chgData name="Vanja Strand" userId="fb19a53b51afd950" providerId="LiveId" clId="{78616F33-27E9-4517-B5DF-664B717D72C7}" dt="2023-07-17T19:53:27.710" v="715" actId="20577"/>
          <ac:spMkLst>
            <pc:docMk/>
            <pc:sldMk cId="3616108173" sldId="262"/>
            <ac:spMk id="3" creationId="{00000000-0000-0000-0000-000000000000}"/>
          </ac:spMkLst>
        </pc:spChg>
      </pc:sldChg>
      <pc:sldChg chg="del">
        <pc:chgData name="Vanja Strand" userId="fb19a53b51afd950" providerId="LiveId" clId="{78616F33-27E9-4517-B5DF-664B717D72C7}" dt="2023-07-17T18:14:20.905" v="40" actId="47"/>
        <pc:sldMkLst>
          <pc:docMk/>
          <pc:sldMk cId="3185562483" sldId="297"/>
        </pc:sldMkLst>
      </pc:sldChg>
      <pc:sldChg chg="modSp mod">
        <pc:chgData name="Vanja Strand" userId="fb19a53b51afd950" providerId="LiveId" clId="{78616F33-27E9-4517-B5DF-664B717D72C7}" dt="2023-07-17T18:17:06.180" v="120" actId="20577"/>
        <pc:sldMkLst>
          <pc:docMk/>
          <pc:sldMk cId="896300770" sldId="298"/>
        </pc:sldMkLst>
        <pc:spChg chg="mod">
          <ac:chgData name="Vanja Strand" userId="fb19a53b51afd950" providerId="LiveId" clId="{78616F33-27E9-4517-B5DF-664B717D72C7}" dt="2023-07-17T18:17:06.180" v="120" actId="20577"/>
          <ac:spMkLst>
            <pc:docMk/>
            <pc:sldMk cId="896300770" sldId="298"/>
            <ac:spMk id="2" creationId="{6096DF08-CEF9-47C6-BB0F-A0730021B4E4}"/>
          </ac:spMkLst>
        </pc:spChg>
      </pc:sldChg>
      <pc:sldChg chg="modSp del mod">
        <pc:chgData name="Vanja Strand" userId="fb19a53b51afd950" providerId="LiveId" clId="{78616F33-27E9-4517-B5DF-664B717D72C7}" dt="2023-07-17T18:13:27.668" v="38" actId="2696"/>
        <pc:sldMkLst>
          <pc:docMk/>
          <pc:sldMk cId="3635591297" sldId="300"/>
        </pc:sldMkLst>
        <pc:spChg chg="mod">
          <ac:chgData name="Vanja Strand" userId="fb19a53b51afd950" providerId="LiveId" clId="{78616F33-27E9-4517-B5DF-664B717D72C7}" dt="2023-07-17T18:12:20.849" v="21" actId="114"/>
          <ac:spMkLst>
            <pc:docMk/>
            <pc:sldMk cId="3635591297" sldId="300"/>
            <ac:spMk id="3" creationId="{E2106EF4-CB9B-43D5-9E2F-B34F092B6B21}"/>
          </ac:spMkLst>
        </pc:spChg>
      </pc:sldChg>
      <pc:sldChg chg="addSp delSp modSp mod">
        <pc:chgData name="Vanja Strand" userId="fb19a53b51afd950" providerId="LiveId" clId="{78616F33-27E9-4517-B5DF-664B717D72C7}" dt="2023-07-17T19:52:32.883" v="692" actId="1076"/>
        <pc:sldMkLst>
          <pc:docMk/>
          <pc:sldMk cId="2680445260" sldId="305"/>
        </pc:sldMkLst>
        <pc:spChg chg="del mod">
          <ac:chgData name="Vanja Strand" userId="fb19a53b51afd950" providerId="LiveId" clId="{78616F33-27E9-4517-B5DF-664B717D72C7}" dt="2023-07-17T19:52:14.836" v="679" actId="478"/>
          <ac:spMkLst>
            <pc:docMk/>
            <pc:sldMk cId="2680445260" sldId="305"/>
            <ac:spMk id="2" creationId="{900753AE-8003-469F-9ACE-7D349D4D60CB}"/>
          </ac:spMkLst>
        </pc:spChg>
        <pc:spChg chg="mod">
          <ac:chgData name="Vanja Strand" userId="fb19a53b51afd950" providerId="LiveId" clId="{78616F33-27E9-4517-B5DF-664B717D72C7}" dt="2023-07-17T19:52:32.883" v="692" actId="1076"/>
          <ac:spMkLst>
            <pc:docMk/>
            <pc:sldMk cId="2680445260" sldId="305"/>
            <ac:spMk id="3" creationId="{63C192FB-5063-4BBB-BB10-FAB95A2A1BEF}"/>
          </ac:spMkLst>
        </pc:spChg>
        <pc:spChg chg="add del mod">
          <ac:chgData name="Vanja Strand" userId="fb19a53b51afd950" providerId="LiveId" clId="{78616F33-27E9-4517-B5DF-664B717D72C7}" dt="2023-07-17T19:52:16.690" v="680" actId="478"/>
          <ac:spMkLst>
            <pc:docMk/>
            <pc:sldMk cId="2680445260" sldId="305"/>
            <ac:spMk id="7" creationId="{3CD57056-EC92-59FE-22E3-D16D8A3F1D95}"/>
          </ac:spMkLst>
        </pc:spChg>
        <pc:spChg chg="add mod">
          <ac:chgData name="Vanja Strand" userId="fb19a53b51afd950" providerId="LiveId" clId="{78616F33-27E9-4517-B5DF-664B717D72C7}" dt="2023-07-17T19:52:27.184" v="691" actId="20577"/>
          <ac:spMkLst>
            <pc:docMk/>
            <pc:sldMk cId="2680445260" sldId="305"/>
            <ac:spMk id="8" creationId="{0887A67B-40A8-8B50-04DD-7F16466651B8}"/>
          </ac:spMkLst>
        </pc:spChg>
        <pc:picChg chg="ord">
          <ac:chgData name="Vanja Strand" userId="fb19a53b51afd950" providerId="LiveId" clId="{78616F33-27E9-4517-B5DF-664B717D72C7}" dt="2023-07-17T19:42:40.134" v="556" actId="167"/>
          <ac:picMkLst>
            <pc:docMk/>
            <pc:sldMk cId="2680445260" sldId="305"/>
            <ac:picMk id="5" creationId="{624A3925-5AB7-4BF6-9D1B-16AE21F430F5}"/>
          </ac:picMkLst>
        </pc:picChg>
      </pc:sldChg>
      <pc:sldChg chg="del">
        <pc:chgData name="Vanja Strand" userId="fb19a53b51afd950" providerId="LiveId" clId="{78616F33-27E9-4517-B5DF-664B717D72C7}" dt="2023-07-17T19:02:44.657" v="242" actId="47"/>
        <pc:sldMkLst>
          <pc:docMk/>
          <pc:sldMk cId="3298593320" sldId="307"/>
        </pc:sldMkLst>
      </pc:sldChg>
      <pc:sldChg chg="modSp">
        <pc:chgData name="Vanja Strand" userId="fb19a53b51afd950" providerId="LiveId" clId="{78616F33-27E9-4517-B5DF-664B717D72C7}" dt="2023-07-17T18:47:26.340" v="174" actId="2711"/>
        <pc:sldMkLst>
          <pc:docMk/>
          <pc:sldMk cId="832109456" sldId="320"/>
        </pc:sldMkLst>
        <pc:graphicFrameChg chg="mod">
          <ac:chgData name="Vanja Strand" userId="fb19a53b51afd950" providerId="LiveId" clId="{78616F33-27E9-4517-B5DF-664B717D72C7}" dt="2023-07-17T18:47:26.340" v="174" actId="2711"/>
          <ac:graphicFrameMkLst>
            <pc:docMk/>
            <pc:sldMk cId="832109456" sldId="320"/>
            <ac:graphicFrameMk id="6" creationId="{A7469D25-EEDF-BFC9-A07E-FED877A0FE6E}"/>
          </ac:graphicFrameMkLst>
        </pc:graphicFrameChg>
      </pc:sldChg>
      <pc:sldChg chg="modSp mod addCm delCm">
        <pc:chgData name="Vanja Strand" userId="fb19a53b51afd950" providerId="LiveId" clId="{78616F33-27E9-4517-B5DF-664B717D72C7}" dt="2023-07-17T18:34:22.621" v="140"/>
        <pc:sldMkLst>
          <pc:docMk/>
          <pc:sldMk cId="1203065067" sldId="321"/>
        </pc:sldMkLst>
        <pc:spChg chg="mod">
          <ac:chgData name="Vanja Strand" userId="fb19a53b51afd950" providerId="LiveId" clId="{78616F33-27E9-4517-B5DF-664B717D72C7}" dt="2023-07-17T18:18:20.013" v="134" actId="20577"/>
          <ac:spMkLst>
            <pc:docMk/>
            <pc:sldMk cId="1203065067" sldId="321"/>
            <ac:spMk id="3" creationId="{F519C134-189A-4455-9B23-77382FF921AA}"/>
          </ac:spMkLst>
        </pc:spChg>
        <pc:extLst>
          <p:ext xmlns:p="http://schemas.openxmlformats.org/presentationml/2006/main" uri="{D6D511B9-2390-475A-947B-AFAB55BFBCF1}">
            <pc226:cmChg xmlns:pc226="http://schemas.microsoft.com/office/powerpoint/2022/06/main/command" chg="add del">
              <pc226:chgData name="Vanja Strand" userId="fb19a53b51afd950" providerId="LiveId" clId="{78616F33-27E9-4517-B5DF-664B717D72C7}" dt="2023-07-17T18:34:22.621" v="140"/>
              <pc2:cmMkLst xmlns:pc2="http://schemas.microsoft.com/office/powerpoint/2019/9/main/command">
                <pc:docMk/>
                <pc:sldMk cId="1203065067" sldId="321"/>
                <pc2:cmMk id="{9E63CB8B-3DFA-004A-A977-822042203078}"/>
              </pc2:cmMkLst>
            </pc226:cmChg>
            <pc226:cmChg xmlns:pc226="http://schemas.microsoft.com/office/powerpoint/2022/06/main/command" chg="add del">
              <pc226:chgData name="Vanja Strand" userId="fb19a53b51afd950" providerId="LiveId" clId="{78616F33-27E9-4517-B5DF-664B717D72C7}" dt="2023-07-17T18:34:22.401" v="139"/>
              <pc2:cmMkLst xmlns:pc2="http://schemas.microsoft.com/office/powerpoint/2019/9/main/command">
                <pc:docMk/>
                <pc:sldMk cId="1203065067" sldId="321"/>
                <pc2:cmMk id="{895575B5-3ACF-834A-89D7-4C6B25987ECF}"/>
              </pc2:cmMkLst>
            </pc226:cmChg>
          </p:ext>
        </pc:extLst>
      </pc:sldChg>
      <pc:sldChg chg="del">
        <pc:chgData name="Vanja Strand" userId="fb19a53b51afd950" providerId="LiveId" clId="{78616F33-27E9-4517-B5DF-664B717D72C7}" dt="2023-07-17T19:29:58.955" v="362" actId="47"/>
        <pc:sldMkLst>
          <pc:docMk/>
          <pc:sldMk cId="4129636069" sldId="325"/>
        </pc:sldMkLst>
      </pc:sldChg>
      <pc:sldChg chg="modSp mod">
        <pc:chgData name="Vanja Strand" userId="fb19a53b51afd950" providerId="LiveId" clId="{78616F33-27E9-4517-B5DF-664B717D72C7}" dt="2023-07-17T19:33:26.750" v="459" actId="20577"/>
        <pc:sldMkLst>
          <pc:docMk/>
          <pc:sldMk cId="2276810677" sldId="333"/>
        </pc:sldMkLst>
        <pc:spChg chg="mod">
          <ac:chgData name="Vanja Strand" userId="fb19a53b51afd950" providerId="LiveId" clId="{78616F33-27E9-4517-B5DF-664B717D72C7}" dt="2023-07-17T19:33:26.750" v="459" actId="20577"/>
          <ac:spMkLst>
            <pc:docMk/>
            <pc:sldMk cId="2276810677" sldId="333"/>
            <ac:spMk id="8" creationId="{ED4CD5DE-AA98-51FB-F4E9-9BF31E3489F9}"/>
          </ac:spMkLst>
        </pc:spChg>
        <pc:spChg chg="mod">
          <ac:chgData name="Vanja Strand" userId="fb19a53b51afd950" providerId="LiveId" clId="{78616F33-27E9-4517-B5DF-664B717D72C7}" dt="2023-07-17T18:40:26.781" v="173" actId="1076"/>
          <ac:spMkLst>
            <pc:docMk/>
            <pc:sldMk cId="2276810677" sldId="333"/>
            <ac:spMk id="10" creationId="{0C372817-DADC-FEEE-CACF-83CB152324D4}"/>
          </ac:spMkLst>
        </pc:spChg>
        <pc:graphicFrameChg chg="modGraphic">
          <ac:chgData name="Vanja Strand" userId="fb19a53b51afd950" providerId="LiveId" clId="{78616F33-27E9-4517-B5DF-664B717D72C7}" dt="2023-07-17T18:38:31.392" v="168" actId="20577"/>
          <ac:graphicFrameMkLst>
            <pc:docMk/>
            <pc:sldMk cId="2276810677" sldId="333"/>
            <ac:graphicFrameMk id="9" creationId="{BDABB048-6B06-BD8B-A71D-E5BD40E98D77}"/>
          </ac:graphicFrameMkLst>
        </pc:graphicFrameChg>
      </pc:sldChg>
      <pc:sldChg chg="delCm modNotesTx">
        <pc:chgData name="Vanja Strand" userId="fb19a53b51afd950" providerId="LiveId" clId="{78616F33-27E9-4517-B5DF-664B717D72C7}" dt="2023-07-17T20:20:04.377" v="720" actId="113"/>
        <pc:sldMkLst>
          <pc:docMk/>
          <pc:sldMk cId="1382344810" sldId="337"/>
        </pc:sldMkLst>
        <pc:extLst>
          <p:ext xmlns:p="http://schemas.openxmlformats.org/presentationml/2006/main" uri="{D6D511B9-2390-475A-947B-AFAB55BFBCF1}">
            <pc226:cmChg xmlns:pc226="http://schemas.microsoft.com/office/powerpoint/2022/06/main/command" chg="del">
              <pc226:chgData name="Vanja Strand" userId="fb19a53b51afd950" providerId="LiveId" clId="{78616F33-27E9-4517-B5DF-664B717D72C7}" dt="2023-07-17T19:39:36.118" v="484"/>
              <pc2:cmMkLst xmlns:pc2="http://schemas.microsoft.com/office/powerpoint/2019/9/main/command">
                <pc:docMk/>
                <pc:sldMk cId="1382344810" sldId="337"/>
                <pc2:cmMk id="{16C49D52-67B6-B74C-841B-37AB51B56989}"/>
              </pc2:cmMkLst>
            </pc226:cmChg>
          </p:ext>
        </pc:extLst>
      </pc:sldChg>
      <pc:sldChg chg="modSp add del mod">
        <pc:chgData name="Vanja Strand" userId="fb19a53b51afd950" providerId="LiveId" clId="{78616F33-27E9-4517-B5DF-664B717D72C7}" dt="2023-07-17T19:39:25.563" v="483" actId="2696"/>
        <pc:sldMkLst>
          <pc:docMk/>
          <pc:sldMk cId="77200449" sldId="338"/>
        </pc:sldMkLst>
        <pc:spChg chg="mod">
          <ac:chgData name="Vanja Strand" userId="fb19a53b51afd950" providerId="LiveId" clId="{78616F33-27E9-4517-B5DF-664B717D72C7}" dt="2023-07-17T19:32:09.297" v="456" actId="20577"/>
          <ac:spMkLst>
            <pc:docMk/>
            <pc:sldMk cId="77200449" sldId="338"/>
            <ac:spMk id="2" creationId="{B8F1F2A3-09BF-3E3A-117F-59AC20F0E80B}"/>
          </ac:spMkLst>
        </pc:spChg>
        <pc:spChg chg="mod">
          <ac:chgData name="Vanja Strand" userId="fb19a53b51afd950" providerId="LiveId" clId="{78616F33-27E9-4517-B5DF-664B717D72C7}" dt="2023-07-17T19:35:54.424" v="478" actId="20577"/>
          <ac:spMkLst>
            <pc:docMk/>
            <pc:sldMk cId="77200449" sldId="338"/>
            <ac:spMk id="3" creationId="{87802E5F-046D-9497-ED84-F32FA7355659}"/>
          </ac:spMkLst>
        </pc:spChg>
      </pc:sldChg>
      <pc:sldChg chg="modSp add mod">
        <pc:chgData name="Vanja Strand" userId="fb19a53b51afd950" providerId="LiveId" clId="{78616F33-27E9-4517-B5DF-664B717D72C7}" dt="2023-07-17T18:13:21.107" v="37" actId="255"/>
        <pc:sldMkLst>
          <pc:docMk/>
          <pc:sldMk cId="1276120380" sldId="340"/>
        </pc:sldMkLst>
        <pc:spChg chg="mod">
          <ac:chgData name="Vanja Strand" userId="fb19a53b51afd950" providerId="LiveId" clId="{78616F33-27E9-4517-B5DF-664B717D72C7}" dt="2023-07-17T18:13:21.107" v="37" actId="255"/>
          <ac:spMkLst>
            <pc:docMk/>
            <pc:sldMk cId="1276120380" sldId="340"/>
            <ac:spMk id="3" creationId="{E2106EF4-CB9B-43D5-9E2F-B34F092B6B21}"/>
          </ac:spMkLst>
        </pc:spChg>
      </pc:sldChg>
      <pc:sldChg chg="modSp add del mod">
        <pc:chgData name="Vanja Strand" userId="fb19a53b51afd950" providerId="LiveId" clId="{78616F33-27E9-4517-B5DF-664B717D72C7}" dt="2023-07-19T10:46:28.008" v="721" actId="2696"/>
        <pc:sldMkLst>
          <pc:docMk/>
          <pc:sldMk cId="555670547" sldId="341"/>
        </pc:sldMkLst>
        <pc:spChg chg="mod">
          <ac:chgData name="Vanja Strand" userId="fb19a53b51afd950" providerId="LiveId" clId="{78616F33-27E9-4517-B5DF-664B717D72C7}" dt="2023-07-17T18:17:27.318" v="132" actId="20577"/>
          <ac:spMkLst>
            <pc:docMk/>
            <pc:sldMk cId="555670547" sldId="341"/>
            <ac:spMk id="2" creationId="{5B77AA80-85ED-4A77-8810-958C13F130E7}"/>
          </ac:spMkLst>
        </pc:spChg>
        <pc:picChg chg="mod">
          <ac:chgData name="Vanja Strand" userId="fb19a53b51afd950" providerId="LiveId" clId="{78616F33-27E9-4517-B5DF-664B717D72C7}" dt="2023-07-17T19:53:56.517" v="718" actId="1076"/>
          <ac:picMkLst>
            <pc:docMk/>
            <pc:sldMk cId="555670547" sldId="341"/>
            <ac:picMk id="5" creationId="{88F3C063-F137-85CF-EF93-B7FFAAB7E323}"/>
          </ac:picMkLst>
        </pc:picChg>
        <pc:picChg chg="ord">
          <ac:chgData name="Vanja Strand" userId="fb19a53b51afd950" providerId="LiveId" clId="{78616F33-27E9-4517-B5DF-664B717D72C7}" dt="2023-07-17T19:53:51.359" v="717" actId="167"/>
          <ac:picMkLst>
            <pc:docMk/>
            <pc:sldMk cId="555670547" sldId="341"/>
            <ac:picMk id="6" creationId="{9D8EE59C-73F6-4692-B11D-A07CABBF237C}"/>
          </ac:picMkLst>
        </pc:picChg>
        <pc:picChg chg="mod">
          <ac:chgData name="Vanja Strand" userId="fb19a53b51afd950" providerId="LiveId" clId="{78616F33-27E9-4517-B5DF-664B717D72C7}" dt="2023-07-17T19:53:59.109" v="719" actId="1076"/>
          <ac:picMkLst>
            <pc:docMk/>
            <pc:sldMk cId="555670547" sldId="341"/>
            <ac:picMk id="10" creationId="{473F7C60-080D-79D7-7E20-6E1EBC624008}"/>
          </ac:picMkLst>
        </pc:picChg>
      </pc:sldChg>
      <pc:sldChg chg="add">
        <pc:chgData name="Vanja Strand" userId="fb19a53b51afd950" providerId="LiveId" clId="{78616F33-27E9-4517-B5DF-664B717D72C7}" dt="2023-07-17T19:29:57.556" v="361"/>
        <pc:sldMkLst>
          <pc:docMk/>
          <pc:sldMk cId="2679462866" sldId="34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AD458-1D8B-4945-A11D-2A8146FE5627}"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GB"/>
        </a:p>
      </dgm:t>
    </dgm:pt>
    <dgm:pt modelId="{CECD27F5-A27C-49E0-A234-00D3E5D1A7B6}">
      <dgm:prSet phldrT="[Text]"/>
      <dgm:spPr/>
      <dgm:t>
        <a:bodyPr/>
        <a:lstStyle/>
        <a:p>
          <a:r>
            <a:rPr lang="en-GB" dirty="0">
              <a:latin typeface="Times New Roman" panose="02020603050405020304" pitchFamily="18" charset="0"/>
              <a:cs typeface="Times New Roman" panose="02020603050405020304" pitchFamily="18" charset="0"/>
            </a:rPr>
            <a:t>Collaboration</a:t>
          </a:r>
        </a:p>
      </dgm:t>
    </dgm:pt>
    <dgm:pt modelId="{44E825CC-9F45-403E-9CBC-BABFB85C2E0D}" type="parTrans" cxnId="{E663A632-184F-419A-A402-BC76328C65D9}">
      <dgm:prSet/>
      <dgm:spPr/>
      <dgm:t>
        <a:bodyPr/>
        <a:lstStyle/>
        <a:p>
          <a:endParaRPr lang="en-GB">
            <a:latin typeface="Times New Roman" panose="02020603050405020304" pitchFamily="18" charset="0"/>
            <a:cs typeface="Times New Roman" panose="02020603050405020304" pitchFamily="18" charset="0"/>
          </a:endParaRPr>
        </a:p>
      </dgm:t>
    </dgm:pt>
    <dgm:pt modelId="{B61041BF-71FD-4F40-A693-4F6B719BF456}" type="sibTrans" cxnId="{E663A632-184F-419A-A402-BC76328C65D9}">
      <dgm:prSet/>
      <dgm:spPr/>
      <dgm:t>
        <a:bodyPr/>
        <a:lstStyle/>
        <a:p>
          <a:endParaRPr lang="en-GB">
            <a:latin typeface="Times New Roman" panose="02020603050405020304" pitchFamily="18" charset="0"/>
            <a:cs typeface="Times New Roman" panose="02020603050405020304" pitchFamily="18" charset="0"/>
          </a:endParaRPr>
        </a:p>
      </dgm:t>
    </dgm:pt>
    <dgm:pt modelId="{22363E27-40BC-4A3C-A34F-EF060716DE0A}">
      <dgm:prSet phldrT="[Text]"/>
      <dgm:spPr/>
      <dgm:t>
        <a:bodyPr/>
        <a:lstStyle/>
        <a:p>
          <a:r>
            <a:rPr lang="en-GB">
              <a:latin typeface="Times New Roman" panose="02020603050405020304" pitchFamily="18" charset="0"/>
              <a:cs typeface="Times New Roman" panose="02020603050405020304" pitchFamily="18" charset="0"/>
            </a:rPr>
            <a:t>NGOs</a:t>
          </a:r>
        </a:p>
      </dgm:t>
    </dgm:pt>
    <dgm:pt modelId="{4B81E517-9F5F-4FAE-BAD2-3FDEE8AEE9D2}" type="parTrans" cxnId="{B7E4FF2D-A6F5-4923-BA30-D68841037954}">
      <dgm:prSet/>
      <dgm:spPr/>
      <dgm:t>
        <a:bodyPr/>
        <a:lstStyle/>
        <a:p>
          <a:endParaRPr lang="en-GB">
            <a:latin typeface="Times New Roman" panose="02020603050405020304" pitchFamily="18" charset="0"/>
            <a:cs typeface="Times New Roman" panose="02020603050405020304" pitchFamily="18" charset="0"/>
          </a:endParaRPr>
        </a:p>
      </dgm:t>
    </dgm:pt>
    <dgm:pt modelId="{7CEDFE42-097E-4B69-B397-E16669414326}" type="sibTrans" cxnId="{B7E4FF2D-A6F5-4923-BA30-D68841037954}">
      <dgm:prSet/>
      <dgm:spPr/>
      <dgm:t>
        <a:bodyPr/>
        <a:lstStyle/>
        <a:p>
          <a:endParaRPr lang="en-GB">
            <a:latin typeface="Times New Roman" panose="02020603050405020304" pitchFamily="18" charset="0"/>
            <a:cs typeface="Times New Roman" panose="02020603050405020304" pitchFamily="18" charset="0"/>
          </a:endParaRPr>
        </a:p>
      </dgm:t>
    </dgm:pt>
    <dgm:pt modelId="{7B17FE3F-5CEC-4F89-8429-BA140E88A98C}">
      <dgm:prSet phldrT="[Text]"/>
      <dgm:spPr/>
      <dgm:t>
        <a:bodyPr/>
        <a:lstStyle/>
        <a:p>
          <a:r>
            <a:rPr lang="en-GB">
              <a:latin typeface="Times New Roman" panose="02020603050405020304" pitchFamily="18" charset="0"/>
              <a:cs typeface="Times New Roman" panose="02020603050405020304" pitchFamily="18" charset="0"/>
            </a:rPr>
            <a:t>Employee with personal knowledge of the NGO perspective</a:t>
          </a:r>
        </a:p>
      </dgm:t>
    </dgm:pt>
    <dgm:pt modelId="{89C64905-BD5C-4983-844C-538744548050}" type="parTrans" cxnId="{0253772A-CF08-49C3-A9EB-CD83550D8EED}">
      <dgm:prSet/>
      <dgm:spPr/>
      <dgm:t>
        <a:bodyPr/>
        <a:lstStyle/>
        <a:p>
          <a:endParaRPr lang="en-GB">
            <a:latin typeface="Times New Roman" panose="02020603050405020304" pitchFamily="18" charset="0"/>
            <a:cs typeface="Times New Roman" panose="02020603050405020304" pitchFamily="18" charset="0"/>
          </a:endParaRPr>
        </a:p>
      </dgm:t>
    </dgm:pt>
    <dgm:pt modelId="{81231FF6-8612-423C-8A38-D701FAF5A336}" type="sibTrans" cxnId="{0253772A-CF08-49C3-A9EB-CD83550D8EED}">
      <dgm:prSet/>
      <dgm:spPr/>
      <dgm:t>
        <a:bodyPr/>
        <a:lstStyle/>
        <a:p>
          <a:endParaRPr lang="en-GB">
            <a:latin typeface="Times New Roman" panose="02020603050405020304" pitchFamily="18" charset="0"/>
            <a:cs typeface="Times New Roman" panose="02020603050405020304" pitchFamily="18" charset="0"/>
          </a:endParaRPr>
        </a:p>
      </dgm:t>
    </dgm:pt>
    <dgm:pt modelId="{F72248A9-7637-4A14-8A0F-A9BCEC1DD512}">
      <dgm:prSet phldrT="[Text]"/>
      <dgm:spPr/>
      <dgm:t>
        <a:bodyPr/>
        <a:lstStyle/>
        <a:p>
          <a:r>
            <a:rPr lang="en-GB">
              <a:latin typeface="Times New Roman" panose="02020603050405020304" pitchFamily="18" charset="0"/>
              <a:cs typeface="Times New Roman" panose="02020603050405020304" pitchFamily="18" charset="0"/>
            </a:rPr>
            <a:t>Businesses</a:t>
          </a:r>
        </a:p>
      </dgm:t>
    </dgm:pt>
    <dgm:pt modelId="{3CCE82C2-D240-447A-AABC-7A48193E4DF3}" type="parTrans" cxnId="{6040A227-9FC4-4E43-8C60-3FEECF03E5DB}">
      <dgm:prSet/>
      <dgm:spPr/>
      <dgm:t>
        <a:bodyPr/>
        <a:lstStyle/>
        <a:p>
          <a:endParaRPr lang="en-GB">
            <a:latin typeface="Times New Roman" panose="02020603050405020304" pitchFamily="18" charset="0"/>
            <a:cs typeface="Times New Roman" panose="02020603050405020304" pitchFamily="18" charset="0"/>
          </a:endParaRPr>
        </a:p>
      </dgm:t>
    </dgm:pt>
    <dgm:pt modelId="{EB1F9E7A-8279-4C09-9BCD-703127B27A36}" type="sibTrans" cxnId="{6040A227-9FC4-4E43-8C60-3FEECF03E5DB}">
      <dgm:prSet/>
      <dgm:spPr/>
      <dgm:t>
        <a:bodyPr/>
        <a:lstStyle/>
        <a:p>
          <a:endParaRPr lang="en-GB">
            <a:latin typeface="Times New Roman" panose="02020603050405020304" pitchFamily="18" charset="0"/>
            <a:cs typeface="Times New Roman" panose="02020603050405020304" pitchFamily="18" charset="0"/>
          </a:endParaRPr>
        </a:p>
      </dgm:t>
    </dgm:pt>
    <dgm:pt modelId="{7633A93F-F255-4087-A365-D4471559F925}">
      <dgm:prSet phldrT="[Text]"/>
      <dgm:spPr/>
      <dgm:t>
        <a:bodyPr/>
        <a:lstStyle/>
        <a:p>
          <a:r>
            <a:rPr lang="en-GB" dirty="0">
              <a:latin typeface="Times New Roman" panose="02020603050405020304" pitchFamily="18" charset="0"/>
              <a:cs typeface="Times New Roman" panose="02020603050405020304" pitchFamily="18" charset="0"/>
            </a:rPr>
            <a:t>Unit of analysis</a:t>
          </a:r>
        </a:p>
      </dgm:t>
    </dgm:pt>
    <dgm:pt modelId="{8B5F5329-F01C-46E7-B1C1-77CE2B0486C9}" type="parTrans" cxnId="{7C6B77AE-C0E4-4A8E-8AFD-3CB160D67E68}">
      <dgm:prSet/>
      <dgm:spPr/>
      <dgm:t>
        <a:bodyPr/>
        <a:lstStyle/>
        <a:p>
          <a:endParaRPr lang="en-GB">
            <a:latin typeface="Times New Roman" panose="02020603050405020304" pitchFamily="18" charset="0"/>
            <a:cs typeface="Times New Roman" panose="02020603050405020304" pitchFamily="18" charset="0"/>
          </a:endParaRPr>
        </a:p>
      </dgm:t>
    </dgm:pt>
    <dgm:pt modelId="{B35C2337-C913-4832-80D1-38124550400D}" type="sibTrans" cxnId="{7C6B77AE-C0E4-4A8E-8AFD-3CB160D67E68}">
      <dgm:prSet/>
      <dgm:spPr/>
      <dgm:t>
        <a:bodyPr/>
        <a:lstStyle/>
        <a:p>
          <a:endParaRPr lang="en-GB">
            <a:latin typeface="Times New Roman" panose="02020603050405020304" pitchFamily="18" charset="0"/>
            <a:cs typeface="Times New Roman" panose="02020603050405020304" pitchFamily="18" charset="0"/>
          </a:endParaRPr>
        </a:p>
      </dgm:t>
    </dgm:pt>
    <dgm:pt modelId="{1CF8AB2F-46D6-4672-9734-485D1F386DAC}">
      <dgm:prSet phldrT="[Text]"/>
      <dgm:spPr/>
      <dgm:t>
        <a:bodyPr/>
        <a:lstStyle/>
        <a:p>
          <a:r>
            <a:rPr lang="en-GB" dirty="0">
              <a:latin typeface="Times New Roman" panose="02020603050405020304" pitchFamily="18" charset="0"/>
              <a:cs typeface="Times New Roman" panose="02020603050405020304" pitchFamily="18" charset="0"/>
            </a:rPr>
            <a:t>Unit of observation</a:t>
          </a:r>
        </a:p>
      </dgm:t>
    </dgm:pt>
    <dgm:pt modelId="{B18AAFDA-8972-4041-B22D-A760303AE60D}" type="parTrans" cxnId="{E845A85A-5644-48C0-B1B5-556EC01B80E5}">
      <dgm:prSet/>
      <dgm:spPr/>
      <dgm:t>
        <a:bodyPr/>
        <a:lstStyle/>
        <a:p>
          <a:endParaRPr lang="en-GB">
            <a:latin typeface="Times New Roman" panose="02020603050405020304" pitchFamily="18" charset="0"/>
            <a:cs typeface="Times New Roman" panose="02020603050405020304" pitchFamily="18" charset="0"/>
          </a:endParaRPr>
        </a:p>
      </dgm:t>
    </dgm:pt>
    <dgm:pt modelId="{83F60693-BEFD-41E7-95E7-545427026D6C}" type="sibTrans" cxnId="{E845A85A-5644-48C0-B1B5-556EC01B80E5}">
      <dgm:prSet/>
      <dgm:spPr/>
      <dgm:t>
        <a:bodyPr/>
        <a:lstStyle/>
        <a:p>
          <a:endParaRPr lang="en-GB">
            <a:latin typeface="Times New Roman" panose="02020603050405020304" pitchFamily="18" charset="0"/>
            <a:cs typeface="Times New Roman" panose="02020603050405020304" pitchFamily="18" charset="0"/>
          </a:endParaRPr>
        </a:p>
      </dgm:t>
    </dgm:pt>
    <dgm:pt modelId="{92E9F2DC-49DE-483B-9CF5-C95B52FD7051}">
      <dgm:prSet phldrT="[Text]"/>
      <dgm:spPr/>
      <dgm:t>
        <a:bodyPr/>
        <a:lstStyle/>
        <a:p>
          <a:r>
            <a:rPr lang="en-GB">
              <a:latin typeface="Times New Roman" panose="02020603050405020304" pitchFamily="18" charset="0"/>
              <a:cs typeface="Times New Roman" panose="02020603050405020304" pitchFamily="18" charset="0"/>
            </a:rPr>
            <a:t>Unit of sampling</a:t>
          </a:r>
        </a:p>
      </dgm:t>
    </dgm:pt>
    <dgm:pt modelId="{8A65BDD5-F478-429E-80B2-2D5A4A90CCBE}" type="parTrans" cxnId="{C00D4120-0B8D-4E18-A543-8C24A19A4938}">
      <dgm:prSet/>
      <dgm:spPr/>
      <dgm:t>
        <a:bodyPr/>
        <a:lstStyle/>
        <a:p>
          <a:endParaRPr lang="en-GB">
            <a:latin typeface="Times New Roman" panose="02020603050405020304" pitchFamily="18" charset="0"/>
            <a:cs typeface="Times New Roman" panose="02020603050405020304" pitchFamily="18" charset="0"/>
          </a:endParaRPr>
        </a:p>
      </dgm:t>
    </dgm:pt>
    <dgm:pt modelId="{3BC0023C-B56E-408A-A871-D910D1293770}" type="sibTrans" cxnId="{C00D4120-0B8D-4E18-A543-8C24A19A4938}">
      <dgm:prSet/>
      <dgm:spPr/>
      <dgm:t>
        <a:bodyPr/>
        <a:lstStyle/>
        <a:p>
          <a:endParaRPr lang="en-GB">
            <a:latin typeface="Times New Roman" panose="02020603050405020304" pitchFamily="18" charset="0"/>
            <a:cs typeface="Times New Roman" panose="02020603050405020304" pitchFamily="18" charset="0"/>
          </a:endParaRPr>
        </a:p>
      </dgm:t>
    </dgm:pt>
    <dgm:pt modelId="{080BA193-3B99-476F-B5FF-99F0F2CD1458}">
      <dgm:prSet/>
      <dgm:spPr/>
      <dgm:t>
        <a:bodyPr/>
        <a:lstStyle/>
        <a:p>
          <a:r>
            <a:rPr lang="en-GB">
              <a:latin typeface="Times New Roman" panose="02020603050405020304" pitchFamily="18" charset="0"/>
              <a:cs typeface="Times New Roman" panose="02020603050405020304" pitchFamily="18" charset="0"/>
            </a:rPr>
            <a:t>Employee with personal knowledge of the business perspective</a:t>
          </a:r>
        </a:p>
      </dgm:t>
    </dgm:pt>
    <dgm:pt modelId="{DCB3FE9D-48D1-4827-8BCA-693835FEDD6F}" type="parTrans" cxnId="{D4D0755F-D88F-4AA9-A289-B55CD46C18B9}">
      <dgm:prSet/>
      <dgm:spPr/>
      <dgm:t>
        <a:bodyPr/>
        <a:lstStyle/>
        <a:p>
          <a:endParaRPr lang="en-GB">
            <a:latin typeface="Times New Roman" panose="02020603050405020304" pitchFamily="18" charset="0"/>
            <a:cs typeface="Times New Roman" panose="02020603050405020304" pitchFamily="18" charset="0"/>
          </a:endParaRPr>
        </a:p>
      </dgm:t>
    </dgm:pt>
    <dgm:pt modelId="{237BB5FE-6D96-462C-95A3-E17E172D1456}" type="sibTrans" cxnId="{D4D0755F-D88F-4AA9-A289-B55CD46C18B9}">
      <dgm:prSet/>
      <dgm:spPr/>
      <dgm:t>
        <a:bodyPr/>
        <a:lstStyle/>
        <a:p>
          <a:endParaRPr lang="en-GB">
            <a:latin typeface="Times New Roman" panose="02020603050405020304" pitchFamily="18" charset="0"/>
            <a:cs typeface="Times New Roman" panose="02020603050405020304" pitchFamily="18" charset="0"/>
          </a:endParaRPr>
        </a:p>
      </dgm:t>
    </dgm:pt>
    <dgm:pt modelId="{3348FD8C-7C16-431E-A6BC-4572B64EA065}">
      <dgm:prSet/>
      <dgm:spPr/>
      <dgm:t>
        <a:bodyPr/>
        <a:lstStyle/>
        <a:p>
          <a:r>
            <a:rPr lang="en-GB">
              <a:latin typeface="Times New Roman" panose="02020603050405020304" pitchFamily="18" charset="0"/>
              <a:cs typeface="Times New Roman" panose="02020603050405020304" pitchFamily="18" charset="0"/>
            </a:rPr>
            <a:t>Former employee with personal knowledge of the NGO perspective</a:t>
          </a:r>
        </a:p>
      </dgm:t>
    </dgm:pt>
    <dgm:pt modelId="{4D801F86-0873-4BCC-8B82-E4C072E75DB8}" type="parTrans" cxnId="{D18BF262-AE59-413D-AB28-EA44E16C9071}">
      <dgm:prSet/>
      <dgm:spPr/>
      <dgm:t>
        <a:bodyPr/>
        <a:lstStyle/>
        <a:p>
          <a:endParaRPr lang="en-GB">
            <a:latin typeface="Times New Roman" panose="02020603050405020304" pitchFamily="18" charset="0"/>
            <a:cs typeface="Times New Roman" panose="02020603050405020304" pitchFamily="18" charset="0"/>
          </a:endParaRPr>
        </a:p>
      </dgm:t>
    </dgm:pt>
    <dgm:pt modelId="{E55B59BA-8481-4D8F-A165-0F43E22555B1}" type="sibTrans" cxnId="{D18BF262-AE59-413D-AB28-EA44E16C9071}">
      <dgm:prSet/>
      <dgm:spPr/>
      <dgm:t>
        <a:bodyPr/>
        <a:lstStyle/>
        <a:p>
          <a:endParaRPr lang="en-GB">
            <a:latin typeface="Times New Roman" panose="02020603050405020304" pitchFamily="18" charset="0"/>
            <a:cs typeface="Times New Roman" panose="02020603050405020304" pitchFamily="18" charset="0"/>
          </a:endParaRPr>
        </a:p>
      </dgm:t>
    </dgm:pt>
    <dgm:pt modelId="{635AF59F-3F31-4410-8E4A-BC24291623F2}">
      <dgm:prSet/>
      <dgm:spPr/>
      <dgm:t>
        <a:bodyPr/>
        <a:lstStyle/>
        <a:p>
          <a:r>
            <a:rPr lang="en-GB" dirty="0">
              <a:latin typeface="Times New Roman" panose="02020603050405020304" pitchFamily="18" charset="0"/>
              <a:cs typeface="Times New Roman" panose="02020603050405020304" pitchFamily="18" charset="0"/>
            </a:rPr>
            <a:t>Former employee with personal knowledge of the business perspective</a:t>
          </a:r>
        </a:p>
      </dgm:t>
    </dgm:pt>
    <dgm:pt modelId="{19259022-0907-45C4-B4ED-A889FF9B518E}" type="parTrans" cxnId="{1D122B4B-2220-4E0C-878E-CE2C373797CB}">
      <dgm:prSet/>
      <dgm:spPr/>
      <dgm:t>
        <a:bodyPr/>
        <a:lstStyle/>
        <a:p>
          <a:endParaRPr lang="en-GB">
            <a:latin typeface="Times New Roman" panose="02020603050405020304" pitchFamily="18" charset="0"/>
            <a:cs typeface="Times New Roman" panose="02020603050405020304" pitchFamily="18" charset="0"/>
          </a:endParaRPr>
        </a:p>
      </dgm:t>
    </dgm:pt>
    <dgm:pt modelId="{80B2DB6D-48AB-4CE2-8C8F-F4091C2128D5}" type="sibTrans" cxnId="{1D122B4B-2220-4E0C-878E-CE2C373797CB}">
      <dgm:prSet/>
      <dgm:spPr/>
      <dgm:t>
        <a:bodyPr/>
        <a:lstStyle/>
        <a:p>
          <a:endParaRPr lang="en-GB">
            <a:latin typeface="Times New Roman" panose="02020603050405020304" pitchFamily="18" charset="0"/>
            <a:cs typeface="Times New Roman" panose="02020603050405020304" pitchFamily="18" charset="0"/>
          </a:endParaRPr>
        </a:p>
      </dgm:t>
    </dgm:pt>
    <dgm:pt modelId="{246267A9-EC0C-4022-903F-6C2D12062049}" type="pres">
      <dgm:prSet presAssocID="{9E8AD458-1D8B-4945-A11D-2A8146FE5627}" presName="mainComposite" presStyleCnt="0">
        <dgm:presLayoutVars>
          <dgm:chPref val="1"/>
          <dgm:dir/>
          <dgm:animOne val="branch"/>
          <dgm:animLvl val="lvl"/>
          <dgm:resizeHandles val="exact"/>
        </dgm:presLayoutVars>
      </dgm:prSet>
      <dgm:spPr/>
    </dgm:pt>
    <dgm:pt modelId="{04C71677-12EE-49E3-9BD4-1DEFD35A45E9}" type="pres">
      <dgm:prSet presAssocID="{9E8AD458-1D8B-4945-A11D-2A8146FE5627}" presName="hierFlow" presStyleCnt="0"/>
      <dgm:spPr/>
    </dgm:pt>
    <dgm:pt modelId="{52A78400-3D13-47D8-898E-E0DE4B232C1F}" type="pres">
      <dgm:prSet presAssocID="{9E8AD458-1D8B-4945-A11D-2A8146FE5627}" presName="firstBuf" presStyleCnt="0"/>
      <dgm:spPr/>
    </dgm:pt>
    <dgm:pt modelId="{F185BF50-B725-4F8F-84C8-B32100597EB5}" type="pres">
      <dgm:prSet presAssocID="{9E8AD458-1D8B-4945-A11D-2A8146FE5627}" presName="hierChild1" presStyleCnt="0">
        <dgm:presLayoutVars>
          <dgm:chPref val="1"/>
          <dgm:animOne val="branch"/>
          <dgm:animLvl val="lvl"/>
        </dgm:presLayoutVars>
      </dgm:prSet>
      <dgm:spPr/>
    </dgm:pt>
    <dgm:pt modelId="{F06F3429-D5BE-4488-95FE-AF69B6490C85}" type="pres">
      <dgm:prSet presAssocID="{CECD27F5-A27C-49E0-A234-00D3E5D1A7B6}" presName="Name14" presStyleCnt="0"/>
      <dgm:spPr/>
    </dgm:pt>
    <dgm:pt modelId="{58923B8F-4B51-481B-AB61-D1B3BEA1A5A1}" type="pres">
      <dgm:prSet presAssocID="{CECD27F5-A27C-49E0-A234-00D3E5D1A7B6}" presName="level1Shape" presStyleLbl="node0" presStyleIdx="0" presStyleCnt="1">
        <dgm:presLayoutVars>
          <dgm:chPref val="3"/>
        </dgm:presLayoutVars>
      </dgm:prSet>
      <dgm:spPr/>
    </dgm:pt>
    <dgm:pt modelId="{7D38569E-BB63-4D9C-AD97-078DB2DA01C2}" type="pres">
      <dgm:prSet presAssocID="{CECD27F5-A27C-49E0-A234-00D3E5D1A7B6}" presName="hierChild2" presStyleCnt="0"/>
      <dgm:spPr/>
    </dgm:pt>
    <dgm:pt modelId="{7FC385E9-6420-4203-93FE-41C88C39F99E}" type="pres">
      <dgm:prSet presAssocID="{4B81E517-9F5F-4FAE-BAD2-3FDEE8AEE9D2}" presName="Name19" presStyleLbl="parChTrans1D2" presStyleIdx="0" presStyleCnt="2"/>
      <dgm:spPr/>
    </dgm:pt>
    <dgm:pt modelId="{6E21FF33-9151-4171-98BB-4E805EDB2CAE}" type="pres">
      <dgm:prSet presAssocID="{22363E27-40BC-4A3C-A34F-EF060716DE0A}" presName="Name21" presStyleCnt="0"/>
      <dgm:spPr/>
    </dgm:pt>
    <dgm:pt modelId="{A89E27C1-DA86-4F8D-B289-6BC66A6EEB3E}" type="pres">
      <dgm:prSet presAssocID="{22363E27-40BC-4A3C-A34F-EF060716DE0A}" presName="level2Shape" presStyleLbl="node2" presStyleIdx="0" presStyleCnt="2"/>
      <dgm:spPr/>
    </dgm:pt>
    <dgm:pt modelId="{2C5C80EE-592B-46AA-BA16-6DA784ABBD49}" type="pres">
      <dgm:prSet presAssocID="{22363E27-40BC-4A3C-A34F-EF060716DE0A}" presName="hierChild3" presStyleCnt="0"/>
      <dgm:spPr/>
    </dgm:pt>
    <dgm:pt modelId="{01A5B6FC-9337-4C13-96DA-96C40E78BC0A}" type="pres">
      <dgm:prSet presAssocID="{89C64905-BD5C-4983-844C-538744548050}" presName="Name19" presStyleLbl="parChTrans1D3" presStyleIdx="0" presStyleCnt="4"/>
      <dgm:spPr/>
    </dgm:pt>
    <dgm:pt modelId="{B2B2C608-199A-4F37-B80A-F50BBD1567DD}" type="pres">
      <dgm:prSet presAssocID="{7B17FE3F-5CEC-4F89-8429-BA140E88A98C}" presName="Name21" presStyleCnt="0"/>
      <dgm:spPr/>
    </dgm:pt>
    <dgm:pt modelId="{D1D43D61-A7E6-4D7B-B049-A828EDF4AB11}" type="pres">
      <dgm:prSet presAssocID="{7B17FE3F-5CEC-4F89-8429-BA140E88A98C}" presName="level2Shape" presStyleLbl="node3" presStyleIdx="0" presStyleCnt="4" custScaleX="141944"/>
      <dgm:spPr/>
    </dgm:pt>
    <dgm:pt modelId="{A142DF32-8AE2-485D-BB51-B576ADC36B3A}" type="pres">
      <dgm:prSet presAssocID="{7B17FE3F-5CEC-4F89-8429-BA140E88A98C}" presName="hierChild3" presStyleCnt="0"/>
      <dgm:spPr/>
    </dgm:pt>
    <dgm:pt modelId="{0E24BF30-A2C8-4522-A701-9CB169B7DE3A}" type="pres">
      <dgm:prSet presAssocID="{4D801F86-0873-4BCC-8B82-E4C072E75DB8}" presName="Name19" presStyleLbl="parChTrans1D3" presStyleIdx="1" presStyleCnt="4"/>
      <dgm:spPr/>
    </dgm:pt>
    <dgm:pt modelId="{3AF1ACA4-A95B-4897-BBD6-D66A9DA69ABB}" type="pres">
      <dgm:prSet presAssocID="{3348FD8C-7C16-431E-A6BC-4572B64EA065}" presName="Name21" presStyleCnt="0"/>
      <dgm:spPr/>
    </dgm:pt>
    <dgm:pt modelId="{6589D054-15AD-43B1-8E7C-993C3D227C83}" type="pres">
      <dgm:prSet presAssocID="{3348FD8C-7C16-431E-A6BC-4572B64EA065}" presName="level2Shape" presStyleLbl="node3" presStyleIdx="1" presStyleCnt="4" custScaleX="130765"/>
      <dgm:spPr/>
    </dgm:pt>
    <dgm:pt modelId="{A553D389-95AB-4D75-B17F-783CD77B7373}" type="pres">
      <dgm:prSet presAssocID="{3348FD8C-7C16-431E-A6BC-4572B64EA065}" presName="hierChild3" presStyleCnt="0"/>
      <dgm:spPr/>
    </dgm:pt>
    <dgm:pt modelId="{DAAA6546-CB0F-4342-83E3-C062C429DA24}" type="pres">
      <dgm:prSet presAssocID="{3CCE82C2-D240-447A-AABC-7A48193E4DF3}" presName="Name19" presStyleLbl="parChTrans1D2" presStyleIdx="1" presStyleCnt="2"/>
      <dgm:spPr/>
    </dgm:pt>
    <dgm:pt modelId="{6D85F786-CF9A-4492-82B9-C984537A2A7D}" type="pres">
      <dgm:prSet presAssocID="{F72248A9-7637-4A14-8A0F-A9BCEC1DD512}" presName="Name21" presStyleCnt="0"/>
      <dgm:spPr/>
    </dgm:pt>
    <dgm:pt modelId="{B8BB9844-04F1-4932-A2F6-5A0E5190317B}" type="pres">
      <dgm:prSet presAssocID="{F72248A9-7637-4A14-8A0F-A9BCEC1DD512}" presName="level2Shape" presStyleLbl="node2" presStyleIdx="1" presStyleCnt="2"/>
      <dgm:spPr/>
    </dgm:pt>
    <dgm:pt modelId="{9C036A85-8BE0-4AB5-ADBD-67E11581DD0E}" type="pres">
      <dgm:prSet presAssocID="{F72248A9-7637-4A14-8A0F-A9BCEC1DD512}" presName="hierChild3" presStyleCnt="0"/>
      <dgm:spPr/>
    </dgm:pt>
    <dgm:pt modelId="{5FB46DAF-AE7E-45FC-A041-31EAF0F65471}" type="pres">
      <dgm:prSet presAssocID="{DCB3FE9D-48D1-4827-8BCA-693835FEDD6F}" presName="Name19" presStyleLbl="parChTrans1D3" presStyleIdx="2" presStyleCnt="4"/>
      <dgm:spPr/>
    </dgm:pt>
    <dgm:pt modelId="{7714CA2A-DCC1-4DAB-A0FC-06E8460C1EB8}" type="pres">
      <dgm:prSet presAssocID="{080BA193-3B99-476F-B5FF-99F0F2CD1458}" presName="Name21" presStyleCnt="0"/>
      <dgm:spPr/>
    </dgm:pt>
    <dgm:pt modelId="{DC7B000A-232E-47CA-84DB-3EAF19B852B0}" type="pres">
      <dgm:prSet presAssocID="{080BA193-3B99-476F-B5FF-99F0F2CD1458}" presName="level2Shape" presStyleLbl="node3" presStyleIdx="2" presStyleCnt="4" custScaleX="125281"/>
      <dgm:spPr/>
    </dgm:pt>
    <dgm:pt modelId="{FF3F147C-9647-4A4A-B938-CF248202DE32}" type="pres">
      <dgm:prSet presAssocID="{080BA193-3B99-476F-B5FF-99F0F2CD1458}" presName="hierChild3" presStyleCnt="0"/>
      <dgm:spPr/>
    </dgm:pt>
    <dgm:pt modelId="{B0142F7C-C30A-4F39-9945-547349ED7780}" type="pres">
      <dgm:prSet presAssocID="{19259022-0907-45C4-B4ED-A889FF9B518E}" presName="Name19" presStyleLbl="parChTrans1D3" presStyleIdx="3" presStyleCnt="4"/>
      <dgm:spPr/>
    </dgm:pt>
    <dgm:pt modelId="{EB78D4F2-5174-4EE8-AE90-5FAFC1171685}" type="pres">
      <dgm:prSet presAssocID="{635AF59F-3F31-4410-8E4A-BC24291623F2}" presName="Name21" presStyleCnt="0"/>
      <dgm:spPr/>
    </dgm:pt>
    <dgm:pt modelId="{6BED68D0-8C18-449F-A06A-3975F0E39486}" type="pres">
      <dgm:prSet presAssocID="{635AF59F-3F31-4410-8E4A-BC24291623F2}" presName="level2Shape" presStyleLbl="node3" presStyleIdx="3" presStyleCnt="4" custScaleX="125281"/>
      <dgm:spPr/>
    </dgm:pt>
    <dgm:pt modelId="{D8B261FD-1492-4083-96E2-DAB45AA80C04}" type="pres">
      <dgm:prSet presAssocID="{635AF59F-3F31-4410-8E4A-BC24291623F2}" presName="hierChild3" presStyleCnt="0"/>
      <dgm:spPr/>
    </dgm:pt>
    <dgm:pt modelId="{F882FB69-90EC-4CBE-BA5E-AC40D607F126}" type="pres">
      <dgm:prSet presAssocID="{9E8AD458-1D8B-4945-A11D-2A8146FE5627}" presName="bgShapesFlow" presStyleCnt="0"/>
      <dgm:spPr/>
    </dgm:pt>
    <dgm:pt modelId="{983ED931-8658-4221-8BC0-F6B30566EEB3}" type="pres">
      <dgm:prSet presAssocID="{7633A93F-F255-4087-A365-D4471559F925}" presName="rectComp" presStyleCnt="0"/>
      <dgm:spPr/>
    </dgm:pt>
    <dgm:pt modelId="{AF787C38-13A0-422C-B42F-308B12F3AA43}" type="pres">
      <dgm:prSet presAssocID="{7633A93F-F255-4087-A365-D4471559F925}" presName="bgRect" presStyleLbl="bgShp" presStyleIdx="0" presStyleCnt="3"/>
      <dgm:spPr/>
    </dgm:pt>
    <dgm:pt modelId="{B943DB7F-AEA2-43F8-B33F-0B6CD67D90EF}" type="pres">
      <dgm:prSet presAssocID="{7633A93F-F255-4087-A365-D4471559F925}" presName="bgRectTx" presStyleLbl="bgShp" presStyleIdx="0" presStyleCnt="3">
        <dgm:presLayoutVars>
          <dgm:bulletEnabled val="1"/>
        </dgm:presLayoutVars>
      </dgm:prSet>
      <dgm:spPr/>
    </dgm:pt>
    <dgm:pt modelId="{36EF5017-7239-4250-867A-37921235E24A}" type="pres">
      <dgm:prSet presAssocID="{7633A93F-F255-4087-A365-D4471559F925}" presName="spComp" presStyleCnt="0"/>
      <dgm:spPr/>
    </dgm:pt>
    <dgm:pt modelId="{908F93DB-028C-407A-A203-BBF8501FF194}" type="pres">
      <dgm:prSet presAssocID="{7633A93F-F255-4087-A365-D4471559F925}" presName="vSp" presStyleCnt="0"/>
      <dgm:spPr/>
    </dgm:pt>
    <dgm:pt modelId="{448F0244-DC2E-4744-8473-368EAC8033CB}" type="pres">
      <dgm:prSet presAssocID="{1CF8AB2F-46D6-4672-9734-485D1F386DAC}" presName="rectComp" presStyleCnt="0"/>
      <dgm:spPr/>
    </dgm:pt>
    <dgm:pt modelId="{322B5AD4-CE2A-4492-A53D-C4007C915BB7}" type="pres">
      <dgm:prSet presAssocID="{1CF8AB2F-46D6-4672-9734-485D1F386DAC}" presName="bgRect" presStyleLbl="bgShp" presStyleIdx="1" presStyleCnt="3"/>
      <dgm:spPr/>
    </dgm:pt>
    <dgm:pt modelId="{4080D615-1A68-4FC0-AEE2-D946A3C6A321}" type="pres">
      <dgm:prSet presAssocID="{1CF8AB2F-46D6-4672-9734-485D1F386DAC}" presName="bgRectTx" presStyleLbl="bgShp" presStyleIdx="1" presStyleCnt="3">
        <dgm:presLayoutVars>
          <dgm:bulletEnabled val="1"/>
        </dgm:presLayoutVars>
      </dgm:prSet>
      <dgm:spPr/>
    </dgm:pt>
    <dgm:pt modelId="{5D8BC2B6-654E-426D-9FB8-F07156B55515}" type="pres">
      <dgm:prSet presAssocID="{1CF8AB2F-46D6-4672-9734-485D1F386DAC}" presName="spComp" presStyleCnt="0"/>
      <dgm:spPr/>
    </dgm:pt>
    <dgm:pt modelId="{B99248E1-836F-43AA-9E65-B9648BF813AD}" type="pres">
      <dgm:prSet presAssocID="{1CF8AB2F-46D6-4672-9734-485D1F386DAC}" presName="vSp" presStyleCnt="0"/>
      <dgm:spPr/>
    </dgm:pt>
    <dgm:pt modelId="{F8C2120A-0F7E-476C-BA76-72F66187E966}" type="pres">
      <dgm:prSet presAssocID="{92E9F2DC-49DE-483B-9CF5-C95B52FD7051}" presName="rectComp" presStyleCnt="0"/>
      <dgm:spPr/>
    </dgm:pt>
    <dgm:pt modelId="{D0885FA2-BFE6-4309-805C-FADEE0191599}" type="pres">
      <dgm:prSet presAssocID="{92E9F2DC-49DE-483B-9CF5-C95B52FD7051}" presName="bgRect" presStyleLbl="bgShp" presStyleIdx="2" presStyleCnt="3"/>
      <dgm:spPr/>
    </dgm:pt>
    <dgm:pt modelId="{B2E11EB7-A150-40F3-8929-28C621C12FC8}" type="pres">
      <dgm:prSet presAssocID="{92E9F2DC-49DE-483B-9CF5-C95B52FD7051}" presName="bgRectTx" presStyleLbl="bgShp" presStyleIdx="2" presStyleCnt="3">
        <dgm:presLayoutVars>
          <dgm:bulletEnabled val="1"/>
        </dgm:presLayoutVars>
      </dgm:prSet>
      <dgm:spPr/>
    </dgm:pt>
  </dgm:ptLst>
  <dgm:cxnLst>
    <dgm:cxn modelId="{53DECE17-D55C-4494-94F3-FDD772365F9C}" type="presOf" srcId="{DCB3FE9D-48D1-4827-8BCA-693835FEDD6F}" destId="{5FB46DAF-AE7E-45FC-A041-31EAF0F65471}" srcOrd="0" destOrd="0" presId="urn:microsoft.com/office/officeart/2005/8/layout/hierarchy6"/>
    <dgm:cxn modelId="{C00D4120-0B8D-4E18-A543-8C24A19A4938}" srcId="{9E8AD458-1D8B-4945-A11D-2A8146FE5627}" destId="{92E9F2DC-49DE-483B-9CF5-C95B52FD7051}" srcOrd="3" destOrd="0" parTransId="{8A65BDD5-F478-429E-80B2-2D5A4A90CCBE}" sibTransId="{3BC0023C-B56E-408A-A871-D910D1293770}"/>
    <dgm:cxn modelId="{47601F27-3E5A-48E9-90A0-4171743F9BE5}" type="presOf" srcId="{1CF8AB2F-46D6-4672-9734-485D1F386DAC}" destId="{4080D615-1A68-4FC0-AEE2-D946A3C6A321}" srcOrd="1" destOrd="0" presId="urn:microsoft.com/office/officeart/2005/8/layout/hierarchy6"/>
    <dgm:cxn modelId="{6040A227-9FC4-4E43-8C60-3FEECF03E5DB}" srcId="{CECD27F5-A27C-49E0-A234-00D3E5D1A7B6}" destId="{F72248A9-7637-4A14-8A0F-A9BCEC1DD512}" srcOrd="1" destOrd="0" parTransId="{3CCE82C2-D240-447A-AABC-7A48193E4DF3}" sibTransId="{EB1F9E7A-8279-4C09-9BCD-703127B27A36}"/>
    <dgm:cxn modelId="{0253772A-CF08-49C3-A9EB-CD83550D8EED}" srcId="{22363E27-40BC-4A3C-A34F-EF060716DE0A}" destId="{7B17FE3F-5CEC-4F89-8429-BA140E88A98C}" srcOrd="0" destOrd="0" parTransId="{89C64905-BD5C-4983-844C-538744548050}" sibTransId="{81231FF6-8612-423C-8A38-D701FAF5A336}"/>
    <dgm:cxn modelId="{B7E4FF2D-A6F5-4923-BA30-D68841037954}" srcId="{CECD27F5-A27C-49E0-A234-00D3E5D1A7B6}" destId="{22363E27-40BC-4A3C-A34F-EF060716DE0A}" srcOrd="0" destOrd="0" parTransId="{4B81E517-9F5F-4FAE-BAD2-3FDEE8AEE9D2}" sibTransId="{7CEDFE42-097E-4B69-B397-E16669414326}"/>
    <dgm:cxn modelId="{E663A632-184F-419A-A402-BC76328C65D9}" srcId="{9E8AD458-1D8B-4945-A11D-2A8146FE5627}" destId="{CECD27F5-A27C-49E0-A234-00D3E5D1A7B6}" srcOrd="0" destOrd="0" parTransId="{44E825CC-9F45-403E-9CBC-BABFB85C2E0D}" sibTransId="{B61041BF-71FD-4F40-A693-4F6B719BF456}"/>
    <dgm:cxn modelId="{DFBDD538-6127-4414-81C6-325A5909E350}" type="presOf" srcId="{7633A93F-F255-4087-A365-D4471559F925}" destId="{AF787C38-13A0-422C-B42F-308B12F3AA43}" srcOrd="0" destOrd="0" presId="urn:microsoft.com/office/officeart/2005/8/layout/hierarchy6"/>
    <dgm:cxn modelId="{D4D0755F-D88F-4AA9-A289-B55CD46C18B9}" srcId="{F72248A9-7637-4A14-8A0F-A9BCEC1DD512}" destId="{080BA193-3B99-476F-B5FF-99F0F2CD1458}" srcOrd="0" destOrd="0" parTransId="{DCB3FE9D-48D1-4827-8BCA-693835FEDD6F}" sibTransId="{237BB5FE-6D96-462C-95A3-E17E172D1456}"/>
    <dgm:cxn modelId="{0052B65F-8ED0-478C-9B21-CD07CB775D55}" type="presOf" srcId="{F72248A9-7637-4A14-8A0F-A9BCEC1DD512}" destId="{B8BB9844-04F1-4932-A2F6-5A0E5190317B}" srcOrd="0" destOrd="0" presId="urn:microsoft.com/office/officeart/2005/8/layout/hierarchy6"/>
    <dgm:cxn modelId="{D18BF262-AE59-413D-AB28-EA44E16C9071}" srcId="{22363E27-40BC-4A3C-A34F-EF060716DE0A}" destId="{3348FD8C-7C16-431E-A6BC-4572B64EA065}" srcOrd="1" destOrd="0" parTransId="{4D801F86-0873-4BCC-8B82-E4C072E75DB8}" sibTransId="{E55B59BA-8481-4D8F-A165-0F43E22555B1}"/>
    <dgm:cxn modelId="{7405C745-D08D-40EF-88D8-2804A19334B3}" type="presOf" srcId="{CECD27F5-A27C-49E0-A234-00D3E5D1A7B6}" destId="{58923B8F-4B51-481B-AB61-D1B3BEA1A5A1}" srcOrd="0" destOrd="0" presId="urn:microsoft.com/office/officeart/2005/8/layout/hierarchy6"/>
    <dgm:cxn modelId="{1D122B4B-2220-4E0C-878E-CE2C373797CB}" srcId="{F72248A9-7637-4A14-8A0F-A9BCEC1DD512}" destId="{635AF59F-3F31-4410-8E4A-BC24291623F2}" srcOrd="1" destOrd="0" parTransId="{19259022-0907-45C4-B4ED-A889FF9B518E}" sibTransId="{80B2DB6D-48AB-4CE2-8C8F-F4091C2128D5}"/>
    <dgm:cxn modelId="{AF7F2256-1E47-4F6E-9AF2-1AC79700A1AD}" type="presOf" srcId="{1CF8AB2F-46D6-4672-9734-485D1F386DAC}" destId="{322B5AD4-CE2A-4492-A53D-C4007C915BB7}" srcOrd="0" destOrd="0" presId="urn:microsoft.com/office/officeart/2005/8/layout/hierarchy6"/>
    <dgm:cxn modelId="{303CE476-59D0-4629-A240-70AF5AA22886}" type="presOf" srcId="{89C64905-BD5C-4983-844C-538744548050}" destId="{01A5B6FC-9337-4C13-96DA-96C40E78BC0A}" srcOrd="0" destOrd="0" presId="urn:microsoft.com/office/officeart/2005/8/layout/hierarchy6"/>
    <dgm:cxn modelId="{E6381458-2D77-4BA3-9B14-CA151C25D90E}" type="presOf" srcId="{3348FD8C-7C16-431E-A6BC-4572B64EA065}" destId="{6589D054-15AD-43B1-8E7C-993C3D227C83}" srcOrd="0" destOrd="0" presId="urn:microsoft.com/office/officeart/2005/8/layout/hierarchy6"/>
    <dgm:cxn modelId="{E845A85A-5644-48C0-B1B5-556EC01B80E5}" srcId="{9E8AD458-1D8B-4945-A11D-2A8146FE5627}" destId="{1CF8AB2F-46D6-4672-9734-485D1F386DAC}" srcOrd="2" destOrd="0" parTransId="{B18AAFDA-8972-4041-B22D-A760303AE60D}" sibTransId="{83F60693-BEFD-41E7-95E7-545427026D6C}"/>
    <dgm:cxn modelId="{C0F4789C-C622-4C4E-86F6-C925DE18DE7D}" type="presOf" srcId="{7B17FE3F-5CEC-4F89-8429-BA140E88A98C}" destId="{D1D43D61-A7E6-4D7B-B049-A828EDF4AB11}" srcOrd="0" destOrd="0" presId="urn:microsoft.com/office/officeart/2005/8/layout/hierarchy6"/>
    <dgm:cxn modelId="{7C6B77AE-C0E4-4A8E-8AFD-3CB160D67E68}" srcId="{9E8AD458-1D8B-4945-A11D-2A8146FE5627}" destId="{7633A93F-F255-4087-A365-D4471559F925}" srcOrd="1" destOrd="0" parTransId="{8B5F5329-F01C-46E7-B1C1-77CE2B0486C9}" sibTransId="{B35C2337-C913-4832-80D1-38124550400D}"/>
    <dgm:cxn modelId="{5E659FB2-63B7-4765-A2C4-DF6DF4FAD10C}" type="presOf" srcId="{92E9F2DC-49DE-483B-9CF5-C95B52FD7051}" destId="{B2E11EB7-A150-40F3-8929-28C621C12FC8}" srcOrd="1" destOrd="0" presId="urn:microsoft.com/office/officeart/2005/8/layout/hierarchy6"/>
    <dgm:cxn modelId="{C37CD5BA-D2D3-4D35-A0DD-8BBCEFCCAE9E}" type="presOf" srcId="{22363E27-40BC-4A3C-A34F-EF060716DE0A}" destId="{A89E27C1-DA86-4F8D-B289-6BC66A6EEB3E}" srcOrd="0" destOrd="0" presId="urn:microsoft.com/office/officeart/2005/8/layout/hierarchy6"/>
    <dgm:cxn modelId="{B9D3EFBB-8C70-484D-AFDE-9D981984F82E}" type="presOf" srcId="{4D801F86-0873-4BCC-8B82-E4C072E75DB8}" destId="{0E24BF30-A2C8-4522-A701-9CB169B7DE3A}" srcOrd="0" destOrd="0" presId="urn:microsoft.com/office/officeart/2005/8/layout/hierarchy6"/>
    <dgm:cxn modelId="{DD9DF5C0-5D7B-4F8A-9903-2CA577791708}" type="presOf" srcId="{635AF59F-3F31-4410-8E4A-BC24291623F2}" destId="{6BED68D0-8C18-449F-A06A-3975F0E39486}" srcOrd="0" destOrd="0" presId="urn:microsoft.com/office/officeart/2005/8/layout/hierarchy6"/>
    <dgm:cxn modelId="{F4AF33C2-BA2C-4D5E-A972-9DEEE5A5909F}" type="presOf" srcId="{7633A93F-F255-4087-A365-D4471559F925}" destId="{B943DB7F-AEA2-43F8-B33F-0B6CD67D90EF}" srcOrd="1" destOrd="0" presId="urn:microsoft.com/office/officeart/2005/8/layout/hierarchy6"/>
    <dgm:cxn modelId="{82559BCC-1899-4009-B240-9E20381E3AD0}" type="presOf" srcId="{9E8AD458-1D8B-4945-A11D-2A8146FE5627}" destId="{246267A9-EC0C-4022-903F-6C2D12062049}" srcOrd="0" destOrd="0" presId="urn:microsoft.com/office/officeart/2005/8/layout/hierarchy6"/>
    <dgm:cxn modelId="{074C58CD-EAEE-4CBE-9B90-E90BC7EF6E42}" type="presOf" srcId="{92E9F2DC-49DE-483B-9CF5-C95B52FD7051}" destId="{D0885FA2-BFE6-4309-805C-FADEE0191599}" srcOrd="0" destOrd="0" presId="urn:microsoft.com/office/officeart/2005/8/layout/hierarchy6"/>
    <dgm:cxn modelId="{E3A13BCE-954E-4F4C-9180-DAEBE2EAD1FE}" type="presOf" srcId="{080BA193-3B99-476F-B5FF-99F0F2CD1458}" destId="{DC7B000A-232E-47CA-84DB-3EAF19B852B0}" srcOrd="0" destOrd="0" presId="urn:microsoft.com/office/officeart/2005/8/layout/hierarchy6"/>
    <dgm:cxn modelId="{EC2376E1-65EA-4846-AF40-DC2B1478AC19}" type="presOf" srcId="{3CCE82C2-D240-447A-AABC-7A48193E4DF3}" destId="{DAAA6546-CB0F-4342-83E3-C062C429DA24}" srcOrd="0" destOrd="0" presId="urn:microsoft.com/office/officeart/2005/8/layout/hierarchy6"/>
    <dgm:cxn modelId="{CA8961EF-A739-4EE9-B549-5DACBE8DF57B}" type="presOf" srcId="{19259022-0907-45C4-B4ED-A889FF9B518E}" destId="{B0142F7C-C30A-4F39-9945-547349ED7780}" srcOrd="0" destOrd="0" presId="urn:microsoft.com/office/officeart/2005/8/layout/hierarchy6"/>
    <dgm:cxn modelId="{DAEADEF3-E00C-4904-8B27-888281C8A18F}" type="presOf" srcId="{4B81E517-9F5F-4FAE-BAD2-3FDEE8AEE9D2}" destId="{7FC385E9-6420-4203-93FE-41C88C39F99E}" srcOrd="0" destOrd="0" presId="urn:microsoft.com/office/officeart/2005/8/layout/hierarchy6"/>
    <dgm:cxn modelId="{BC21A1BE-AE48-4AD3-8DCD-4770F3287122}" type="presParOf" srcId="{246267A9-EC0C-4022-903F-6C2D12062049}" destId="{04C71677-12EE-49E3-9BD4-1DEFD35A45E9}" srcOrd="0" destOrd="0" presId="urn:microsoft.com/office/officeart/2005/8/layout/hierarchy6"/>
    <dgm:cxn modelId="{1DC42755-026B-4C3C-A5EA-7AF878D0629A}" type="presParOf" srcId="{04C71677-12EE-49E3-9BD4-1DEFD35A45E9}" destId="{52A78400-3D13-47D8-898E-E0DE4B232C1F}" srcOrd="0" destOrd="0" presId="urn:microsoft.com/office/officeart/2005/8/layout/hierarchy6"/>
    <dgm:cxn modelId="{8AF0FDE4-8A73-4158-B01E-6939E4B61284}" type="presParOf" srcId="{04C71677-12EE-49E3-9BD4-1DEFD35A45E9}" destId="{F185BF50-B725-4F8F-84C8-B32100597EB5}" srcOrd="1" destOrd="0" presId="urn:microsoft.com/office/officeart/2005/8/layout/hierarchy6"/>
    <dgm:cxn modelId="{D9D9C64D-0160-43C5-A5A9-A41CAEF5E690}" type="presParOf" srcId="{F185BF50-B725-4F8F-84C8-B32100597EB5}" destId="{F06F3429-D5BE-4488-95FE-AF69B6490C85}" srcOrd="0" destOrd="0" presId="urn:microsoft.com/office/officeart/2005/8/layout/hierarchy6"/>
    <dgm:cxn modelId="{EBE8155B-4B12-481E-A561-822355D8F448}" type="presParOf" srcId="{F06F3429-D5BE-4488-95FE-AF69B6490C85}" destId="{58923B8F-4B51-481B-AB61-D1B3BEA1A5A1}" srcOrd="0" destOrd="0" presId="urn:microsoft.com/office/officeart/2005/8/layout/hierarchy6"/>
    <dgm:cxn modelId="{0BB36674-817C-4C15-86CB-1F3911C038E5}" type="presParOf" srcId="{F06F3429-D5BE-4488-95FE-AF69B6490C85}" destId="{7D38569E-BB63-4D9C-AD97-078DB2DA01C2}" srcOrd="1" destOrd="0" presId="urn:microsoft.com/office/officeart/2005/8/layout/hierarchy6"/>
    <dgm:cxn modelId="{5785395B-27DE-4685-A65A-F12DD2023FA1}" type="presParOf" srcId="{7D38569E-BB63-4D9C-AD97-078DB2DA01C2}" destId="{7FC385E9-6420-4203-93FE-41C88C39F99E}" srcOrd="0" destOrd="0" presId="urn:microsoft.com/office/officeart/2005/8/layout/hierarchy6"/>
    <dgm:cxn modelId="{9D782B37-0097-441C-9100-D0647582F244}" type="presParOf" srcId="{7D38569E-BB63-4D9C-AD97-078DB2DA01C2}" destId="{6E21FF33-9151-4171-98BB-4E805EDB2CAE}" srcOrd="1" destOrd="0" presId="urn:microsoft.com/office/officeart/2005/8/layout/hierarchy6"/>
    <dgm:cxn modelId="{A328A919-1EF5-4AA0-9456-442AE4B50D77}" type="presParOf" srcId="{6E21FF33-9151-4171-98BB-4E805EDB2CAE}" destId="{A89E27C1-DA86-4F8D-B289-6BC66A6EEB3E}" srcOrd="0" destOrd="0" presId="urn:microsoft.com/office/officeart/2005/8/layout/hierarchy6"/>
    <dgm:cxn modelId="{D06CFE37-B67E-4F31-9427-B4CA96EE959C}" type="presParOf" srcId="{6E21FF33-9151-4171-98BB-4E805EDB2CAE}" destId="{2C5C80EE-592B-46AA-BA16-6DA784ABBD49}" srcOrd="1" destOrd="0" presId="urn:microsoft.com/office/officeart/2005/8/layout/hierarchy6"/>
    <dgm:cxn modelId="{8741238C-8AF3-467C-8C4D-7E497CCD32B5}" type="presParOf" srcId="{2C5C80EE-592B-46AA-BA16-6DA784ABBD49}" destId="{01A5B6FC-9337-4C13-96DA-96C40E78BC0A}" srcOrd="0" destOrd="0" presId="urn:microsoft.com/office/officeart/2005/8/layout/hierarchy6"/>
    <dgm:cxn modelId="{892E8D08-DCF8-4D50-939C-C89E0FF375AA}" type="presParOf" srcId="{2C5C80EE-592B-46AA-BA16-6DA784ABBD49}" destId="{B2B2C608-199A-4F37-B80A-F50BBD1567DD}" srcOrd="1" destOrd="0" presId="urn:microsoft.com/office/officeart/2005/8/layout/hierarchy6"/>
    <dgm:cxn modelId="{49D64FBB-AD14-4B19-9495-C193CD233BC5}" type="presParOf" srcId="{B2B2C608-199A-4F37-B80A-F50BBD1567DD}" destId="{D1D43D61-A7E6-4D7B-B049-A828EDF4AB11}" srcOrd="0" destOrd="0" presId="urn:microsoft.com/office/officeart/2005/8/layout/hierarchy6"/>
    <dgm:cxn modelId="{F1A192CC-6C89-4AED-8A3F-EA719E6B38BD}" type="presParOf" srcId="{B2B2C608-199A-4F37-B80A-F50BBD1567DD}" destId="{A142DF32-8AE2-485D-BB51-B576ADC36B3A}" srcOrd="1" destOrd="0" presId="urn:microsoft.com/office/officeart/2005/8/layout/hierarchy6"/>
    <dgm:cxn modelId="{289B3F15-2482-445B-8C57-5D80D2DBA2CD}" type="presParOf" srcId="{2C5C80EE-592B-46AA-BA16-6DA784ABBD49}" destId="{0E24BF30-A2C8-4522-A701-9CB169B7DE3A}" srcOrd="2" destOrd="0" presId="urn:microsoft.com/office/officeart/2005/8/layout/hierarchy6"/>
    <dgm:cxn modelId="{E7A786DE-AD9A-421D-BDDE-CC9B21D10C67}" type="presParOf" srcId="{2C5C80EE-592B-46AA-BA16-6DA784ABBD49}" destId="{3AF1ACA4-A95B-4897-BBD6-D66A9DA69ABB}" srcOrd="3" destOrd="0" presId="urn:microsoft.com/office/officeart/2005/8/layout/hierarchy6"/>
    <dgm:cxn modelId="{FFC0290B-A409-473D-88C5-3885713839D4}" type="presParOf" srcId="{3AF1ACA4-A95B-4897-BBD6-D66A9DA69ABB}" destId="{6589D054-15AD-43B1-8E7C-993C3D227C83}" srcOrd="0" destOrd="0" presId="urn:microsoft.com/office/officeart/2005/8/layout/hierarchy6"/>
    <dgm:cxn modelId="{F1E6AF31-749C-47BC-BEE7-89D39E2742EF}" type="presParOf" srcId="{3AF1ACA4-A95B-4897-BBD6-D66A9DA69ABB}" destId="{A553D389-95AB-4D75-B17F-783CD77B7373}" srcOrd="1" destOrd="0" presId="urn:microsoft.com/office/officeart/2005/8/layout/hierarchy6"/>
    <dgm:cxn modelId="{4E1D8B49-3553-4134-83E1-69E23C2051F0}" type="presParOf" srcId="{7D38569E-BB63-4D9C-AD97-078DB2DA01C2}" destId="{DAAA6546-CB0F-4342-83E3-C062C429DA24}" srcOrd="2" destOrd="0" presId="urn:microsoft.com/office/officeart/2005/8/layout/hierarchy6"/>
    <dgm:cxn modelId="{5DF5431C-C574-42C8-B79D-EEF54F5EB491}" type="presParOf" srcId="{7D38569E-BB63-4D9C-AD97-078DB2DA01C2}" destId="{6D85F786-CF9A-4492-82B9-C984537A2A7D}" srcOrd="3" destOrd="0" presId="urn:microsoft.com/office/officeart/2005/8/layout/hierarchy6"/>
    <dgm:cxn modelId="{95DD04B3-D259-49C3-B2F7-4ED1DBB69D3E}" type="presParOf" srcId="{6D85F786-CF9A-4492-82B9-C984537A2A7D}" destId="{B8BB9844-04F1-4932-A2F6-5A0E5190317B}" srcOrd="0" destOrd="0" presId="urn:microsoft.com/office/officeart/2005/8/layout/hierarchy6"/>
    <dgm:cxn modelId="{B9D43B07-75EA-4F45-94EC-CF4A16F2648C}" type="presParOf" srcId="{6D85F786-CF9A-4492-82B9-C984537A2A7D}" destId="{9C036A85-8BE0-4AB5-ADBD-67E11581DD0E}" srcOrd="1" destOrd="0" presId="urn:microsoft.com/office/officeart/2005/8/layout/hierarchy6"/>
    <dgm:cxn modelId="{DA288032-BEB1-47C9-9ADE-BF770D6FB8C6}" type="presParOf" srcId="{9C036A85-8BE0-4AB5-ADBD-67E11581DD0E}" destId="{5FB46DAF-AE7E-45FC-A041-31EAF0F65471}" srcOrd="0" destOrd="0" presId="urn:microsoft.com/office/officeart/2005/8/layout/hierarchy6"/>
    <dgm:cxn modelId="{C00E8FFD-3ABD-4816-AE3B-F4FF98E5DDA5}" type="presParOf" srcId="{9C036A85-8BE0-4AB5-ADBD-67E11581DD0E}" destId="{7714CA2A-DCC1-4DAB-A0FC-06E8460C1EB8}" srcOrd="1" destOrd="0" presId="urn:microsoft.com/office/officeart/2005/8/layout/hierarchy6"/>
    <dgm:cxn modelId="{2C98DBF9-EFFA-4421-B459-B8B52FCE838D}" type="presParOf" srcId="{7714CA2A-DCC1-4DAB-A0FC-06E8460C1EB8}" destId="{DC7B000A-232E-47CA-84DB-3EAF19B852B0}" srcOrd="0" destOrd="0" presId="urn:microsoft.com/office/officeart/2005/8/layout/hierarchy6"/>
    <dgm:cxn modelId="{1D5D7D94-8470-4E79-A1B5-8FD7C17C724A}" type="presParOf" srcId="{7714CA2A-DCC1-4DAB-A0FC-06E8460C1EB8}" destId="{FF3F147C-9647-4A4A-B938-CF248202DE32}" srcOrd="1" destOrd="0" presId="urn:microsoft.com/office/officeart/2005/8/layout/hierarchy6"/>
    <dgm:cxn modelId="{5C42B1F5-9D66-4830-A5EA-EE1E8AC46B58}" type="presParOf" srcId="{9C036A85-8BE0-4AB5-ADBD-67E11581DD0E}" destId="{B0142F7C-C30A-4F39-9945-547349ED7780}" srcOrd="2" destOrd="0" presId="urn:microsoft.com/office/officeart/2005/8/layout/hierarchy6"/>
    <dgm:cxn modelId="{E1C11DA8-4566-4BA3-8D00-2845A7022647}" type="presParOf" srcId="{9C036A85-8BE0-4AB5-ADBD-67E11581DD0E}" destId="{EB78D4F2-5174-4EE8-AE90-5FAFC1171685}" srcOrd="3" destOrd="0" presId="urn:microsoft.com/office/officeart/2005/8/layout/hierarchy6"/>
    <dgm:cxn modelId="{5C5AAF97-95A0-45E1-8B11-605704AE64BC}" type="presParOf" srcId="{EB78D4F2-5174-4EE8-AE90-5FAFC1171685}" destId="{6BED68D0-8C18-449F-A06A-3975F0E39486}" srcOrd="0" destOrd="0" presId="urn:microsoft.com/office/officeart/2005/8/layout/hierarchy6"/>
    <dgm:cxn modelId="{87A7C4A4-1313-4B63-A39B-BD0A12D4B568}" type="presParOf" srcId="{EB78D4F2-5174-4EE8-AE90-5FAFC1171685}" destId="{D8B261FD-1492-4083-96E2-DAB45AA80C04}" srcOrd="1" destOrd="0" presId="urn:microsoft.com/office/officeart/2005/8/layout/hierarchy6"/>
    <dgm:cxn modelId="{FD20F73F-6704-41B2-8E63-3C3F1D89F3ED}" type="presParOf" srcId="{246267A9-EC0C-4022-903F-6C2D12062049}" destId="{F882FB69-90EC-4CBE-BA5E-AC40D607F126}" srcOrd="1" destOrd="0" presId="urn:microsoft.com/office/officeart/2005/8/layout/hierarchy6"/>
    <dgm:cxn modelId="{E747F5B5-2496-4EBB-AAEB-D7ACE1A9EE1F}" type="presParOf" srcId="{F882FB69-90EC-4CBE-BA5E-AC40D607F126}" destId="{983ED931-8658-4221-8BC0-F6B30566EEB3}" srcOrd="0" destOrd="0" presId="urn:microsoft.com/office/officeart/2005/8/layout/hierarchy6"/>
    <dgm:cxn modelId="{EE7AB7EF-C33C-4107-AD33-5F9040D16612}" type="presParOf" srcId="{983ED931-8658-4221-8BC0-F6B30566EEB3}" destId="{AF787C38-13A0-422C-B42F-308B12F3AA43}" srcOrd="0" destOrd="0" presId="urn:microsoft.com/office/officeart/2005/8/layout/hierarchy6"/>
    <dgm:cxn modelId="{8B2B0379-6E5A-4CC0-B32D-BE75451F025B}" type="presParOf" srcId="{983ED931-8658-4221-8BC0-F6B30566EEB3}" destId="{B943DB7F-AEA2-43F8-B33F-0B6CD67D90EF}" srcOrd="1" destOrd="0" presId="urn:microsoft.com/office/officeart/2005/8/layout/hierarchy6"/>
    <dgm:cxn modelId="{C136455E-A54B-413D-8FCC-B60F7511F785}" type="presParOf" srcId="{F882FB69-90EC-4CBE-BA5E-AC40D607F126}" destId="{36EF5017-7239-4250-867A-37921235E24A}" srcOrd="1" destOrd="0" presId="urn:microsoft.com/office/officeart/2005/8/layout/hierarchy6"/>
    <dgm:cxn modelId="{E56C0224-0538-4DFE-AD5A-EBCE9DAC352C}" type="presParOf" srcId="{36EF5017-7239-4250-867A-37921235E24A}" destId="{908F93DB-028C-407A-A203-BBF8501FF194}" srcOrd="0" destOrd="0" presId="urn:microsoft.com/office/officeart/2005/8/layout/hierarchy6"/>
    <dgm:cxn modelId="{DC72BB1B-7F6C-42F0-8B0D-A908E1388DD9}" type="presParOf" srcId="{F882FB69-90EC-4CBE-BA5E-AC40D607F126}" destId="{448F0244-DC2E-4744-8473-368EAC8033CB}" srcOrd="2" destOrd="0" presId="urn:microsoft.com/office/officeart/2005/8/layout/hierarchy6"/>
    <dgm:cxn modelId="{F0FAA427-CDB8-47D1-9E63-1408B0D3056C}" type="presParOf" srcId="{448F0244-DC2E-4744-8473-368EAC8033CB}" destId="{322B5AD4-CE2A-4492-A53D-C4007C915BB7}" srcOrd="0" destOrd="0" presId="urn:microsoft.com/office/officeart/2005/8/layout/hierarchy6"/>
    <dgm:cxn modelId="{291D12D1-1EC3-4866-8819-3FE3E9DA7A8F}" type="presParOf" srcId="{448F0244-DC2E-4744-8473-368EAC8033CB}" destId="{4080D615-1A68-4FC0-AEE2-D946A3C6A321}" srcOrd="1" destOrd="0" presId="urn:microsoft.com/office/officeart/2005/8/layout/hierarchy6"/>
    <dgm:cxn modelId="{95690F04-7442-41F6-8322-3BB41FF78759}" type="presParOf" srcId="{F882FB69-90EC-4CBE-BA5E-AC40D607F126}" destId="{5D8BC2B6-654E-426D-9FB8-F07156B55515}" srcOrd="3" destOrd="0" presId="urn:microsoft.com/office/officeart/2005/8/layout/hierarchy6"/>
    <dgm:cxn modelId="{AA711A4A-A4AB-4851-9276-7E9E9FBC9535}" type="presParOf" srcId="{5D8BC2B6-654E-426D-9FB8-F07156B55515}" destId="{B99248E1-836F-43AA-9E65-B9648BF813AD}" srcOrd="0" destOrd="0" presId="urn:microsoft.com/office/officeart/2005/8/layout/hierarchy6"/>
    <dgm:cxn modelId="{13D1296F-1BB1-47C4-B761-B1358A38D7AB}" type="presParOf" srcId="{F882FB69-90EC-4CBE-BA5E-AC40D607F126}" destId="{F8C2120A-0F7E-476C-BA76-72F66187E966}" srcOrd="4" destOrd="0" presId="urn:microsoft.com/office/officeart/2005/8/layout/hierarchy6"/>
    <dgm:cxn modelId="{68335CF9-53CB-40B2-86FE-E4B3A9E2A3DE}" type="presParOf" srcId="{F8C2120A-0F7E-476C-BA76-72F66187E966}" destId="{D0885FA2-BFE6-4309-805C-FADEE0191599}" srcOrd="0" destOrd="0" presId="urn:microsoft.com/office/officeart/2005/8/layout/hierarchy6"/>
    <dgm:cxn modelId="{C3C64BF7-5BBA-400F-9D44-368C0E9AE989}" type="presParOf" srcId="{F8C2120A-0F7E-476C-BA76-72F66187E966}" destId="{B2E11EB7-A150-40F3-8929-28C621C12FC8}" srcOrd="1" destOrd="0" presId="urn:microsoft.com/office/officeart/2005/8/layout/hierarchy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85FA2-BFE6-4309-805C-FADEE0191599}">
      <dsp:nvSpPr>
        <dsp:cNvPr id="0" name=""/>
        <dsp:cNvSpPr/>
      </dsp:nvSpPr>
      <dsp:spPr>
        <a:xfrm>
          <a:off x="0" y="1801998"/>
          <a:ext cx="8810367" cy="7715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a:latin typeface="Times New Roman" panose="02020603050405020304" pitchFamily="18" charset="0"/>
              <a:cs typeface="Times New Roman" panose="02020603050405020304" pitchFamily="18" charset="0"/>
            </a:rPr>
            <a:t>Unit of sampling</a:t>
          </a:r>
        </a:p>
      </dsp:txBody>
      <dsp:txXfrm>
        <a:off x="0" y="1801998"/>
        <a:ext cx="2643110" cy="771522"/>
      </dsp:txXfrm>
    </dsp:sp>
    <dsp:sp modelId="{322B5AD4-CE2A-4492-A53D-C4007C915BB7}">
      <dsp:nvSpPr>
        <dsp:cNvPr id="0" name=""/>
        <dsp:cNvSpPr/>
      </dsp:nvSpPr>
      <dsp:spPr>
        <a:xfrm>
          <a:off x="0" y="901131"/>
          <a:ext cx="8810367" cy="7715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Times New Roman" panose="02020603050405020304" pitchFamily="18" charset="0"/>
              <a:cs typeface="Times New Roman" panose="02020603050405020304" pitchFamily="18" charset="0"/>
            </a:rPr>
            <a:t>Unit of observation</a:t>
          </a:r>
        </a:p>
      </dsp:txBody>
      <dsp:txXfrm>
        <a:off x="0" y="901131"/>
        <a:ext cx="2643110" cy="771522"/>
      </dsp:txXfrm>
    </dsp:sp>
    <dsp:sp modelId="{AF787C38-13A0-422C-B42F-308B12F3AA43}">
      <dsp:nvSpPr>
        <dsp:cNvPr id="0" name=""/>
        <dsp:cNvSpPr/>
      </dsp:nvSpPr>
      <dsp:spPr>
        <a:xfrm>
          <a:off x="0" y="264"/>
          <a:ext cx="8810367" cy="77152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kern="1200" dirty="0">
              <a:latin typeface="Times New Roman" panose="02020603050405020304" pitchFamily="18" charset="0"/>
              <a:cs typeface="Times New Roman" panose="02020603050405020304" pitchFamily="18" charset="0"/>
            </a:rPr>
            <a:t>Unit of analysis</a:t>
          </a:r>
        </a:p>
      </dsp:txBody>
      <dsp:txXfrm>
        <a:off x="0" y="264"/>
        <a:ext cx="2643110" cy="771522"/>
      </dsp:txXfrm>
    </dsp:sp>
    <dsp:sp modelId="{58923B8F-4B51-481B-AB61-D1B3BEA1A5A1}">
      <dsp:nvSpPr>
        <dsp:cNvPr id="0" name=""/>
        <dsp:cNvSpPr/>
      </dsp:nvSpPr>
      <dsp:spPr>
        <a:xfrm>
          <a:off x="5207302" y="64936"/>
          <a:ext cx="970086"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Times New Roman" panose="02020603050405020304" pitchFamily="18" charset="0"/>
              <a:cs typeface="Times New Roman" panose="02020603050405020304" pitchFamily="18" charset="0"/>
            </a:rPr>
            <a:t>Collaboration</a:t>
          </a:r>
        </a:p>
      </dsp:txBody>
      <dsp:txXfrm>
        <a:off x="5226244" y="83878"/>
        <a:ext cx="932202" cy="608840"/>
      </dsp:txXfrm>
    </dsp:sp>
    <dsp:sp modelId="{7FC385E9-6420-4203-93FE-41C88C39F99E}">
      <dsp:nvSpPr>
        <dsp:cNvPr id="0" name=""/>
        <dsp:cNvSpPr/>
      </dsp:nvSpPr>
      <dsp:spPr>
        <a:xfrm>
          <a:off x="4132274" y="711661"/>
          <a:ext cx="1560071" cy="258689"/>
        </a:xfrm>
        <a:custGeom>
          <a:avLst/>
          <a:gdLst/>
          <a:ahLst/>
          <a:cxnLst/>
          <a:rect l="0" t="0" r="0" b="0"/>
          <a:pathLst>
            <a:path>
              <a:moveTo>
                <a:pt x="1560071" y="0"/>
              </a:moveTo>
              <a:lnTo>
                <a:pt x="1560071" y="129344"/>
              </a:lnTo>
              <a:lnTo>
                <a:pt x="0" y="129344"/>
              </a:lnTo>
              <a:lnTo>
                <a:pt x="0" y="2586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9E27C1-DA86-4F8D-B289-6BC66A6EEB3E}">
      <dsp:nvSpPr>
        <dsp:cNvPr id="0" name=""/>
        <dsp:cNvSpPr/>
      </dsp:nvSpPr>
      <dsp:spPr>
        <a:xfrm>
          <a:off x="3647231" y="970351"/>
          <a:ext cx="970086"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latin typeface="Times New Roman" panose="02020603050405020304" pitchFamily="18" charset="0"/>
              <a:cs typeface="Times New Roman" panose="02020603050405020304" pitchFamily="18" charset="0"/>
            </a:rPr>
            <a:t>NGOs</a:t>
          </a:r>
        </a:p>
      </dsp:txBody>
      <dsp:txXfrm>
        <a:off x="3666173" y="989293"/>
        <a:ext cx="932202" cy="608840"/>
      </dsp:txXfrm>
    </dsp:sp>
    <dsp:sp modelId="{01A5B6FC-9337-4C13-96DA-96C40E78BC0A}">
      <dsp:nvSpPr>
        <dsp:cNvPr id="0" name=""/>
        <dsp:cNvSpPr/>
      </dsp:nvSpPr>
      <dsp:spPr>
        <a:xfrm>
          <a:off x="3352494" y="1617075"/>
          <a:ext cx="779780" cy="258689"/>
        </a:xfrm>
        <a:custGeom>
          <a:avLst/>
          <a:gdLst/>
          <a:ahLst/>
          <a:cxnLst/>
          <a:rect l="0" t="0" r="0" b="0"/>
          <a:pathLst>
            <a:path>
              <a:moveTo>
                <a:pt x="779780" y="0"/>
              </a:moveTo>
              <a:lnTo>
                <a:pt x="779780" y="129344"/>
              </a:lnTo>
              <a:lnTo>
                <a:pt x="0" y="129344"/>
              </a:lnTo>
              <a:lnTo>
                <a:pt x="0" y="258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D43D61-A7E6-4D7B-B049-A828EDF4AB11}">
      <dsp:nvSpPr>
        <dsp:cNvPr id="0" name=""/>
        <dsp:cNvSpPr/>
      </dsp:nvSpPr>
      <dsp:spPr>
        <a:xfrm>
          <a:off x="2664004" y="1875765"/>
          <a:ext cx="1376980"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latin typeface="Times New Roman" panose="02020603050405020304" pitchFamily="18" charset="0"/>
              <a:cs typeface="Times New Roman" panose="02020603050405020304" pitchFamily="18" charset="0"/>
            </a:rPr>
            <a:t>Employee with personal knowledge of the NGO perspective</a:t>
          </a:r>
        </a:p>
      </dsp:txBody>
      <dsp:txXfrm>
        <a:off x="2682946" y="1894707"/>
        <a:ext cx="1339096" cy="608840"/>
      </dsp:txXfrm>
    </dsp:sp>
    <dsp:sp modelId="{0E24BF30-A2C8-4522-A701-9CB169B7DE3A}">
      <dsp:nvSpPr>
        <dsp:cNvPr id="0" name=""/>
        <dsp:cNvSpPr/>
      </dsp:nvSpPr>
      <dsp:spPr>
        <a:xfrm>
          <a:off x="4132274" y="1617075"/>
          <a:ext cx="834003" cy="258689"/>
        </a:xfrm>
        <a:custGeom>
          <a:avLst/>
          <a:gdLst/>
          <a:ahLst/>
          <a:cxnLst/>
          <a:rect l="0" t="0" r="0" b="0"/>
          <a:pathLst>
            <a:path>
              <a:moveTo>
                <a:pt x="0" y="0"/>
              </a:moveTo>
              <a:lnTo>
                <a:pt x="0" y="129344"/>
              </a:lnTo>
              <a:lnTo>
                <a:pt x="834003" y="129344"/>
              </a:lnTo>
              <a:lnTo>
                <a:pt x="834003" y="258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89D054-15AD-43B1-8E7C-993C3D227C83}">
      <dsp:nvSpPr>
        <dsp:cNvPr id="0" name=""/>
        <dsp:cNvSpPr/>
      </dsp:nvSpPr>
      <dsp:spPr>
        <a:xfrm>
          <a:off x="4332010" y="1875765"/>
          <a:ext cx="1268533"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latin typeface="Times New Roman" panose="02020603050405020304" pitchFamily="18" charset="0"/>
              <a:cs typeface="Times New Roman" panose="02020603050405020304" pitchFamily="18" charset="0"/>
            </a:rPr>
            <a:t>Former employee with personal knowledge of the NGO perspective</a:t>
          </a:r>
        </a:p>
      </dsp:txBody>
      <dsp:txXfrm>
        <a:off x="4350952" y="1894707"/>
        <a:ext cx="1230649" cy="608840"/>
      </dsp:txXfrm>
    </dsp:sp>
    <dsp:sp modelId="{DAAA6546-CB0F-4342-83E3-C062C429DA24}">
      <dsp:nvSpPr>
        <dsp:cNvPr id="0" name=""/>
        <dsp:cNvSpPr/>
      </dsp:nvSpPr>
      <dsp:spPr>
        <a:xfrm>
          <a:off x="5692346" y="711661"/>
          <a:ext cx="1560071" cy="258689"/>
        </a:xfrm>
        <a:custGeom>
          <a:avLst/>
          <a:gdLst/>
          <a:ahLst/>
          <a:cxnLst/>
          <a:rect l="0" t="0" r="0" b="0"/>
          <a:pathLst>
            <a:path>
              <a:moveTo>
                <a:pt x="0" y="0"/>
              </a:moveTo>
              <a:lnTo>
                <a:pt x="0" y="129344"/>
              </a:lnTo>
              <a:lnTo>
                <a:pt x="1560071" y="129344"/>
              </a:lnTo>
              <a:lnTo>
                <a:pt x="1560071" y="2586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BB9844-04F1-4932-A2F6-5A0E5190317B}">
      <dsp:nvSpPr>
        <dsp:cNvPr id="0" name=""/>
        <dsp:cNvSpPr/>
      </dsp:nvSpPr>
      <dsp:spPr>
        <a:xfrm>
          <a:off x="6767374" y="970351"/>
          <a:ext cx="970086"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latin typeface="Times New Roman" panose="02020603050405020304" pitchFamily="18" charset="0"/>
              <a:cs typeface="Times New Roman" panose="02020603050405020304" pitchFamily="18" charset="0"/>
            </a:rPr>
            <a:t>Businesses</a:t>
          </a:r>
        </a:p>
      </dsp:txBody>
      <dsp:txXfrm>
        <a:off x="6786316" y="989293"/>
        <a:ext cx="932202" cy="608840"/>
      </dsp:txXfrm>
    </dsp:sp>
    <dsp:sp modelId="{5FB46DAF-AE7E-45FC-A041-31EAF0F65471}">
      <dsp:nvSpPr>
        <dsp:cNvPr id="0" name=""/>
        <dsp:cNvSpPr/>
      </dsp:nvSpPr>
      <dsp:spPr>
        <a:xfrm>
          <a:off x="6499237" y="1617075"/>
          <a:ext cx="753180" cy="258689"/>
        </a:xfrm>
        <a:custGeom>
          <a:avLst/>
          <a:gdLst/>
          <a:ahLst/>
          <a:cxnLst/>
          <a:rect l="0" t="0" r="0" b="0"/>
          <a:pathLst>
            <a:path>
              <a:moveTo>
                <a:pt x="753180" y="0"/>
              </a:moveTo>
              <a:lnTo>
                <a:pt x="753180" y="129344"/>
              </a:lnTo>
              <a:lnTo>
                <a:pt x="0" y="129344"/>
              </a:lnTo>
              <a:lnTo>
                <a:pt x="0" y="258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B000A-232E-47CA-84DB-3EAF19B852B0}">
      <dsp:nvSpPr>
        <dsp:cNvPr id="0" name=""/>
        <dsp:cNvSpPr/>
      </dsp:nvSpPr>
      <dsp:spPr>
        <a:xfrm>
          <a:off x="5891570" y="1875765"/>
          <a:ext cx="1215334"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a:latin typeface="Times New Roman" panose="02020603050405020304" pitchFamily="18" charset="0"/>
              <a:cs typeface="Times New Roman" panose="02020603050405020304" pitchFamily="18" charset="0"/>
            </a:rPr>
            <a:t>Employee with personal knowledge of the business perspective</a:t>
          </a:r>
        </a:p>
      </dsp:txBody>
      <dsp:txXfrm>
        <a:off x="5910512" y="1894707"/>
        <a:ext cx="1177450" cy="608840"/>
      </dsp:txXfrm>
    </dsp:sp>
    <dsp:sp modelId="{B0142F7C-C30A-4F39-9945-547349ED7780}">
      <dsp:nvSpPr>
        <dsp:cNvPr id="0" name=""/>
        <dsp:cNvSpPr/>
      </dsp:nvSpPr>
      <dsp:spPr>
        <a:xfrm>
          <a:off x="7252417" y="1617075"/>
          <a:ext cx="753180" cy="258689"/>
        </a:xfrm>
        <a:custGeom>
          <a:avLst/>
          <a:gdLst/>
          <a:ahLst/>
          <a:cxnLst/>
          <a:rect l="0" t="0" r="0" b="0"/>
          <a:pathLst>
            <a:path>
              <a:moveTo>
                <a:pt x="0" y="0"/>
              </a:moveTo>
              <a:lnTo>
                <a:pt x="0" y="129344"/>
              </a:lnTo>
              <a:lnTo>
                <a:pt x="753180" y="129344"/>
              </a:lnTo>
              <a:lnTo>
                <a:pt x="753180" y="2586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ED68D0-8C18-449F-A06A-3975F0E39486}">
      <dsp:nvSpPr>
        <dsp:cNvPr id="0" name=""/>
        <dsp:cNvSpPr/>
      </dsp:nvSpPr>
      <dsp:spPr>
        <a:xfrm>
          <a:off x="7397930" y="1875765"/>
          <a:ext cx="1215334" cy="6467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Times New Roman" panose="02020603050405020304" pitchFamily="18" charset="0"/>
              <a:cs typeface="Times New Roman" panose="02020603050405020304" pitchFamily="18" charset="0"/>
            </a:rPr>
            <a:t>Former employee with personal knowledge of the business perspective</a:t>
          </a:r>
        </a:p>
      </dsp:txBody>
      <dsp:txXfrm>
        <a:off x="7416872" y="1894707"/>
        <a:ext cx="1177450" cy="6088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7B8CE0D1-8225-4466-8917-53479A254CFB}" type="datetimeFigureOut">
              <a:rPr lang="en-GB" smtClean="0"/>
              <a:t>17/07/2023</a:t>
            </a:fld>
            <a:endParaRPr lang="en-GB"/>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5793537D-5A7F-4293-90E8-C08CCC58D777}" type="slidenum">
              <a:rPr lang="en-GB" smtClean="0"/>
              <a:t>‹#›</a:t>
            </a:fld>
            <a:endParaRPr lang="en-GB"/>
          </a:p>
        </p:txBody>
      </p:sp>
    </p:spTree>
    <p:extLst>
      <p:ext uri="{BB962C8B-B14F-4D97-AF65-F5344CB8AC3E}">
        <p14:creationId xmlns:p14="http://schemas.microsoft.com/office/powerpoint/2010/main" val="1850073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A6435401-3368-42A3-9053-E59F32E0E796}" type="datetimeFigureOut">
              <a:rPr lang="en-GB" smtClean="0"/>
              <a:t>13/07/2023</a:t>
            </a:fld>
            <a:endParaRPr lang="en-GB"/>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83543D22-1A98-4266-9961-F5CBD158BD0B}" type="slidenum">
              <a:rPr lang="en-GB" smtClean="0"/>
              <a:t>‹#›</a:t>
            </a:fld>
            <a:endParaRPr lang="en-GB"/>
          </a:p>
        </p:txBody>
      </p:sp>
    </p:spTree>
    <p:extLst>
      <p:ext uri="{BB962C8B-B14F-4D97-AF65-F5344CB8AC3E}">
        <p14:creationId xmlns:p14="http://schemas.microsoft.com/office/powerpoint/2010/main" val="116225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a:t>
            </a:fld>
            <a:endParaRPr lang="en-GB"/>
          </a:p>
        </p:txBody>
      </p:sp>
    </p:spTree>
    <p:extLst>
      <p:ext uri="{BB962C8B-B14F-4D97-AF65-F5344CB8AC3E}">
        <p14:creationId xmlns:p14="http://schemas.microsoft.com/office/powerpoint/2010/main" val="339051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12</a:t>
            </a:fld>
            <a:endParaRPr lang="en-GB"/>
          </a:p>
        </p:txBody>
      </p:sp>
    </p:spTree>
    <p:extLst>
      <p:ext uri="{BB962C8B-B14F-4D97-AF65-F5344CB8AC3E}">
        <p14:creationId xmlns:p14="http://schemas.microsoft.com/office/powerpoint/2010/main" val="1492068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14</a:t>
            </a:fld>
            <a:endParaRPr lang="en-GB"/>
          </a:p>
        </p:txBody>
      </p:sp>
    </p:spTree>
    <p:extLst>
      <p:ext uri="{BB962C8B-B14F-4D97-AF65-F5344CB8AC3E}">
        <p14:creationId xmlns:p14="http://schemas.microsoft.com/office/powerpoint/2010/main" val="4038374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16</a:t>
            </a:fld>
            <a:endParaRPr lang="en-GB"/>
          </a:p>
        </p:txBody>
      </p:sp>
    </p:spTree>
    <p:extLst>
      <p:ext uri="{BB962C8B-B14F-4D97-AF65-F5344CB8AC3E}">
        <p14:creationId xmlns:p14="http://schemas.microsoft.com/office/powerpoint/2010/main" val="3368954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17</a:t>
            </a:fld>
            <a:endParaRPr lang="en-GB"/>
          </a:p>
        </p:txBody>
      </p:sp>
    </p:spTree>
    <p:extLst>
      <p:ext uri="{BB962C8B-B14F-4D97-AF65-F5344CB8AC3E}">
        <p14:creationId xmlns:p14="http://schemas.microsoft.com/office/powerpoint/2010/main" val="160072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2</a:t>
            </a:fld>
            <a:endParaRPr lang="en-GB"/>
          </a:p>
        </p:txBody>
      </p:sp>
    </p:spTree>
    <p:extLst>
      <p:ext uri="{BB962C8B-B14F-4D97-AF65-F5344CB8AC3E}">
        <p14:creationId xmlns:p14="http://schemas.microsoft.com/office/powerpoint/2010/main" val="1850342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3</a:t>
            </a:fld>
            <a:endParaRPr lang="en-GB"/>
          </a:p>
        </p:txBody>
      </p:sp>
    </p:spTree>
    <p:extLst>
      <p:ext uri="{BB962C8B-B14F-4D97-AF65-F5344CB8AC3E}">
        <p14:creationId xmlns:p14="http://schemas.microsoft.com/office/powerpoint/2010/main" val="1192033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6</a:t>
            </a:fld>
            <a:endParaRPr lang="en-GB"/>
          </a:p>
        </p:txBody>
      </p:sp>
    </p:spTree>
    <p:extLst>
      <p:ext uri="{BB962C8B-B14F-4D97-AF65-F5344CB8AC3E}">
        <p14:creationId xmlns:p14="http://schemas.microsoft.com/office/powerpoint/2010/main" val="127196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7</a:t>
            </a:fld>
            <a:endParaRPr lang="en-GB"/>
          </a:p>
        </p:txBody>
      </p:sp>
    </p:spTree>
    <p:extLst>
      <p:ext uri="{BB962C8B-B14F-4D97-AF65-F5344CB8AC3E}">
        <p14:creationId xmlns:p14="http://schemas.microsoft.com/office/powerpoint/2010/main" val="1670508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8</a:t>
            </a:fld>
            <a:endParaRPr lang="en-GB"/>
          </a:p>
        </p:txBody>
      </p:sp>
    </p:spTree>
    <p:extLst>
      <p:ext uri="{BB962C8B-B14F-4D97-AF65-F5344CB8AC3E}">
        <p14:creationId xmlns:p14="http://schemas.microsoft.com/office/powerpoint/2010/main" val="2171337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9</a:t>
            </a:fld>
            <a:endParaRPr lang="en-GB"/>
          </a:p>
        </p:txBody>
      </p:sp>
    </p:spTree>
    <p:extLst>
      <p:ext uri="{BB962C8B-B14F-4D97-AF65-F5344CB8AC3E}">
        <p14:creationId xmlns:p14="http://schemas.microsoft.com/office/powerpoint/2010/main" val="1685071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Second point – An example includes a charity which fell within the NGO definition and had the same purpose as a social enterprise which was started by another charity. The social enterprise was non-profit and funnelled the financial resources that they gained from the collaboration back into the charity. The charity funnelled the financial resources gained from the collaboration back into their charitable work. They both provided similar resources to businesses. </a:t>
            </a:r>
          </a:p>
        </p:txBody>
      </p:sp>
      <p:sp>
        <p:nvSpPr>
          <p:cNvPr id="4" name="Slide Number Placeholder 3"/>
          <p:cNvSpPr>
            <a:spLocks noGrp="1"/>
          </p:cNvSpPr>
          <p:nvPr>
            <p:ph type="sldNum" sz="quarter" idx="5"/>
          </p:nvPr>
        </p:nvSpPr>
        <p:spPr/>
        <p:txBody>
          <a:bodyPr/>
          <a:lstStyle/>
          <a:p>
            <a:fld id="{83543D22-1A98-4266-9961-F5CBD158BD0B}" type="slidenum">
              <a:rPr lang="en-GB" smtClean="0"/>
              <a:t>10</a:t>
            </a:fld>
            <a:endParaRPr lang="en-GB"/>
          </a:p>
        </p:txBody>
      </p:sp>
    </p:spTree>
    <p:extLst>
      <p:ext uri="{BB962C8B-B14F-4D97-AF65-F5344CB8AC3E}">
        <p14:creationId xmlns:p14="http://schemas.microsoft.com/office/powerpoint/2010/main" val="2405246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Times New Roman" panose="02020603050405020304" pitchFamily="18" charset="0"/>
                <a:cs typeface="Times New Roman" panose="02020603050405020304" pitchFamily="18" charset="0"/>
              </a:rPr>
              <a:t>Last point on </a:t>
            </a:r>
            <a:r>
              <a:rPr lang="en-GB" b="1" dirty="0">
                <a:latin typeface="Times New Roman" panose="02020603050405020304" pitchFamily="18" charset="0"/>
                <a:cs typeface="Times New Roman" panose="02020603050405020304" pitchFamily="18" charset="0"/>
              </a:rPr>
              <a:t>why</a:t>
            </a:r>
            <a:r>
              <a:rPr lang="en-GB" dirty="0">
                <a:latin typeface="Times New Roman" panose="02020603050405020304" pitchFamily="18" charset="0"/>
                <a:cs typeface="Times New Roman" panose="02020603050405020304" pitchFamily="18" charset="0"/>
              </a:rPr>
              <a:t> do they collaborate: One business participant questioned the use of NGOs for reputational gain, and explained how they would not participate/were afraid to participate in certain collaborations because they could be seen as only participating there for reputational gain. </a:t>
            </a:r>
          </a:p>
          <a:p>
            <a:endParaRPr lang="en-GB" dirty="0"/>
          </a:p>
        </p:txBody>
      </p:sp>
      <p:sp>
        <p:nvSpPr>
          <p:cNvPr id="4" name="Slide Number Placeholder 3"/>
          <p:cNvSpPr>
            <a:spLocks noGrp="1"/>
          </p:cNvSpPr>
          <p:nvPr>
            <p:ph type="sldNum" sz="quarter" idx="5"/>
          </p:nvPr>
        </p:nvSpPr>
        <p:spPr/>
        <p:txBody>
          <a:bodyPr/>
          <a:lstStyle/>
          <a:p>
            <a:fld id="{83543D22-1A98-4266-9961-F5CBD158BD0B}" type="slidenum">
              <a:rPr lang="en-GB" smtClean="0"/>
              <a:t>11</a:t>
            </a:fld>
            <a:endParaRPr lang="en-GB"/>
          </a:p>
        </p:txBody>
      </p:sp>
    </p:spTree>
    <p:extLst>
      <p:ext uri="{BB962C8B-B14F-4D97-AF65-F5344CB8AC3E}">
        <p14:creationId xmlns:p14="http://schemas.microsoft.com/office/powerpoint/2010/main" val="3347058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23925-B6BE-46F9-8978-B45BEA434E11}" type="slidenum">
              <a:rPr lang="en-GB" smtClean="0"/>
              <a:t>‹#›</a:t>
            </a:fld>
            <a:endParaRPr lang="en-GB"/>
          </a:p>
        </p:txBody>
      </p:sp>
      <p:pic>
        <p:nvPicPr>
          <p:cNvPr id="7" name="Picture 6" descr="CardiffBusinessSchool_White.eps"/>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75143" y="229420"/>
            <a:ext cx="4540931" cy="989781"/>
          </a:xfrm>
          <a:prstGeom prst="rect">
            <a:avLst/>
          </a:prstGeom>
        </p:spPr>
      </p:pic>
      <p:sp>
        <p:nvSpPr>
          <p:cNvPr id="8" name="Picture Placeholder 7"/>
          <p:cNvSpPr>
            <a:spLocks noGrp="1"/>
          </p:cNvSpPr>
          <p:nvPr>
            <p:ph type="pic" sz="quarter" idx="13"/>
          </p:nvPr>
        </p:nvSpPr>
        <p:spPr>
          <a:xfrm>
            <a:off x="9748838" y="230188"/>
            <a:ext cx="2179637" cy="1165225"/>
          </a:xfrm>
        </p:spPr>
        <p:txBody>
          <a:bodyPr/>
          <a:lstStyle/>
          <a:p>
            <a:endParaRPr lang="en-GB"/>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7792" y="0"/>
            <a:ext cx="1534288" cy="1537357"/>
          </a:xfrm>
          <a:prstGeom prst="rect">
            <a:avLst/>
          </a:prstGeom>
        </p:spPr>
      </p:pic>
    </p:spTree>
    <p:extLst>
      <p:ext uri="{BB962C8B-B14F-4D97-AF65-F5344CB8AC3E}">
        <p14:creationId xmlns:p14="http://schemas.microsoft.com/office/powerpoint/2010/main" val="238506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23925-B6BE-46F9-8978-B45BEA434E1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67646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23925-B6BE-46F9-8978-B45BEA434E1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1729671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F31281-282A-4FBC-B0E2-3EF6A8912D50}"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0365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B3EB0E-24D6-43F5-B33E-7AF2A5CBF3D3}"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0397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C9ED8B-E7D9-47BA-9FFF-DCE1EE3B1F50}"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194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0C2780F-55AD-4BB0-B6A4-777902DAAC6F}" type="datetime1">
              <a:rPr lang="en-GB" smtClean="0">
                <a:solidFill>
                  <a:prstClr val="black">
                    <a:tint val="75000"/>
                  </a:prstClr>
                </a:solidFill>
              </a:rPr>
              <a:pPr/>
              <a:t>13/07/2023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9341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096D974-F2FD-4333-96B4-B0F503FFC8FA}" type="datetime1">
              <a:rPr lang="en-GB" smtClean="0">
                <a:solidFill>
                  <a:prstClr val="black">
                    <a:tint val="75000"/>
                  </a:prstClr>
                </a:solidFill>
              </a:rPr>
              <a:pPr/>
              <a:t>13/07/2023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3305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0C6729-BEEF-4113-96C3-7AD356EEC32E}" type="datetime1">
              <a:rPr lang="en-GB" smtClean="0">
                <a:solidFill>
                  <a:prstClr val="black">
                    <a:tint val="75000"/>
                  </a:prstClr>
                </a:solidFill>
              </a:rPr>
              <a:pPr/>
              <a:t>13/07/2023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70856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8203C-808F-4BD3-AAB7-6E9E21176B01}" type="datetime1">
              <a:rPr lang="en-GB" smtClean="0">
                <a:solidFill>
                  <a:prstClr val="black">
                    <a:tint val="75000"/>
                  </a:prstClr>
                </a:solidFill>
              </a:rPr>
              <a:pPr/>
              <a:t>13/07/2023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030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153407B-E2D8-47CC-9AF8-E02F2BED94A7}" type="datetime1">
              <a:rPr lang="en-GB" smtClean="0">
                <a:solidFill>
                  <a:prstClr val="black">
                    <a:tint val="75000"/>
                  </a:prstClr>
                </a:solidFill>
              </a:rPr>
              <a:pPr/>
              <a:t>13/07/2023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824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609600" y="1600200"/>
            <a:ext cx="109728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23925-B6BE-46F9-8978-B45BEA434E1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18228" y="0"/>
            <a:ext cx="1477138" cy="1480092"/>
          </a:xfrm>
          <a:prstGeom prst="rect">
            <a:avLst/>
          </a:prstGeom>
        </p:spPr>
      </p:pic>
    </p:spTree>
    <p:extLst>
      <p:ext uri="{BB962C8B-B14F-4D97-AF65-F5344CB8AC3E}">
        <p14:creationId xmlns:p14="http://schemas.microsoft.com/office/powerpoint/2010/main" val="1552187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3C8BA9E-1574-4D7A-9EF3-45F11CD6768F}" type="datetime1">
              <a:rPr lang="en-GB" smtClean="0">
                <a:solidFill>
                  <a:prstClr val="black">
                    <a:tint val="75000"/>
                  </a:prstClr>
                </a:solidFill>
              </a:rPr>
              <a:pPr/>
              <a:t>13/07/2023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374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3681A6-5DC2-49ED-B4E7-82E583BB6AF8}"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522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724634C-7EE1-4612-A361-DE4EDB767616}"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361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423925-B6BE-46F9-8978-B45BEA434E11}"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273582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23925-B6BE-46F9-8978-B45BEA434E1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411079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1"/>
          </p:nvPr>
        </p:nvSpPr>
        <p:spPr>
          <a:xfrm>
            <a:off x="1743680" y="6400800"/>
            <a:ext cx="3860800" cy="365125"/>
          </a:xfrm>
        </p:spPr>
        <p:txBody>
          <a:bodyPr/>
          <a:lstStyle/>
          <a:p>
            <a:endParaRPr lang="en-GB" dirty="0"/>
          </a:p>
        </p:txBody>
      </p:sp>
      <p:sp>
        <p:nvSpPr>
          <p:cNvPr id="9" name="Slide Number Placeholder 8"/>
          <p:cNvSpPr>
            <a:spLocks noGrp="1"/>
          </p:cNvSpPr>
          <p:nvPr>
            <p:ph type="sldNum" sz="quarter" idx="12"/>
          </p:nvPr>
        </p:nvSpPr>
        <p:spPr>
          <a:xfrm>
            <a:off x="7341507" y="6400800"/>
            <a:ext cx="2844800" cy="365125"/>
          </a:xfrm>
        </p:spPr>
        <p:txBody>
          <a:bodyPr/>
          <a:lstStyle/>
          <a:p>
            <a:fld id="{DB423925-B6BE-46F9-8978-B45BEA434E11}" type="slidenum">
              <a:rPr lang="en-GB" smtClean="0"/>
              <a:t>‹#›</a:t>
            </a:fld>
            <a:endParaRPr lang="en-GB"/>
          </a:p>
        </p:txBody>
      </p:sp>
      <p:sp>
        <p:nvSpPr>
          <p:cNvPr id="11" name="Picture Placeholder 10"/>
          <p:cNvSpPr>
            <a:spLocks noGrp="1"/>
          </p:cNvSpPr>
          <p:nvPr>
            <p:ph type="pic" sz="quarter" idx="13"/>
          </p:nvPr>
        </p:nvSpPr>
        <p:spPr>
          <a:xfrm>
            <a:off x="10131425" y="498475"/>
            <a:ext cx="1265238" cy="773113"/>
          </a:xfrm>
        </p:spPr>
        <p:txBody>
          <a:bodyPr/>
          <a:lstStyle/>
          <a:p>
            <a:endParaRPr lang="en-GB"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378688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423925-B6BE-46F9-8978-B45BEA434E11}"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000" y="-57150"/>
            <a:ext cx="1578273" cy="1581430"/>
          </a:xfrm>
          <a:prstGeom prst="rect">
            <a:avLst/>
          </a:prstGeom>
        </p:spPr>
      </p:pic>
    </p:spTree>
    <p:extLst>
      <p:ext uri="{BB962C8B-B14F-4D97-AF65-F5344CB8AC3E}">
        <p14:creationId xmlns:p14="http://schemas.microsoft.com/office/powerpoint/2010/main" val="412839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423925-B6BE-46F9-8978-B45BEA434E11}" type="slidenum">
              <a:rPr lang="en-GB" smtClean="0"/>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419148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423925-B6BE-46F9-8978-B45BEA434E1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2116542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38D95532-05E0-4678-A055-2CD2A5D050E5}" type="datetimeFigureOut">
              <a:rPr lang="en-GB" smtClean="0"/>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423925-B6BE-46F9-8978-B45BEA434E11}" type="slidenum">
              <a:rPr lang="en-GB" smtClean="0"/>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7791" y="0"/>
            <a:ext cx="1578273" cy="1581430"/>
          </a:xfrm>
          <a:prstGeom prst="rect">
            <a:avLst/>
          </a:prstGeom>
        </p:spPr>
      </p:pic>
    </p:spTree>
    <p:extLst>
      <p:ext uri="{BB962C8B-B14F-4D97-AF65-F5344CB8AC3E}">
        <p14:creationId xmlns:p14="http://schemas.microsoft.com/office/powerpoint/2010/main" val="237241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1" y="0"/>
            <a:ext cx="12192000" cy="1524000"/>
          </a:xfrm>
          <a:prstGeom prst="rect">
            <a:avLst/>
          </a:prstGeom>
          <a:solidFill>
            <a:srgbClr val="2F444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228600"/>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23925-B6BE-46F9-8978-B45BEA434E11}" type="slidenum">
              <a:rPr lang="en-GB" smtClean="0"/>
              <a:t>‹#›</a:t>
            </a:fld>
            <a:endParaRPr lang="en-GB"/>
          </a:p>
        </p:txBody>
      </p:sp>
      <p:cxnSp>
        <p:nvCxnSpPr>
          <p:cNvPr id="9" name="Straight Connector 8"/>
          <p:cNvCxnSpPr/>
          <p:nvPr/>
        </p:nvCxnSpPr>
        <p:spPr>
          <a:xfrm>
            <a:off x="259119" y="6379870"/>
            <a:ext cx="11673763" cy="0"/>
          </a:xfrm>
          <a:prstGeom prst="line">
            <a:avLst/>
          </a:prstGeom>
          <a:ln>
            <a:solidFill>
              <a:srgbClr val="C00000"/>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555071" y="6456976"/>
            <a:ext cx="9081859" cy="307776"/>
          </a:xfrm>
          <a:prstGeom prst="rect">
            <a:avLst/>
          </a:prstGeom>
          <a:noFill/>
        </p:spPr>
        <p:txBody>
          <a:bodyPr wrap="square" rtlCol="0">
            <a:spAutoFit/>
          </a:bodyPr>
          <a:lstStyle/>
          <a:p>
            <a:pPr algn="r"/>
            <a:r>
              <a:rPr lang="en-GB" sz="1400" b="1" dirty="0">
                <a:solidFill>
                  <a:schemeClr val="tx1">
                    <a:lumMod val="65000"/>
                    <a:lumOff val="35000"/>
                  </a:schemeClr>
                </a:solidFill>
                <a:latin typeface="FranklinGothic URW Book"/>
              </a:rPr>
              <a:t>The Public Value Business School    |    Yr Ysgol Busnes Gwerth Cyhoeddus</a:t>
            </a:r>
          </a:p>
        </p:txBody>
      </p:sp>
      <p:pic>
        <p:nvPicPr>
          <p:cNvPr id="11" name="Picture 10" descr="CardiffBusinessSchool_White.eps"/>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375143" y="229420"/>
            <a:ext cx="4540931" cy="989781"/>
          </a:xfrm>
          <a:prstGeom prst="rect">
            <a:avLst/>
          </a:prstGeom>
        </p:spPr>
      </p:pic>
    </p:spTree>
    <p:extLst>
      <p:ext uri="{BB962C8B-B14F-4D97-AF65-F5344CB8AC3E}">
        <p14:creationId xmlns:p14="http://schemas.microsoft.com/office/powerpoint/2010/main" val="680357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12C3BDB-CD5E-4390-9476-5E838DF4B0A2}" type="datetime1">
              <a:rPr lang="en-GB" smtClean="0">
                <a:solidFill>
                  <a:prstClr val="black">
                    <a:tint val="75000"/>
                  </a:prstClr>
                </a:solidFill>
              </a:rPr>
              <a:pPr/>
              <a:t>13/07/2023</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3BEA79-FEFB-45B1-8872-2AAA720777D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621168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51689" y="3228003"/>
            <a:ext cx="7288621" cy="2233683"/>
          </a:xfrm>
        </p:spPr>
        <p:txBody>
          <a:bodyPr>
            <a:noAutofit/>
          </a:bodyPr>
          <a:lstStyle/>
          <a:p>
            <a:pPr algn="ctr"/>
            <a:r>
              <a:rPr lang="en-GB" sz="1800" dirty="0">
                <a:latin typeface="Times New Roman" panose="02020603050405020304" pitchFamily="18" charset="0"/>
                <a:cs typeface="Times New Roman" panose="02020603050405020304" pitchFamily="18" charset="0"/>
              </a:rPr>
              <a:t>19.07.2023</a:t>
            </a:r>
          </a:p>
          <a:p>
            <a:pPr algn="ctr"/>
            <a:r>
              <a:rPr lang="en-GB" sz="1800" dirty="0">
                <a:latin typeface="Times New Roman" panose="02020603050405020304" pitchFamily="18" charset="0"/>
                <a:cs typeface="Times New Roman" panose="02020603050405020304" pitchFamily="18" charset="0"/>
              </a:rPr>
              <a:t>POMS 2023 International Conference, Paris</a:t>
            </a:r>
          </a:p>
          <a:p>
            <a:pPr algn="ctr"/>
            <a:endParaRPr lang="en-GB" sz="1800" dirty="0">
              <a:latin typeface="Times New Roman" panose="02020603050405020304" pitchFamily="18" charset="0"/>
              <a:cs typeface="Times New Roman" panose="02020603050405020304" pitchFamily="18" charset="0"/>
            </a:endParaRPr>
          </a:p>
          <a:p>
            <a:pPr algn="ctr"/>
            <a:r>
              <a:rPr lang="en-GB" sz="1800" dirty="0">
                <a:latin typeface="Times New Roman" panose="02020603050405020304" pitchFamily="18" charset="0"/>
                <a:cs typeface="Times New Roman" panose="02020603050405020304" pitchFamily="18" charset="0"/>
              </a:rPr>
              <a:t>Vanja Strand, Maryam Lotfi, Anthony Flynn, Helen Walker</a:t>
            </a:r>
          </a:p>
        </p:txBody>
      </p:sp>
      <p:sp>
        <p:nvSpPr>
          <p:cNvPr id="11" name="TextBox 10">
            <a:extLst>
              <a:ext uri="{FF2B5EF4-FFF2-40B4-BE49-F238E27FC236}">
                <a16:creationId xmlns:a16="http://schemas.microsoft.com/office/drawing/2014/main" id="{218CF17F-64BA-4813-8A69-334BB8576CE2}"/>
              </a:ext>
            </a:extLst>
          </p:cNvPr>
          <p:cNvSpPr txBox="1"/>
          <p:nvPr/>
        </p:nvSpPr>
        <p:spPr>
          <a:xfrm>
            <a:off x="2354941" y="2177760"/>
            <a:ext cx="7482116" cy="1251240"/>
          </a:xfrm>
          <a:prstGeom prst="rect">
            <a:avLst/>
          </a:prstGeom>
          <a:noFill/>
        </p:spPr>
        <p:txBody>
          <a:bodyPr wrap="square">
            <a:spAutoFit/>
          </a:bodyPr>
          <a:lstStyle/>
          <a:p>
            <a:pPr algn="ctr">
              <a:lnSpc>
                <a:spcPct val="107000"/>
              </a:lnSpc>
              <a:spcAft>
                <a:spcPts val="800"/>
              </a:spcAft>
            </a:pPr>
            <a:r>
              <a:rPr lang="en-GB" sz="2400" b="0" i="0" dirty="0">
                <a:solidFill>
                  <a:srgbClr val="000000"/>
                </a:solidFill>
                <a:effectLst/>
                <a:latin typeface="Times New Roman" panose="02020603050405020304" pitchFamily="18" charset="0"/>
              </a:rPr>
              <a:t>How supply chains are tackling the issue of modern slavery at the national and international levels: Tackling modern slavery in supply chains through B2N collaborations</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108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B49D4D-F2CA-4DC9-BA2B-0A1B132557F1}"/>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DCC4CCE-5EF8-4A8A-AB3F-3676BA2A7A81}"/>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NGOs and businesses included</a:t>
            </a:r>
          </a:p>
        </p:txBody>
      </p:sp>
      <p:sp>
        <p:nvSpPr>
          <p:cNvPr id="3" name="Content Placeholder 2">
            <a:extLst>
              <a:ext uri="{FF2B5EF4-FFF2-40B4-BE49-F238E27FC236}">
                <a16:creationId xmlns:a16="http://schemas.microsoft.com/office/drawing/2014/main" id="{F519C134-189A-4455-9B23-77382FF921AA}"/>
              </a:ext>
            </a:extLst>
          </p:cNvPr>
          <p:cNvSpPr>
            <a:spLocks noGrp="1"/>
          </p:cNvSpPr>
          <p:nvPr>
            <p:ph idx="1"/>
          </p:nvPr>
        </p:nvSpPr>
        <p:spPr>
          <a:xfrm>
            <a:off x="998838" y="1310502"/>
            <a:ext cx="10515600" cy="4646141"/>
          </a:xfrm>
        </p:spPr>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Non-governmental organisations:</a:t>
            </a:r>
          </a:p>
          <a:p>
            <a:r>
              <a:rPr lang="en-GB" sz="2000" dirty="0">
                <a:latin typeface="Times New Roman" panose="02020603050405020304" pitchFamily="18" charset="0"/>
                <a:cs typeface="Times New Roman" panose="02020603050405020304" pitchFamily="18" charset="0"/>
              </a:rPr>
              <a:t>An NGO is defined as “</a:t>
            </a:r>
            <a:r>
              <a:rPr lang="en-GB" sz="2000" i="1" dirty="0">
                <a:latin typeface="Times New Roman" panose="02020603050405020304" pitchFamily="18" charset="0"/>
                <a:cs typeface="Times New Roman" panose="02020603050405020304" pitchFamily="18" charset="0"/>
              </a:rPr>
              <a:t>an organization that tries to achieve social or political aims but is not controlled by a government</a:t>
            </a:r>
            <a:r>
              <a:rPr lang="en-GB" sz="2000" dirty="0">
                <a:latin typeface="Times New Roman" panose="02020603050405020304" pitchFamily="18" charset="0"/>
                <a:cs typeface="Times New Roman" panose="02020603050405020304" pitchFamily="18" charset="0"/>
              </a:rPr>
              <a:t>” although they may receive government funding </a:t>
            </a:r>
            <a:r>
              <a:rPr lang="en-GB" sz="1500" dirty="0">
                <a:latin typeface="Times New Roman" panose="02020603050405020304" pitchFamily="18" charset="0"/>
                <a:cs typeface="Times New Roman" panose="02020603050405020304" pitchFamily="18" charset="0"/>
              </a:rPr>
              <a:t>(Cambridge Dictionary 2023). </a:t>
            </a:r>
          </a:p>
          <a:p>
            <a:r>
              <a:rPr lang="en-GB" sz="2000" dirty="0">
                <a:latin typeface="Times New Roman" panose="02020603050405020304" pitchFamily="18" charset="0"/>
                <a:cs typeface="Times New Roman" panose="02020603050405020304" pitchFamily="18" charset="0"/>
              </a:rPr>
              <a:t>It became clear as the interviews were conducted, that NGOs in the sphere could fall outside what would normally constitute an NGO, but still provide/gain the same collaborative resources.</a:t>
            </a:r>
          </a:p>
          <a:p>
            <a:r>
              <a:rPr lang="en-GB" sz="2000" dirty="0">
                <a:latin typeface="Times New Roman" panose="02020603050405020304" pitchFamily="18" charset="0"/>
                <a:cs typeface="Times New Roman" panose="02020603050405020304" pitchFamily="18" charset="0"/>
              </a:rPr>
              <a:t>NGOs can in theory be any organisation which is not governmental, and due to the difficulty of acquiring research participants a semi-wide view was taken of what constitutes an NGO.</a:t>
            </a:r>
          </a:p>
          <a:p>
            <a:r>
              <a:rPr lang="en-GB" sz="2000" dirty="0">
                <a:latin typeface="Times New Roman" panose="02020603050405020304" pitchFamily="18" charset="0"/>
                <a:cs typeface="Times New Roman" panose="02020603050405020304" pitchFamily="18" charset="0"/>
              </a:rPr>
              <a:t>Hence, NGO participants in this study included charities, non-profits, not-for-profits, and social enterprises, which all worked to tackle modern slavery in supply chains by collaborating with business entities. </a:t>
            </a:r>
          </a:p>
          <a:p>
            <a:pPr marL="0" indent="0">
              <a:buNone/>
            </a:pPr>
            <a:r>
              <a:rPr lang="en-GB" sz="2000" b="1" dirty="0">
                <a:latin typeface="Times New Roman" panose="02020603050405020304" pitchFamily="18" charset="0"/>
                <a:cs typeface="Times New Roman" panose="02020603050405020304" pitchFamily="18" charset="0"/>
              </a:rPr>
              <a:t>Business organisations:</a:t>
            </a:r>
          </a:p>
          <a:p>
            <a:r>
              <a:rPr lang="en-GB" sz="2000" dirty="0">
                <a:latin typeface="Times New Roman" panose="02020603050405020304" pitchFamily="18" charset="0"/>
                <a:cs typeface="Times New Roman" panose="02020603050405020304" pitchFamily="18" charset="0"/>
              </a:rPr>
              <a:t>Business organisations included anything from multi-national corporations to SMEs (small-medium enterprises), they could be private and public business entities, and they were not sector specific – e.g., multi-sector, single sector (manufacture, agriculture, banking, technology).</a:t>
            </a:r>
          </a:p>
        </p:txBody>
      </p:sp>
      <p:sp>
        <p:nvSpPr>
          <p:cNvPr id="4" name="Slide Number Placeholder 3">
            <a:extLst>
              <a:ext uri="{FF2B5EF4-FFF2-40B4-BE49-F238E27FC236}">
                <a16:creationId xmlns:a16="http://schemas.microsoft.com/office/drawing/2014/main" id="{C504F671-2C22-420C-9FD7-AE73770B932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10</a:t>
            </a:fld>
            <a:endParaRPr lang="en-GB">
              <a:solidFill>
                <a:prstClr val="black">
                  <a:tint val="75000"/>
                </a:prstClr>
              </a:solidFill>
            </a:endParaRPr>
          </a:p>
        </p:txBody>
      </p:sp>
    </p:spTree>
    <p:extLst>
      <p:ext uri="{BB962C8B-B14F-4D97-AF65-F5344CB8AC3E}">
        <p14:creationId xmlns:p14="http://schemas.microsoft.com/office/powerpoint/2010/main" val="47365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B49D4D-F2CA-4DC9-BA2B-0A1B132557F1}"/>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DCC4CCE-5EF8-4A8A-AB3F-3676BA2A7A81}"/>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Initial findings (examples)</a:t>
            </a:r>
          </a:p>
        </p:txBody>
      </p:sp>
      <p:sp>
        <p:nvSpPr>
          <p:cNvPr id="3" name="Content Placeholder 2">
            <a:extLst>
              <a:ext uri="{FF2B5EF4-FFF2-40B4-BE49-F238E27FC236}">
                <a16:creationId xmlns:a16="http://schemas.microsoft.com/office/drawing/2014/main" id="{F519C134-189A-4455-9B23-77382FF921AA}"/>
              </a:ext>
            </a:extLst>
          </p:cNvPr>
          <p:cNvSpPr>
            <a:spLocks noGrp="1"/>
          </p:cNvSpPr>
          <p:nvPr>
            <p:ph idx="1"/>
          </p:nvPr>
        </p:nvSpPr>
        <p:spPr>
          <a:xfrm>
            <a:off x="1035908" y="1292180"/>
            <a:ext cx="10676237" cy="4682785"/>
          </a:xfrm>
        </p:spPr>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Why do they collaborate:</a:t>
            </a:r>
          </a:p>
          <a:p>
            <a:r>
              <a:rPr lang="en-GB" sz="2000" dirty="0">
                <a:latin typeface="Times New Roman" panose="02020603050405020304" pitchFamily="18" charset="0"/>
                <a:cs typeface="Times New Roman" panose="02020603050405020304" pitchFamily="18" charset="0"/>
              </a:rPr>
              <a:t>NGOs would collaborate with businesses because businesses have a lot of </a:t>
            </a:r>
            <a:r>
              <a:rPr lang="en-GB" sz="2000" b="1" dirty="0">
                <a:latin typeface="Times New Roman" panose="02020603050405020304" pitchFamily="18" charset="0"/>
                <a:cs typeface="Times New Roman" panose="02020603050405020304" pitchFamily="18" charset="0"/>
              </a:rPr>
              <a:t>leverage</a:t>
            </a:r>
            <a:r>
              <a:rPr lang="en-GB" sz="2000" dirty="0">
                <a:latin typeface="Times New Roman" panose="02020603050405020304" pitchFamily="18" charset="0"/>
                <a:cs typeface="Times New Roman" panose="02020603050405020304" pitchFamily="18" charset="0"/>
              </a:rPr>
              <a:t> with government, suppliers and other important stakeholders. The </a:t>
            </a:r>
            <a:r>
              <a:rPr lang="en-GB" sz="2000" b="1" dirty="0">
                <a:latin typeface="Times New Roman" panose="02020603050405020304" pitchFamily="18" charset="0"/>
                <a:cs typeface="Times New Roman" panose="02020603050405020304" pitchFamily="18" charset="0"/>
              </a:rPr>
              <a:t>financial resources </a:t>
            </a:r>
            <a:r>
              <a:rPr lang="en-GB" sz="2000" dirty="0">
                <a:latin typeface="Times New Roman" panose="02020603050405020304" pitchFamily="18" charset="0"/>
                <a:cs typeface="Times New Roman" panose="02020603050405020304" pitchFamily="18" charset="0"/>
              </a:rPr>
              <a:t>of the collaboration was also one of the main incomes for a lot of the NGOs (especially social enterprises). </a:t>
            </a:r>
          </a:p>
          <a:p>
            <a:r>
              <a:rPr lang="en-GB" sz="2000" dirty="0">
                <a:latin typeface="Times New Roman" panose="02020603050405020304" pitchFamily="18" charset="0"/>
                <a:cs typeface="Times New Roman" panose="02020603050405020304" pitchFamily="18" charset="0"/>
              </a:rPr>
              <a:t>Businesses would collaborate with NGOs because NGOs could provide businesses with </a:t>
            </a:r>
            <a:r>
              <a:rPr lang="en-GB" sz="2000" b="1" dirty="0">
                <a:latin typeface="Times New Roman" panose="02020603050405020304" pitchFamily="18" charset="0"/>
                <a:cs typeface="Times New Roman" panose="02020603050405020304" pitchFamily="18" charset="0"/>
              </a:rPr>
              <a:t>expert knowledge</a:t>
            </a:r>
            <a:r>
              <a:rPr lang="en-GB" sz="2000" dirty="0">
                <a:latin typeface="Times New Roman" panose="02020603050405020304" pitchFamily="18" charset="0"/>
                <a:cs typeface="Times New Roman" panose="02020603050405020304" pitchFamily="18" charset="0"/>
              </a:rPr>
              <a:t> that they did not necessarily have. It was also seen as the ‘</a:t>
            </a:r>
            <a:r>
              <a:rPr lang="en-GB" sz="2000" b="1" dirty="0">
                <a:latin typeface="Times New Roman" panose="02020603050405020304" pitchFamily="18" charset="0"/>
                <a:cs typeface="Times New Roman" panose="02020603050405020304" pitchFamily="18" charset="0"/>
              </a:rPr>
              <a:t>right thing to do</a:t>
            </a:r>
            <a:r>
              <a:rPr lang="en-GB" sz="2000" dirty="0">
                <a:latin typeface="Times New Roman" panose="02020603050405020304" pitchFamily="18" charset="0"/>
                <a:cs typeface="Times New Roman" panose="02020603050405020304" pitchFamily="18" charset="0"/>
              </a:rPr>
              <a:t>’ and could provide businesses with </a:t>
            </a:r>
            <a:r>
              <a:rPr lang="en-GB" sz="2000" b="1" dirty="0">
                <a:latin typeface="Times New Roman" panose="02020603050405020304" pitchFamily="18" charset="0"/>
                <a:cs typeface="Times New Roman" panose="02020603050405020304" pitchFamily="18" charset="0"/>
              </a:rPr>
              <a:t>reputational benefits</a:t>
            </a:r>
            <a:r>
              <a:rPr lang="en-GB" sz="2000" dirty="0">
                <a:latin typeface="Times New Roman" panose="02020603050405020304" pitchFamily="18" charset="0"/>
                <a:cs typeface="Times New Roman" panose="02020603050405020304" pitchFamily="18" charset="0"/>
              </a:rPr>
              <a:t>.</a:t>
            </a:r>
          </a:p>
          <a:p>
            <a:pPr marL="0" indent="0">
              <a:buNone/>
            </a:pPr>
            <a:r>
              <a:rPr lang="en-GB" sz="2000" b="1" dirty="0">
                <a:latin typeface="Times New Roman" panose="02020603050405020304" pitchFamily="18" charset="0"/>
                <a:cs typeface="Times New Roman" panose="02020603050405020304" pitchFamily="18" charset="0"/>
              </a:rPr>
              <a:t>How do they collaborate:</a:t>
            </a:r>
          </a:p>
          <a:p>
            <a:r>
              <a:rPr lang="en-GB" sz="2000" dirty="0">
                <a:latin typeface="Times New Roman" panose="02020603050405020304" pitchFamily="18" charset="0"/>
                <a:cs typeface="Times New Roman" panose="02020603050405020304" pitchFamily="18" charset="0"/>
              </a:rPr>
              <a:t>Collaboration could be anything from dyad collaboration to multi-stakeholder initiatives, through formal or informal structures.</a:t>
            </a:r>
          </a:p>
          <a:p>
            <a:r>
              <a:rPr lang="en-GB" sz="2000" dirty="0">
                <a:latin typeface="Times New Roman" panose="02020603050405020304" pitchFamily="18" charset="0"/>
                <a:cs typeface="Times New Roman" panose="02020603050405020304" pitchFamily="18" charset="0"/>
              </a:rPr>
              <a:t>They could collaborate by NGOs providing </a:t>
            </a:r>
            <a:r>
              <a:rPr lang="en-GB" sz="2000" b="1" dirty="0">
                <a:latin typeface="Times New Roman" panose="02020603050405020304" pitchFamily="18" charset="0"/>
                <a:cs typeface="Times New Roman" panose="02020603050405020304" pitchFamily="18" charset="0"/>
              </a:rPr>
              <a:t>training</a:t>
            </a:r>
            <a:r>
              <a:rPr lang="en-GB" sz="2000" dirty="0">
                <a:latin typeface="Times New Roman" panose="02020603050405020304" pitchFamily="18" charset="0"/>
                <a:cs typeface="Times New Roman" panose="02020603050405020304" pitchFamily="18" charset="0"/>
              </a:rPr>
              <a:t> to employees/suppliers, help with </a:t>
            </a:r>
            <a:r>
              <a:rPr lang="en-GB" sz="2000" b="1" dirty="0">
                <a:latin typeface="Times New Roman" panose="02020603050405020304" pitchFamily="18" charset="0"/>
                <a:cs typeface="Times New Roman" panose="02020603050405020304" pitchFamily="18" charset="0"/>
              </a:rPr>
              <a:t>due diligence</a:t>
            </a:r>
            <a:r>
              <a:rPr lang="en-GB" sz="2000" dirty="0">
                <a:latin typeface="Times New Roman" panose="02020603050405020304" pitchFamily="18" charset="0"/>
                <a:cs typeface="Times New Roman" panose="02020603050405020304" pitchFamily="18" charset="0"/>
              </a:rPr>
              <a:t> measures and risk assessments, facilitate for discussion and sharing of </a:t>
            </a:r>
            <a:r>
              <a:rPr lang="en-GB" sz="2000" b="1" dirty="0">
                <a:latin typeface="Times New Roman" panose="02020603050405020304" pitchFamily="18" charset="0"/>
                <a:cs typeface="Times New Roman" panose="02020603050405020304" pitchFamily="18" charset="0"/>
              </a:rPr>
              <a:t>best practice </a:t>
            </a:r>
            <a:r>
              <a:rPr lang="en-GB" sz="2000" dirty="0">
                <a:latin typeface="Times New Roman" panose="02020603050405020304" pitchFamily="18" charset="0"/>
                <a:cs typeface="Times New Roman" panose="02020603050405020304" pitchFamily="18" charset="0"/>
              </a:rPr>
              <a:t>through multi-stakeholder initiatives.</a:t>
            </a:r>
          </a:p>
          <a:p>
            <a:r>
              <a:rPr lang="en-GB" sz="2000" dirty="0">
                <a:latin typeface="Times New Roman" panose="02020603050405020304" pitchFamily="18" charset="0"/>
                <a:cs typeface="Times New Roman" panose="02020603050405020304" pitchFamily="18" charset="0"/>
              </a:rPr>
              <a:t>An interesting example of shared collaboration is when businesses provide </a:t>
            </a:r>
            <a:r>
              <a:rPr lang="en-GB" sz="2000" b="1" dirty="0">
                <a:latin typeface="Times New Roman" panose="02020603050405020304" pitchFamily="18" charset="0"/>
                <a:cs typeface="Times New Roman" panose="02020603050405020304" pitchFamily="18" charset="0"/>
              </a:rPr>
              <a:t>data</a:t>
            </a:r>
            <a:r>
              <a:rPr lang="en-GB" sz="2000" dirty="0">
                <a:latin typeface="Times New Roman" panose="02020603050405020304" pitchFamily="18" charset="0"/>
                <a:cs typeface="Times New Roman" panose="02020603050405020304" pitchFamily="18" charset="0"/>
              </a:rPr>
              <a:t> to NGOs which can benefit them, and they will in turn analyse the data for the business. </a:t>
            </a:r>
          </a:p>
        </p:txBody>
      </p:sp>
      <p:sp>
        <p:nvSpPr>
          <p:cNvPr id="4" name="Slide Number Placeholder 3">
            <a:extLst>
              <a:ext uri="{FF2B5EF4-FFF2-40B4-BE49-F238E27FC236}">
                <a16:creationId xmlns:a16="http://schemas.microsoft.com/office/drawing/2014/main" id="{C504F671-2C22-420C-9FD7-AE73770B932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11</a:t>
            </a:fld>
            <a:endParaRPr lang="en-GB">
              <a:solidFill>
                <a:prstClr val="black">
                  <a:tint val="75000"/>
                </a:prstClr>
              </a:solidFill>
            </a:endParaRPr>
          </a:p>
        </p:txBody>
      </p:sp>
    </p:spTree>
    <p:extLst>
      <p:ext uri="{BB962C8B-B14F-4D97-AF65-F5344CB8AC3E}">
        <p14:creationId xmlns:p14="http://schemas.microsoft.com/office/powerpoint/2010/main" val="1382344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Initial findings (examples)</a:t>
            </a:r>
          </a:p>
        </p:txBody>
      </p:sp>
      <p:sp>
        <p:nvSpPr>
          <p:cNvPr id="3" name="Content Placeholder 2">
            <a:extLst>
              <a:ext uri="{FF2B5EF4-FFF2-40B4-BE49-F238E27FC236}">
                <a16:creationId xmlns:a16="http://schemas.microsoft.com/office/drawing/2014/main" id="{BB022CA5-A649-4312-B2F2-F915D04691A1}"/>
              </a:ext>
            </a:extLst>
          </p:cNvPr>
          <p:cNvSpPr>
            <a:spLocks noGrp="1"/>
          </p:cNvSpPr>
          <p:nvPr>
            <p:ph idx="1"/>
          </p:nvPr>
        </p:nvSpPr>
        <p:spPr>
          <a:xfrm>
            <a:off x="961767" y="1300742"/>
            <a:ext cx="10515600" cy="3885765"/>
          </a:xfrm>
        </p:spPr>
        <p:txBody>
          <a:bodyPr>
            <a:noAutofit/>
          </a:bodyPr>
          <a:lstStyle/>
          <a:p>
            <a:pPr marL="0" indent="0">
              <a:buNone/>
            </a:pPr>
            <a:r>
              <a:rPr lang="en-GB" sz="2000" b="1" dirty="0">
                <a:latin typeface="Times New Roman" panose="02020603050405020304" pitchFamily="18" charset="0"/>
                <a:cs typeface="Times New Roman" panose="02020603050405020304" pitchFamily="18" charset="0"/>
              </a:rPr>
              <a:t>Benefits:</a:t>
            </a:r>
          </a:p>
          <a:p>
            <a:r>
              <a:rPr lang="en-GB" sz="2000" dirty="0">
                <a:latin typeface="Times New Roman" panose="02020603050405020304" pitchFamily="18" charset="0"/>
                <a:cs typeface="Times New Roman" panose="02020603050405020304" pitchFamily="18" charset="0"/>
              </a:rPr>
              <a:t>Both business and NGO representatives appreciate a ‘</a:t>
            </a:r>
            <a:r>
              <a:rPr lang="en-GB" sz="2000" b="1" dirty="0">
                <a:latin typeface="Times New Roman" panose="02020603050405020304" pitchFamily="18" charset="0"/>
                <a:cs typeface="Times New Roman" panose="02020603050405020304" pitchFamily="18" charset="0"/>
              </a:rPr>
              <a:t>critical friend</a:t>
            </a:r>
            <a:r>
              <a:rPr lang="en-GB" sz="2000" dirty="0">
                <a:latin typeface="Times New Roman" panose="02020603050405020304" pitchFamily="18" charset="0"/>
                <a:cs typeface="Times New Roman" panose="02020603050405020304" pitchFamily="18" charset="0"/>
              </a:rPr>
              <a:t>’. A critical friend approach can go both ways in the collaboration. NGOs will provide businesses with solutions to fix the problems, and businesses can critically comment on new approaches and policies NGOs seek to introduce.</a:t>
            </a:r>
          </a:p>
          <a:p>
            <a:r>
              <a:rPr lang="en-GB" sz="2000" dirty="0">
                <a:latin typeface="Times New Roman" panose="02020603050405020304" pitchFamily="18" charset="0"/>
                <a:cs typeface="Times New Roman" panose="02020603050405020304" pitchFamily="18" charset="0"/>
              </a:rPr>
              <a:t>There is also an upwards trajectory of </a:t>
            </a:r>
            <a:r>
              <a:rPr lang="en-GB" sz="2000" b="1" dirty="0">
                <a:latin typeface="Times New Roman" panose="02020603050405020304" pitchFamily="18" charset="0"/>
                <a:cs typeface="Times New Roman" panose="02020603050405020304" pitchFamily="18" charset="0"/>
              </a:rPr>
              <a:t>investor engagement</a:t>
            </a:r>
            <a:r>
              <a:rPr lang="en-GB" sz="2000" dirty="0">
                <a:latin typeface="Times New Roman" panose="02020603050405020304" pitchFamily="18" charset="0"/>
                <a:cs typeface="Times New Roman" panose="02020603050405020304" pitchFamily="18" charset="0"/>
              </a:rPr>
              <a:t>. Investor involvement means more attention from top management and more funding to spend on due diligence measures to tackle the issue of modern slavery in supply chains. </a:t>
            </a:r>
          </a:p>
          <a:p>
            <a:pPr marL="0" indent="0">
              <a:buNone/>
            </a:pPr>
            <a:r>
              <a:rPr lang="en-GB" sz="2000" b="1" dirty="0">
                <a:latin typeface="Times New Roman" panose="02020603050405020304" pitchFamily="18" charset="0"/>
                <a:cs typeface="Times New Roman" panose="02020603050405020304" pitchFamily="18" charset="0"/>
              </a:rPr>
              <a:t>Challenges:</a:t>
            </a:r>
          </a:p>
          <a:p>
            <a:r>
              <a:rPr lang="en-GB" sz="2000" dirty="0">
                <a:latin typeface="Times New Roman" panose="02020603050405020304" pitchFamily="18" charset="0"/>
                <a:cs typeface="Times New Roman" panose="02020603050405020304" pitchFamily="18" charset="0"/>
              </a:rPr>
              <a:t>Businesses </a:t>
            </a:r>
            <a:r>
              <a:rPr lang="en-GB" sz="2000" b="1" dirty="0">
                <a:latin typeface="Times New Roman" panose="02020603050405020304" pitchFamily="18" charset="0"/>
                <a:cs typeface="Times New Roman" panose="02020603050405020304" pitchFamily="18" charset="0"/>
              </a:rPr>
              <a:t>lack trust in NGOs</a:t>
            </a:r>
            <a:r>
              <a:rPr lang="en-GB" sz="2000" dirty="0">
                <a:latin typeface="Times New Roman" panose="02020603050405020304" pitchFamily="18" charset="0"/>
                <a:cs typeface="Times New Roman" panose="02020603050405020304" pitchFamily="18" charset="0"/>
              </a:rPr>
              <a:t>’ way of operating. Businesses believe that NGOs do not “understand business”, hence do not appreciate the trade-offs firms have to make between commercial survival and sustainability.</a:t>
            </a:r>
          </a:p>
          <a:p>
            <a:r>
              <a:rPr lang="en-GB" sz="2000" dirty="0">
                <a:latin typeface="Times New Roman" panose="02020603050405020304" pitchFamily="18" charset="0"/>
                <a:cs typeface="Times New Roman" panose="02020603050405020304" pitchFamily="18" charset="0"/>
              </a:rPr>
              <a:t>There is a </a:t>
            </a:r>
            <a:r>
              <a:rPr lang="en-GB" sz="2000" b="1" dirty="0">
                <a:latin typeface="Times New Roman" panose="02020603050405020304" pitchFamily="18" charset="0"/>
                <a:cs typeface="Times New Roman" panose="02020603050405020304" pitchFamily="18" charset="0"/>
              </a:rPr>
              <a:t>distinction between NGOs that work as a charity and NGOs that work as a social enterprise</a:t>
            </a:r>
            <a:r>
              <a:rPr lang="en-GB" sz="2000" dirty="0">
                <a:latin typeface="Times New Roman" panose="02020603050405020304" pitchFamily="18" charset="0"/>
                <a:cs typeface="Times New Roman" panose="02020603050405020304" pitchFamily="18" charset="0"/>
              </a:rPr>
              <a:t>. Social enterprises were often preferred (e.g., because they were not be influenced by Government agendas, seen as more likely to understand business practices).</a:t>
            </a: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12</a:t>
            </a:fld>
            <a:endParaRPr lang="en-GB">
              <a:solidFill>
                <a:prstClr val="black">
                  <a:tint val="75000"/>
                </a:prstClr>
              </a:solidFill>
            </a:endParaRPr>
          </a:p>
        </p:txBody>
      </p:sp>
    </p:spTree>
    <p:extLst>
      <p:ext uri="{BB962C8B-B14F-4D97-AF65-F5344CB8AC3E}">
        <p14:creationId xmlns:p14="http://schemas.microsoft.com/office/powerpoint/2010/main" val="3563507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A12B-4F88-4A84-9D1F-8CE5B1E60BBF}"/>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Limitations</a:t>
            </a:r>
          </a:p>
        </p:txBody>
      </p:sp>
      <p:sp>
        <p:nvSpPr>
          <p:cNvPr id="3" name="Content Placeholder 2">
            <a:extLst>
              <a:ext uri="{FF2B5EF4-FFF2-40B4-BE49-F238E27FC236}">
                <a16:creationId xmlns:a16="http://schemas.microsoft.com/office/drawing/2014/main" id="{D5721B50-9905-4A53-AE54-2434C36CC9D0}"/>
              </a:ext>
            </a:extLst>
          </p:cNvPr>
          <p:cNvSpPr>
            <a:spLocks noGrp="1"/>
          </p:cNvSpPr>
          <p:nvPr>
            <p:ph idx="1"/>
          </p:nvPr>
        </p:nvSpPr>
        <p:spPr>
          <a:xfrm>
            <a:off x="838200" y="1690690"/>
            <a:ext cx="10515600" cy="4351338"/>
          </a:xfrm>
        </p:spPr>
        <p:txBody>
          <a:bodyPr/>
          <a:lstStyle/>
          <a:p>
            <a:r>
              <a:rPr lang="en-GB" sz="2200" dirty="0">
                <a:latin typeface="Times New Roman" panose="02020603050405020304" pitchFamily="18" charset="0"/>
                <a:cs typeface="Times New Roman" panose="02020603050405020304" pitchFamily="18" charset="0"/>
              </a:rPr>
              <a:t>The empirical data collection, through semi-structured interviews, will have its limitations. </a:t>
            </a:r>
          </a:p>
          <a:p>
            <a:r>
              <a:rPr lang="en-GB" sz="2200" dirty="0">
                <a:latin typeface="Times New Roman" panose="02020603050405020304" pitchFamily="18" charset="0"/>
                <a:cs typeface="Times New Roman" panose="02020603050405020304" pitchFamily="18" charset="0"/>
              </a:rPr>
              <a:t>Qualitative data collection methods are often scrutinised due to different narratives or underlying bias of interviewer and interviewee </a:t>
            </a:r>
            <a:r>
              <a:rPr lang="en-GB" sz="1500" dirty="0">
                <a:latin typeface="Times New Roman" panose="02020603050405020304" pitchFamily="18" charset="0"/>
                <a:cs typeface="Times New Roman" panose="02020603050405020304" pitchFamily="18" charset="0"/>
              </a:rPr>
              <a:t>(Silverman, 2021). </a:t>
            </a:r>
            <a:r>
              <a:rPr lang="en-GB" sz="2200" dirty="0">
                <a:latin typeface="Times New Roman" panose="02020603050405020304" pitchFamily="18" charset="0"/>
                <a:cs typeface="Times New Roman" panose="02020603050405020304" pitchFamily="18" charset="0"/>
              </a:rPr>
              <a:t>There will be attempts made to minimize these limitations (e.g., send transcriptions to participants).</a:t>
            </a:r>
          </a:p>
          <a:p>
            <a:r>
              <a:rPr lang="en-GB" sz="2200" dirty="0">
                <a:latin typeface="Times New Roman" panose="02020603050405020304" pitchFamily="18" charset="0"/>
                <a:cs typeface="Times New Roman" panose="02020603050405020304" pitchFamily="18" charset="0"/>
              </a:rPr>
              <a:t>There will also be data collection limitations. It is difficult to collect data due to modern slavery being a sensitive area. </a:t>
            </a:r>
          </a:p>
          <a:p>
            <a:r>
              <a:rPr lang="en-GB" sz="2200" dirty="0">
                <a:latin typeface="Times New Roman" panose="02020603050405020304" pitchFamily="18" charset="0"/>
                <a:cs typeface="Times New Roman" panose="02020603050405020304" pitchFamily="18" charset="0"/>
              </a:rPr>
              <a:t>Another limitation is that the research focus on a UK presence. This is likely due to the institutional pressures because of modern slavery legislation. Future research could look at other contexts.</a:t>
            </a:r>
          </a:p>
          <a:p>
            <a:pPr marL="0" indent="0">
              <a:buNone/>
            </a:pPr>
            <a:endParaRPr lang="en-GB"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CDEFC72-31D3-42FF-84FE-11C4C5721EC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13</a:t>
            </a:fld>
            <a:endParaRPr lang="en-GB">
              <a:solidFill>
                <a:prstClr val="black">
                  <a:tint val="75000"/>
                </a:prstClr>
              </a:solidFill>
            </a:endParaRPr>
          </a:p>
        </p:txBody>
      </p:sp>
      <p:pic>
        <p:nvPicPr>
          <p:cNvPr id="5" name="Picture 4">
            <a:extLst>
              <a:ext uri="{FF2B5EF4-FFF2-40B4-BE49-F238E27FC236}">
                <a16:creationId xmlns:a16="http://schemas.microsoft.com/office/drawing/2014/main" id="{1B1D290F-64B5-467B-8824-100A96E081AD}"/>
              </a:ext>
            </a:extLst>
          </p:cNvPr>
          <p:cNvPicPr>
            <a:picLocks noChangeAspect="1"/>
          </p:cNvPicPr>
          <p:nvPr/>
        </p:nvPicPr>
        <p:blipFill rotWithShape="1">
          <a:blip r:embed="rId2"/>
          <a:srcRect r="46640"/>
          <a:stretch/>
        </p:blipFill>
        <p:spPr>
          <a:xfrm>
            <a:off x="124265" y="5576455"/>
            <a:ext cx="1210155" cy="1201016"/>
          </a:xfrm>
          <a:prstGeom prst="rect">
            <a:avLst/>
          </a:prstGeom>
        </p:spPr>
      </p:pic>
    </p:spTree>
    <p:extLst>
      <p:ext uri="{BB962C8B-B14F-4D97-AF65-F5344CB8AC3E}">
        <p14:creationId xmlns:p14="http://schemas.microsoft.com/office/powerpoint/2010/main" val="2679462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C07D60-E865-4ACF-B3E0-FE452AB4CD4B}"/>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811E3DA1-8DDB-43DB-91A7-7C96FD3EB34A}"/>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Contribution to research  </a:t>
            </a:r>
          </a:p>
        </p:txBody>
      </p:sp>
      <p:sp>
        <p:nvSpPr>
          <p:cNvPr id="3" name="Content Placeholder 2">
            <a:extLst>
              <a:ext uri="{FF2B5EF4-FFF2-40B4-BE49-F238E27FC236}">
                <a16:creationId xmlns:a16="http://schemas.microsoft.com/office/drawing/2014/main" id="{6E76E099-6F0E-4382-B11C-1BECE1238C81}"/>
              </a:ext>
            </a:extLst>
          </p:cNvPr>
          <p:cNvSpPr>
            <a:spLocks noGrp="1"/>
          </p:cNvSpPr>
          <p:nvPr>
            <p:ph idx="1"/>
          </p:nvPr>
        </p:nvSpPr>
        <p:spPr>
          <a:xfrm>
            <a:off x="729342" y="1581472"/>
            <a:ext cx="10515600" cy="4351338"/>
          </a:xfrm>
        </p:spPr>
        <p:txBody>
          <a:bodyPr/>
          <a:lstStyle/>
          <a:p>
            <a:r>
              <a:rPr lang="en-GB" dirty="0">
                <a:latin typeface="Times New Roman" panose="02020603050405020304" pitchFamily="18" charset="0"/>
                <a:cs typeface="Times New Roman" panose="02020603050405020304" pitchFamily="18" charset="0"/>
              </a:rPr>
              <a:t>The paper contributes to the field of social sustainability and modern slavery in supply chains in different ways. </a:t>
            </a:r>
          </a:p>
          <a:p>
            <a:r>
              <a:rPr lang="en-GB" dirty="0">
                <a:latin typeface="Times New Roman" panose="02020603050405020304" pitchFamily="18" charset="0"/>
                <a:cs typeface="Times New Roman" panose="02020603050405020304" pitchFamily="18" charset="0"/>
              </a:rPr>
              <a:t>Research on modern slavery in supply chains is scarce, which is partly due to the difficulty in accessing appropriate and particularly primary data on the topic </a:t>
            </a:r>
            <a:r>
              <a:rPr lang="en-GB" sz="1500" dirty="0">
                <a:latin typeface="Times New Roman" panose="02020603050405020304" pitchFamily="18" charset="0"/>
                <a:cs typeface="Times New Roman" panose="02020603050405020304" pitchFamily="18" charset="0"/>
              </a:rPr>
              <a:t>(Caruana et al., 2021, Meehan and Pinnington, 2021). </a:t>
            </a:r>
            <a:r>
              <a:rPr lang="en-GB" dirty="0">
                <a:latin typeface="Times New Roman" panose="02020603050405020304" pitchFamily="18" charset="0"/>
                <a:cs typeface="Times New Roman" panose="02020603050405020304" pitchFamily="18" charset="0"/>
              </a:rPr>
              <a:t>This gap is addressed by conducting interviews with informants from industry and NGOs. </a:t>
            </a:r>
          </a:p>
          <a:p>
            <a:r>
              <a:rPr lang="en-GB" dirty="0">
                <a:latin typeface="Times New Roman" panose="02020603050405020304" pitchFamily="18" charset="0"/>
                <a:cs typeface="Times New Roman" panose="02020603050405020304" pitchFamily="18" charset="0"/>
              </a:rPr>
              <a:t>Little is known of B2N collaborative efforts, although they are prominent in this field, and academics have therefore called for research on B2N collaborative efforts to tackle modern slavery in supply chains </a:t>
            </a:r>
            <a:r>
              <a:rPr lang="en-GB" sz="1500" dirty="0">
                <a:latin typeface="Times New Roman" panose="02020603050405020304" pitchFamily="18" charset="0"/>
                <a:cs typeface="Times New Roman" panose="02020603050405020304" pitchFamily="18" charset="0"/>
              </a:rPr>
              <a:t>(Benstead et al., 2018). </a:t>
            </a:r>
            <a:r>
              <a:rPr lang="en-GB" dirty="0">
                <a:latin typeface="Times New Roman" panose="02020603050405020304" pitchFamily="18" charset="0"/>
                <a:cs typeface="Times New Roman" panose="02020603050405020304" pitchFamily="18" charset="0"/>
              </a:rPr>
              <a:t>This gap is addressed by focusing on B2N collaboration.</a:t>
            </a:r>
            <a:endParaRPr lang="en-GB" sz="1500"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The paper also employs relational theory as part of investigating B2N collaborations for tackling modern slavery in supply chains, which helps to expand on the theoretical grounding to this emerging line of inquiry, another gap found through the SLR.</a:t>
            </a:r>
          </a:p>
        </p:txBody>
      </p:sp>
      <p:sp>
        <p:nvSpPr>
          <p:cNvPr id="4" name="Slide Number Placeholder 3">
            <a:extLst>
              <a:ext uri="{FF2B5EF4-FFF2-40B4-BE49-F238E27FC236}">
                <a16:creationId xmlns:a16="http://schemas.microsoft.com/office/drawing/2014/main" id="{CBC8BFB1-6E81-4A5F-8C44-EB9BBBE115E3}"/>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14</a:t>
            </a:fld>
            <a:endParaRPr lang="en-GB">
              <a:solidFill>
                <a:prstClr val="black">
                  <a:tint val="75000"/>
                </a:prstClr>
              </a:solidFill>
            </a:endParaRPr>
          </a:p>
        </p:txBody>
      </p:sp>
    </p:spTree>
    <p:extLst>
      <p:ext uri="{BB962C8B-B14F-4D97-AF65-F5344CB8AC3E}">
        <p14:creationId xmlns:p14="http://schemas.microsoft.com/office/powerpoint/2010/main" val="47328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3DA1-8DDB-43DB-91A7-7C96FD3EB34A}"/>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Practical implications</a:t>
            </a:r>
          </a:p>
        </p:txBody>
      </p:sp>
      <p:sp>
        <p:nvSpPr>
          <p:cNvPr id="3" name="Content Placeholder 2">
            <a:extLst>
              <a:ext uri="{FF2B5EF4-FFF2-40B4-BE49-F238E27FC236}">
                <a16:creationId xmlns:a16="http://schemas.microsoft.com/office/drawing/2014/main" id="{6E76E099-6F0E-4382-B11C-1BECE1238C81}"/>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This study will have practical implications for businesses, with regards to how they deal with modern slavery in their supply chains and how they can improve their collaboration with other stakeholders.</a:t>
            </a:r>
          </a:p>
          <a:p>
            <a:r>
              <a:rPr lang="en-GB" dirty="0">
                <a:latin typeface="Times New Roman" panose="02020603050405020304" pitchFamily="18" charset="0"/>
                <a:cs typeface="Times New Roman" panose="02020603050405020304" pitchFamily="18" charset="0"/>
              </a:rPr>
              <a:t>Non-governmental organisations can push forward change and work with businesses to improve B2N collaboration and thus supply chain management of modern slavery. </a:t>
            </a:r>
          </a:p>
          <a:p>
            <a:r>
              <a:rPr lang="en-GB" dirty="0">
                <a:latin typeface="Times New Roman" panose="02020603050405020304" pitchFamily="18" charset="0"/>
                <a:cs typeface="Times New Roman" panose="02020603050405020304" pitchFamily="18" charset="0"/>
              </a:rPr>
              <a:t>People with lived experiences of modern slavery can also benefit from this study, if the other stakeholders use the findings to improve their supply chain management. </a:t>
            </a:r>
          </a:p>
          <a:p>
            <a:r>
              <a:rPr lang="en-GB" dirty="0">
                <a:latin typeface="Times New Roman" panose="02020603050405020304" pitchFamily="18" charset="0"/>
                <a:cs typeface="Times New Roman" panose="02020603050405020304" pitchFamily="18" charset="0"/>
              </a:rPr>
              <a:t>Academia will gain value from rigorous research in the discipline of modern slavery, supply chain management and B2N collaboration.</a:t>
            </a:r>
          </a:p>
        </p:txBody>
      </p:sp>
      <p:sp>
        <p:nvSpPr>
          <p:cNvPr id="4" name="Slide Number Placeholder 3">
            <a:extLst>
              <a:ext uri="{FF2B5EF4-FFF2-40B4-BE49-F238E27FC236}">
                <a16:creationId xmlns:a16="http://schemas.microsoft.com/office/drawing/2014/main" id="{CBC8BFB1-6E81-4A5F-8C44-EB9BBBE115E3}"/>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15</a:t>
            </a:fld>
            <a:endParaRPr lang="en-GB">
              <a:solidFill>
                <a:prstClr val="black">
                  <a:tint val="75000"/>
                </a:prstClr>
              </a:solidFill>
            </a:endParaRPr>
          </a:p>
        </p:txBody>
      </p:sp>
      <p:pic>
        <p:nvPicPr>
          <p:cNvPr id="5" name="Picture 4">
            <a:extLst>
              <a:ext uri="{FF2B5EF4-FFF2-40B4-BE49-F238E27FC236}">
                <a16:creationId xmlns:a16="http://schemas.microsoft.com/office/drawing/2014/main" id="{D2C07D60-E865-4ACF-B3E0-FE452AB4CD4B}"/>
              </a:ext>
            </a:extLst>
          </p:cNvPr>
          <p:cNvPicPr>
            <a:picLocks noChangeAspect="1"/>
          </p:cNvPicPr>
          <p:nvPr/>
        </p:nvPicPr>
        <p:blipFill rotWithShape="1">
          <a:blip r:embed="rId2"/>
          <a:srcRect r="46640"/>
          <a:stretch/>
        </p:blipFill>
        <p:spPr>
          <a:xfrm>
            <a:off x="124265" y="5576455"/>
            <a:ext cx="1210155" cy="1201016"/>
          </a:xfrm>
          <a:prstGeom prst="rect">
            <a:avLst/>
          </a:prstGeom>
        </p:spPr>
      </p:pic>
    </p:spTree>
    <p:extLst>
      <p:ext uri="{BB962C8B-B14F-4D97-AF65-F5344CB8AC3E}">
        <p14:creationId xmlns:p14="http://schemas.microsoft.com/office/powerpoint/2010/main" val="418198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4A3925-5AB7-4BF6-9D1B-16AE21F430F5}"/>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3" name="Content Placeholder 2">
            <a:extLst>
              <a:ext uri="{FF2B5EF4-FFF2-40B4-BE49-F238E27FC236}">
                <a16:creationId xmlns:a16="http://schemas.microsoft.com/office/drawing/2014/main" id="{63C192FB-5063-4BBB-BB10-FAB95A2A1BEF}"/>
              </a:ext>
            </a:extLst>
          </p:cNvPr>
          <p:cNvSpPr>
            <a:spLocks noGrp="1"/>
          </p:cNvSpPr>
          <p:nvPr>
            <p:ph idx="1"/>
          </p:nvPr>
        </p:nvSpPr>
        <p:spPr>
          <a:xfrm>
            <a:off x="1196546" y="1431076"/>
            <a:ext cx="10995454" cy="5290401"/>
          </a:xfrm>
        </p:spPr>
        <p:txBody>
          <a:bodyPr numCol="2">
            <a:normAutofit fontScale="25000" lnSpcReduction="20000"/>
          </a:bodyPr>
          <a:lstStyle/>
          <a:p>
            <a:pPr marL="0" lvl="0" indent="0">
              <a:lnSpc>
                <a:spcPct val="120000"/>
              </a:lnSpc>
              <a:spcAft>
                <a:spcPts val="800"/>
              </a:spcAft>
              <a:buNone/>
              <a:tabLst>
                <a:tab pos="457200" algn="l"/>
              </a:tabLst>
            </a:pPr>
            <a:r>
              <a:rPr lang="nb-NO" sz="4800" dirty="0">
                <a:effectLst/>
                <a:latin typeface="Times New Roman" panose="02020603050405020304" pitchFamily="18" charset="0"/>
                <a:ea typeface="Calibri" panose="020F0502020204030204" pitchFamily="34" charset="0"/>
                <a:cs typeface="Times New Roman" panose="02020603050405020304" pitchFamily="18" charset="0"/>
              </a:rPr>
              <a:t>Benstead, A. V. </a:t>
            </a:r>
            <a:r>
              <a:rPr lang="nb-NO" sz="4800" i="1" dirty="0">
                <a:effectLst/>
                <a:latin typeface="Times New Roman" panose="02020603050405020304" pitchFamily="18" charset="0"/>
                <a:ea typeface="Calibri" panose="020F0502020204030204" pitchFamily="34" charset="0"/>
                <a:cs typeface="Times New Roman" panose="02020603050405020304" pitchFamily="18" charset="0"/>
              </a:rPr>
              <a:t>et al</a:t>
            </a:r>
            <a:r>
              <a:rPr lang="nb-NO" sz="4800" dirty="0">
                <a:effectLst/>
                <a:latin typeface="Times New Roman" panose="02020603050405020304" pitchFamily="18" charset="0"/>
                <a:ea typeface="Calibri" panose="020F0502020204030204" pitchFamily="34" charset="0"/>
                <a:cs typeface="Times New Roman" panose="02020603050405020304" pitchFamily="18" charset="0"/>
              </a:rPr>
              <a:t>. 2018.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Horizontal collaboration in response to modern slavery legislation: An action research project.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Operations &amp; Production Management</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38(12), pp. 2286-2312.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Benstead, A. V.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2021. Detecting and remediating modern slavery in supply chains: a targeted audit approach.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Production Planning &amp; Control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32(13), pp. 1136-1157.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Caruana, R.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2021. Modern Slavery in Business: The Sad and Sorry State of a Non-Field.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Business &amp; Society</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60(2), pp. 251-287.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Crane, A. 2013. Modern Slavery as a Management Practice: Exploring the Conditions and Capabilities for Human Exploitation.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Academy of Management Review</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38(1), pp. 49-69.</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Crane, A.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2021. Confronting the Business Models of Modern Slavery.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Journal of Management Inquiry</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pp. 1-22. </a:t>
            </a:r>
          </a:p>
          <a:p>
            <a:pPr marL="0" lvl="0" indent="0">
              <a:lnSpc>
                <a:spcPct val="120000"/>
              </a:lnSpc>
              <a:spcAft>
                <a:spcPts val="800"/>
              </a:spcAft>
              <a:buNone/>
              <a:tabLst>
                <a:tab pos="457200" algn="l"/>
              </a:tabLst>
            </a:pPr>
            <a:r>
              <a:rPr lang="en-GB" sz="4800" dirty="0">
                <a:latin typeface="Times New Roman" panose="02020603050405020304" pitchFamily="18" charset="0"/>
                <a:ea typeface="Calibri" panose="020F0502020204030204" pitchFamily="34" charset="0"/>
                <a:cs typeface="Times New Roman" panose="02020603050405020304" pitchFamily="18" charset="0"/>
              </a:rPr>
              <a:t>Dyer, J. H. and Singh, H. 1998. The Relational View: Cooperative Strategy and Sources of Interorganizational Competitive Advantage. </a:t>
            </a:r>
            <a:r>
              <a:rPr lang="en-GB" sz="4800" i="1" dirty="0">
                <a:latin typeface="Times New Roman" panose="02020603050405020304" pitchFamily="18" charset="0"/>
                <a:ea typeface="Calibri" panose="020F0502020204030204" pitchFamily="34" charset="0"/>
                <a:cs typeface="Times New Roman" panose="02020603050405020304" pitchFamily="18" charset="0"/>
              </a:rPr>
              <a:t>The Academy of Management review</a:t>
            </a:r>
            <a:r>
              <a:rPr lang="en-GB" sz="4800" dirty="0">
                <a:latin typeface="Times New Roman" panose="02020603050405020304" pitchFamily="18" charset="0"/>
                <a:ea typeface="Calibri" panose="020F0502020204030204" pitchFamily="34" charset="0"/>
                <a:cs typeface="Times New Roman" panose="02020603050405020304" pitchFamily="18" charset="0"/>
              </a:rPr>
              <a:t> 23(4), pp. 660-679. </a:t>
            </a:r>
          </a:p>
          <a:p>
            <a:pPr mar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Flynn, A. 2020. Determinants of corporate compliance with modern slavery reporting.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Supply Chain Management-an International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25(1), pp. 1-16.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Flynn, A. and Walker, H. 2021. Corporate responses to modern slavery risks: an institutional theory perspective.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European Business Review</a:t>
            </a:r>
            <a:r>
              <a:rPr lang="pt-BR" sz="4800" dirty="0">
                <a:effectLst/>
                <a:latin typeface="Times New Roman" panose="02020603050405020304" pitchFamily="18" charset="0"/>
                <a:ea typeface="Calibri" panose="020F0502020204030204" pitchFamily="34" charset="0"/>
                <a:cs typeface="Times New Roman" panose="02020603050405020304" pitchFamily="18" charset="0"/>
              </a:rPr>
              <a:t> 33(2), pp. 295-315.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Gold, S.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2015. Modern slavery challenges to supply chain management.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Supply Chain Management-an International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20(5), pp. 485-494.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Lotfi, M. </a:t>
            </a:r>
            <a:r>
              <a:rPr lang="en-GB" sz="4800" i="1" dirty="0">
                <a:latin typeface="Times New Roman" panose="02020603050405020304" pitchFamily="18" charset="0"/>
                <a:ea typeface="Calibri" panose="020F0502020204030204" pitchFamily="34" charset="0"/>
                <a:cs typeface="Times New Roman" panose="02020603050405020304" pitchFamily="18" charset="0"/>
              </a:rPr>
              <a:t>et al</a:t>
            </a:r>
            <a:r>
              <a:rPr lang="en-GB" sz="4800" dirty="0">
                <a:latin typeface="Times New Roman" panose="02020603050405020304" pitchFamily="18" charset="0"/>
                <a:ea typeface="Calibri" panose="020F0502020204030204" pitchFamily="34" charset="0"/>
                <a:cs typeface="Times New Roman" panose="02020603050405020304" pitchFamily="18" charset="0"/>
              </a:rPr>
              <a:t>.</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2022. A relational view of horizontal collaboration among micro and small enterprises: a study of the brewery sector in Wales.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British food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124(4), pp. 1254-1273.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New, S. J. 2015. Modern slavery and the supply chain: the limits of corporate social responsibility?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Supply Chain Management-an International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20(6), pp. 697-707.</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Meehan, J. and Pinnington, B. D. 2021. Modern slavery in supply chains: insights through strategic ambiguity.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International Journal of Operations &amp; Production Management</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41(2), pp. 77-101.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Rogerson, M.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2020. Organisational responses to mandatory modern slavery disclosure legislation: a failure of experimentalist governance?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Accounting Auditing &amp; Accountability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33(7), pp. 1505-1534.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Stevenson, M. and Cole, R. 2018. Modern slavery in supply chains: a secondary data analysis of detection, remediation and disclosure.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Supply Chain Management-an International Journal</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 23(2), pp. 81-99. </a:t>
            </a:r>
          </a:p>
          <a:p>
            <a:pPr marL="0" lvl="0" indent="0">
              <a:lnSpc>
                <a:spcPct val="120000"/>
              </a:lnSpc>
              <a:spcAft>
                <a:spcPts val="800"/>
              </a:spcAft>
              <a:buNone/>
              <a:tabLst>
                <a:tab pos="457200" algn="l"/>
              </a:tabLst>
            </a:pP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Walker, H.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et al. </a:t>
            </a:r>
            <a:r>
              <a:rPr lang="en-GB" sz="4800" dirty="0">
                <a:effectLst/>
                <a:latin typeface="Times New Roman" panose="02020603050405020304" pitchFamily="18" charset="0"/>
                <a:ea typeface="Calibri" panose="020F0502020204030204" pitchFamily="34" charset="0"/>
                <a:cs typeface="Times New Roman" panose="02020603050405020304" pitchFamily="18" charset="0"/>
              </a:rPr>
              <a:t>2013. Collaborative Procurement: A Relational View of Buyer-Buyer Relationships. </a:t>
            </a:r>
            <a:r>
              <a:rPr lang="en-GB" sz="4800" i="1" dirty="0">
                <a:effectLst/>
                <a:latin typeface="Times New Roman" panose="02020603050405020304" pitchFamily="18" charset="0"/>
                <a:ea typeface="Calibri" panose="020F0502020204030204" pitchFamily="34" charset="0"/>
                <a:cs typeface="Times New Roman" panose="02020603050405020304" pitchFamily="18" charset="0"/>
              </a:rPr>
              <a:t>Public administration review</a:t>
            </a:r>
            <a:r>
              <a:rPr lang="pt-BR" sz="4800" dirty="0">
                <a:effectLst/>
                <a:latin typeface="Times New Roman" panose="02020603050405020304" pitchFamily="18" charset="0"/>
                <a:ea typeface="Calibri" panose="020F0502020204030204" pitchFamily="34" charset="0"/>
                <a:cs typeface="Times New Roman" panose="02020603050405020304" pitchFamily="18" charset="0"/>
              </a:rPr>
              <a:t> 73(4), pp. 588-598. </a:t>
            </a:r>
          </a:p>
          <a:p>
            <a:pPr marL="0" lvl="0" indent="0">
              <a:lnSpc>
                <a:spcPct val="120000"/>
              </a:lnSpc>
              <a:spcAft>
                <a:spcPts val="800"/>
              </a:spcAft>
              <a:buNone/>
              <a:tabLst>
                <a:tab pos="457200" algn="l"/>
              </a:tabLst>
            </a:pPr>
            <a:endParaRPr lang="en-GB" sz="48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D25672-1741-42C2-8566-1737DD5DFEF3}"/>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16</a:t>
            </a:fld>
            <a:endParaRPr lang="en-GB">
              <a:solidFill>
                <a:prstClr val="black">
                  <a:tint val="75000"/>
                </a:prstClr>
              </a:solidFill>
            </a:endParaRPr>
          </a:p>
        </p:txBody>
      </p:sp>
      <p:sp>
        <p:nvSpPr>
          <p:cNvPr id="8" name="Title 1">
            <a:extLst>
              <a:ext uri="{FF2B5EF4-FFF2-40B4-BE49-F238E27FC236}">
                <a16:creationId xmlns:a16="http://schemas.microsoft.com/office/drawing/2014/main" id="{0887A67B-40A8-8B50-04DD-7F16466651B8}"/>
              </a:ext>
            </a:extLst>
          </p:cNvPr>
          <p:cNvSpPr>
            <a:spLocks noGrp="1"/>
          </p:cNvSpPr>
          <p:nvPr>
            <p:ph type="title"/>
          </p:nvPr>
        </p:nvSpPr>
        <p:spPr>
          <a:xfrm>
            <a:off x="838200" y="365127"/>
            <a:ext cx="10515600" cy="1325563"/>
          </a:xfrm>
        </p:spPr>
        <p:txBody>
          <a:bodyPr/>
          <a:lstStyle/>
          <a:p>
            <a:r>
              <a:rPr lang="en-GB"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268044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3DA1-8DDB-43DB-91A7-7C96FD3EB34A}"/>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Thank you for listening</a:t>
            </a:r>
          </a:p>
        </p:txBody>
      </p:sp>
      <p:sp>
        <p:nvSpPr>
          <p:cNvPr id="3" name="Content Placeholder 2">
            <a:extLst>
              <a:ext uri="{FF2B5EF4-FFF2-40B4-BE49-F238E27FC236}">
                <a16:creationId xmlns:a16="http://schemas.microsoft.com/office/drawing/2014/main" id="{6E76E099-6F0E-4382-B11C-1BECE1238C81}"/>
              </a:ext>
            </a:extLst>
          </p:cNvPr>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Do you have any questions?</a:t>
            </a:r>
          </a:p>
        </p:txBody>
      </p:sp>
      <p:sp>
        <p:nvSpPr>
          <p:cNvPr id="4" name="Slide Number Placeholder 3">
            <a:extLst>
              <a:ext uri="{FF2B5EF4-FFF2-40B4-BE49-F238E27FC236}">
                <a16:creationId xmlns:a16="http://schemas.microsoft.com/office/drawing/2014/main" id="{CBC8BFB1-6E81-4A5F-8C44-EB9BBBE115E3}"/>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17</a:t>
            </a:fld>
            <a:endParaRPr lang="en-GB">
              <a:solidFill>
                <a:prstClr val="black">
                  <a:tint val="75000"/>
                </a:prstClr>
              </a:solidFill>
            </a:endParaRPr>
          </a:p>
        </p:txBody>
      </p:sp>
      <p:pic>
        <p:nvPicPr>
          <p:cNvPr id="5" name="Picture 4">
            <a:extLst>
              <a:ext uri="{FF2B5EF4-FFF2-40B4-BE49-F238E27FC236}">
                <a16:creationId xmlns:a16="http://schemas.microsoft.com/office/drawing/2014/main" id="{D2C07D60-E865-4ACF-B3E0-FE452AB4CD4B}"/>
              </a:ext>
            </a:extLst>
          </p:cNvPr>
          <p:cNvPicPr>
            <a:picLocks noChangeAspect="1"/>
          </p:cNvPicPr>
          <p:nvPr/>
        </p:nvPicPr>
        <p:blipFill rotWithShape="1">
          <a:blip r:embed="rId3"/>
          <a:srcRect r="46640"/>
          <a:stretch/>
        </p:blipFill>
        <p:spPr>
          <a:xfrm>
            <a:off x="124265" y="5576455"/>
            <a:ext cx="1210155" cy="1201016"/>
          </a:xfrm>
          <a:prstGeom prst="rect">
            <a:avLst/>
          </a:prstGeom>
        </p:spPr>
      </p:pic>
    </p:spTree>
    <p:extLst>
      <p:ext uri="{BB962C8B-B14F-4D97-AF65-F5344CB8AC3E}">
        <p14:creationId xmlns:p14="http://schemas.microsoft.com/office/powerpoint/2010/main" val="1688172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F384-4E34-413D-A549-08AB627CC315}"/>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Sustainability and modern slavery</a:t>
            </a:r>
          </a:p>
        </p:txBody>
      </p:sp>
      <p:sp>
        <p:nvSpPr>
          <p:cNvPr id="3" name="Content Placeholder 2">
            <a:extLst>
              <a:ext uri="{FF2B5EF4-FFF2-40B4-BE49-F238E27FC236}">
                <a16:creationId xmlns:a16="http://schemas.microsoft.com/office/drawing/2014/main" id="{E2106EF4-CB9B-43D5-9E2F-B34F092B6B21}"/>
              </a:ext>
            </a:extLst>
          </p:cNvPr>
          <p:cNvSpPr>
            <a:spLocks noGrp="1"/>
          </p:cNvSpPr>
          <p:nvPr>
            <p:ph idx="1"/>
          </p:nvPr>
        </p:nvSpPr>
        <p:spPr>
          <a:xfrm>
            <a:off x="527809" y="1690690"/>
            <a:ext cx="10885715" cy="4085928"/>
          </a:xfrm>
        </p:spPr>
        <p:txBody>
          <a:bodyPr>
            <a:normAutofit lnSpcReduction="10000"/>
          </a:bodyPr>
          <a:lstStyle/>
          <a:p>
            <a:r>
              <a:rPr lang="en-GB" sz="2300" dirty="0">
                <a:latin typeface="Times New Roman" panose="02020603050405020304" pitchFamily="18" charset="0"/>
                <a:cs typeface="Times New Roman" panose="02020603050405020304" pitchFamily="18" charset="0"/>
              </a:rPr>
              <a:t>Social sustainability is the management of practices, capabilities, stakeholders and resources to address human potential and welfare both within and outside the communities of the supply chain </a:t>
            </a:r>
            <a:r>
              <a:rPr lang="en-GB" sz="1600" dirty="0">
                <a:latin typeface="Times New Roman" panose="02020603050405020304" pitchFamily="18" charset="0"/>
                <a:cs typeface="Times New Roman" panose="02020603050405020304" pitchFamily="18" charset="0"/>
              </a:rPr>
              <a:t>(</a:t>
            </a:r>
            <a:r>
              <a:rPr lang="en-GB" sz="1600" dirty="0" err="1">
                <a:latin typeface="Times New Roman" panose="02020603050405020304" pitchFamily="18" charset="0"/>
                <a:cs typeface="Times New Roman" panose="02020603050405020304" pitchFamily="18" charset="0"/>
              </a:rPr>
              <a:t>Nakamba</a:t>
            </a:r>
            <a:r>
              <a:rPr lang="en-GB" sz="1600" dirty="0">
                <a:latin typeface="Times New Roman" panose="02020603050405020304" pitchFamily="18" charset="0"/>
                <a:cs typeface="Times New Roman" panose="02020603050405020304" pitchFamily="18" charset="0"/>
              </a:rPr>
              <a:t> et al., 2017, Sodhi and Tang, 2018). </a:t>
            </a:r>
          </a:p>
          <a:p>
            <a:r>
              <a:rPr lang="en-GB" sz="2300" dirty="0">
                <a:latin typeface="Times New Roman" panose="02020603050405020304" pitchFamily="18" charset="0"/>
                <a:cs typeface="Times New Roman" panose="02020603050405020304" pitchFamily="18" charset="0"/>
              </a:rPr>
              <a:t>Social sustainability has received less attention than other forms of sustainability.</a:t>
            </a:r>
          </a:p>
          <a:p>
            <a:r>
              <a:rPr lang="en-GB" sz="2300" dirty="0">
                <a:latin typeface="Times New Roman" panose="02020603050405020304" pitchFamily="18" charset="0"/>
                <a:cs typeface="Times New Roman" panose="02020603050405020304" pitchFamily="18" charset="0"/>
              </a:rPr>
              <a:t>Modern slavery can be seen as a branch in the socially sustainable supply chain literature and is an important phenomenon to explore in order to advance the field of supply chain management </a:t>
            </a:r>
            <a:r>
              <a:rPr lang="en-GB" sz="1500" dirty="0">
                <a:latin typeface="Times New Roman" panose="02020603050405020304" pitchFamily="18" charset="0"/>
                <a:cs typeface="Times New Roman" panose="02020603050405020304" pitchFamily="18" charset="0"/>
              </a:rPr>
              <a:t>(Benstead </a:t>
            </a:r>
            <a:r>
              <a:rPr lang="en-GB" sz="1500" i="1" dirty="0">
                <a:latin typeface="Times New Roman" panose="02020603050405020304" pitchFamily="18" charset="0"/>
                <a:cs typeface="Times New Roman" panose="02020603050405020304" pitchFamily="18" charset="0"/>
              </a:rPr>
              <a:t>et al. </a:t>
            </a:r>
            <a:r>
              <a:rPr lang="en-GB" sz="1500" dirty="0">
                <a:latin typeface="Times New Roman" panose="02020603050405020304" pitchFamily="18" charset="0"/>
                <a:cs typeface="Times New Roman" panose="02020603050405020304" pitchFamily="18" charset="0"/>
              </a:rPr>
              <a:t>2020).</a:t>
            </a:r>
          </a:p>
          <a:p>
            <a:r>
              <a:rPr lang="en-GB" sz="2300" dirty="0">
                <a:latin typeface="Times New Roman" panose="02020603050405020304" pitchFamily="18" charset="0"/>
                <a:ea typeface="Calibri" panose="020F0502020204030204" pitchFamily="34" charset="0"/>
              </a:rPr>
              <a:t>It is</a:t>
            </a:r>
            <a:r>
              <a:rPr lang="en-GB" sz="2300" dirty="0">
                <a:effectLst/>
                <a:latin typeface="Times New Roman" panose="02020603050405020304" pitchFamily="18" charset="0"/>
                <a:ea typeface="Calibri" panose="020F0502020204030204" pitchFamily="34" charset="0"/>
              </a:rPr>
              <a:t> estimated that </a:t>
            </a:r>
            <a:r>
              <a:rPr lang="en-GB" sz="2300" dirty="0">
                <a:latin typeface="Times New Roman" panose="02020603050405020304" pitchFamily="18" charset="0"/>
                <a:ea typeface="Calibri" panose="020F0502020204030204" pitchFamily="34" charset="0"/>
              </a:rPr>
              <a:t>50</a:t>
            </a:r>
            <a:r>
              <a:rPr lang="en-GB" sz="2300" dirty="0">
                <a:effectLst/>
                <a:latin typeface="Times New Roman" panose="02020603050405020304" pitchFamily="18" charset="0"/>
                <a:ea typeface="Calibri" panose="020F0502020204030204" pitchFamily="34" charset="0"/>
              </a:rPr>
              <a:t> million people were subjected to modern slavery every day in 2021, and that 28 million of them </a:t>
            </a:r>
            <a:r>
              <a:rPr lang="en-GB" sz="2300" dirty="0">
                <a:latin typeface="Times New Roman" panose="02020603050405020304" pitchFamily="18" charset="0"/>
                <a:ea typeface="Calibri" panose="020F0502020204030204" pitchFamily="34" charset="0"/>
              </a:rPr>
              <a:t>are </a:t>
            </a:r>
            <a:r>
              <a:rPr lang="en-GB" sz="2300" dirty="0">
                <a:effectLst/>
                <a:latin typeface="Times New Roman" panose="02020603050405020304" pitchFamily="18" charset="0"/>
                <a:ea typeface="Calibri" panose="020F0502020204030204" pitchFamily="34" charset="0"/>
              </a:rPr>
              <a:t>subjected to </a:t>
            </a:r>
            <a:r>
              <a:rPr lang="en-GB" sz="2300" dirty="0">
                <a:latin typeface="Times New Roman" panose="02020603050405020304" pitchFamily="18" charset="0"/>
                <a:ea typeface="Calibri" panose="020F0502020204030204" pitchFamily="34" charset="0"/>
              </a:rPr>
              <a:t>forced labour </a:t>
            </a:r>
            <a:r>
              <a:rPr lang="en-GB" sz="1500" dirty="0">
                <a:latin typeface="Times New Roman" panose="02020603050405020304" pitchFamily="18" charset="0"/>
                <a:ea typeface="Calibri" panose="020F0502020204030204" pitchFamily="34" charset="0"/>
              </a:rPr>
              <a:t>(ILO and Walk Free Foundation 2023).</a:t>
            </a:r>
            <a:endParaRPr lang="en-GB" dirty="0">
              <a:latin typeface="Times New Roman" panose="02020603050405020304" pitchFamily="18" charset="0"/>
              <a:ea typeface="Calibri" panose="020F0502020204030204" pitchFamily="34" charset="0"/>
            </a:endParaRPr>
          </a:p>
          <a:p>
            <a:r>
              <a:rPr lang="en-GB" sz="2300" dirty="0">
                <a:latin typeface="Times New Roman" panose="02020603050405020304" pitchFamily="18" charset="0"/>
                <a:ea typeface="Calibri" panose="020F0502020204030204" pitchFamily="34" charset="0"/>
              </a:rPr>
              <a:t>Modern </a:t>
            </a:r>
            <a:r>
              <a:rPr lang="en-GB" sz="2300" dirty="0">
                <a:effectLst/>
                <a:latin typeface="Times New Roman" panose="02020603050405020304" pitchFamily="18" charset="0"/>
                <a:ea typeface="Calibri" panose="020F0502020204030204" pitchFamily="34" charset="0"/>
              </a:rPr>
              <a:t>slavery generates 150 billion USD of illegal profits annually and 468 billion USD of G20 imports are goods are at risk of modern slavery </a:t>
            </a:r>
            <a:r>
              <a:rPr lang="en-GB" sz="1500" dirty="0">
                <a:effectLst/>
                <a:latin typeface="Times New Roman" panose="02020603050405020304" pitchFamily="18" charset="0"/>
                <a:ea typeface="Calibri" panose="020F0502020204030204" pitchFamily="34" charset="0"/>
              </a:rPr>
              <a:t>(ILO 2014; </a:t>
            </a:r>
            <a:r>
              <a:rPr lang="en-GB" sz="1500" dirty="0">
                <a:latin typeface="Times New Roman" panose="02020603050405020304" pitchFamily="18" charset="0"/>
                <a:ea typeface="Calibri" panose="020F0502020204030204" pitchFamily="34" charset="0"/>
              </a:rPr>
              <a:t>ILO and Walk Free Foundation 2023</a:t>
            </a:r>
            <a:r>
              <a:rPr lang="en-GB" sz="1500" dirty="0">
                <a:effectLst/>
                <a:latin typeface="Times New Roman" panose="02020603050405020304" pitchFamily="18" charset="0"/>
                <a:ea typeface="Calibri" panose="020F0502020204030204" pitchFamily="34" charset="0"/>
              </a:rPr>
              <a:t>).</a:t>
            </a:r>
            <a:endParaRPr lang="en-GB" sz="1500"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D0300D2-011A-4B6A-8113-FD4AE9D1ABDB}"/>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2</a:t>
            </a:fld>
            <a:endParaRPr lang="en-GB">
              <a:solidFill>
                <a:prstClr val="black">
                  <a:tint val="75000"/>
                </a:prstClr>
              </a:solidFill>
            </a:endParaRPr>
          </a:p>
        </p:txBody>
      </p:sp>
      <p:pic>
        <p:nvPicPr>
          <p:cNvPr id="5" name="Picture 4">
            <a:extLst>
              <a:ext uri="{FF2B5EF4-FFF2-40B4-BE49-F238E27FC236}">
                <a16:creationId xmlns:a16="http://schemas.microsoft.com/office/drawing/2014/main" id="{7731F093-12F9-46CD-815B-50609C7867A9}"/>
              </a:ext>
            </a:extLst>
          </p:cNvPr>
          <p:cNvPicPr>
            <a:picLocks noChangeAspect="1"/>
          </p:cNvPicPr>
          <p:nvPr/>
        </p:nvPicPr>
        <p:blipFill rotWithShape="1">
          <a:blip r:embed="rId3"/>
          <a:srcRect r="46640"/>
          <a:stretch/>
        </p:blipFill>
        <p:spPr>
          <a:xfrm>
            <a:off x="124265" y="5576455"/>
            <a:ext cx="1210155" cy="1201016"/>
          </a:xfrm>
          <a:prstGeom prst="rect">
            <a:avLst/>
          </a:prstGeom>
        </p:spPr>
      </p:pic>
    </p:spTree>
    <p:extLst>
      <p:ext uri="{BB962C8B-B14F-4D97-AF65-F5344CB8AC3E}">
        <p14:creationId xmlns:p14="http://schemas.microsoft.com/office/powerpoint/2010/main" val="103963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F384-4E34-413D-A549-08AB627CC315}"/>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Definition </a:t>
            </a:r>
          </a:p>
        </p:txBody>
      </p:sp>
      <p:sp>
        <p:nvSpPr>
          <p:cNvPr id="3" name="Content Placeholder 2">
            <a:extLst>
              <a:ext uri="{FF2B5EF4-FFF2-40B4-BE49-F238E27FC236}">
                <a16:creationId xmlns:a16="http://schemas.microsoft.com/office/drawing/2014/main" id="{E2106EF4-CB9B-43D5-9E2F-B34F092B6B21}"/>
              </a:ext>
            </a:extLst>
          </p:cNvPr>
          <p:cNvSpPr>
            <a:spLocks noGrp="1"/>
          </p:cNvSpPr>
          <p:nvPr>
            <p:ph idx="1"/>
          </p:nvPr>
        </p:nvSpPr>
        <p:spPr>
          <a:xfrm>
            <a:off x="468085" y="1360714"/>
            <a:ext cx="11201401" cy="4648199"/>
          </a:xfrm>
        </p:spPr>
        <p:txBody>
          <a:bodyPr>
            <a:noAutofit/>
          </a:bodyPr>
          <a:lstStyle/>
          <a:p>
            <a:r>
              <a:rPr lang="en-GB" sz="2200" dirty="0">
                <a:latin typeface="Times New Roman" panose="02020603050405020304" pitchFamily="18" charset="0"/>
                <a:cs typeface="Times New Roman" panose="02020603050405020304" pitchFamily="18" charset="0"/>
              </a:rPr>
              <a:t>Modern slavery in business context is argued to usually manifest in the form of forced labour, debt bondage and human trafficking </a:t>
            </a:r>
            <a:r>
              <a:rPr lang="en-GB" sz="1500" dirty="0">
                <a:latin typeface="Times New Roman" panose="02020603050405020304" pitchFamily="18" charset="0"/>
                <a:cs typeface="Times New Roman" panose="02020603050405020304" pitchFamily="18" charset="0"/>
              </a:rPr>
              <a:t>(Crane </a:t>
            </a:r>
            <a:r>
              <a:rPr lang="en-GB" sz="1500" i="1" dirty="0">
                <a:latin typeface="Times New Roman" panose="02020603050405020304" pitchFamily="18" charset="0"/>
                <a:cs typeface="Times New Roman" panose="02020603050405020304" pitchFamily="18" charset="0"/>
              </a:rPr>
              <a:t>et al</a:t>
            </a:r>
            <a:r>
              <a:rPr lang="en-GB" sz="1500" dirty="0">
                <a:latin typeface="Times New Roman" panose="02020603050405020304" pitchFamily="18" charset="0"/>
                <a:cs typeface="Times New Roman" panose="02020603050405020304" pitchFamily="18" charset="0"/>
              </a:rPr>
              <a:t>. 2021, p. 1).</a:t>
            </a:r>
          </a:p>
          <a:p>
            <a:r>
              <a:rPr lang="en-GB" sz="2200" dirty="0">
                <a:latin typeface="Times New Roman" panose="02020603050405020304" pitchFamily="18" charset="0"/>
                <a:cs typeface="Times New Roman" panose="02020603050405020304" pitchFamily="18" charset="0"/>
              </a:rPr>
              <a:t>In the field of supply chain management, modern slavery is defined as “</a:t>
            </a:r>
            <a:r>
              <a:rPr lang="en-GB" sz="2200" b="1" dirty="0">
                <a:latin typeface="Times New Roman" panose="02020603050405020304" pitchFamily="18" charset="0"/>
                <a:cs typeface="Times New Roman" panose="02020603050405020304" pitchFamily="18" charset="0"/>
              </a:rPr>
              <a:t>the exploitation of a person who is deprived of individual liberty anywhere along the supply chain from raw material extraction to the final customer for service provision or production</a:t>
            </a:r>
            <a:r>
              <a:rPr lang="en-GB" sz="2200" dirty="0">
                <a:latin typeface="Times New Roman" panose="02020603050405020304" pitchFamily="18" charset="0"/>
                <a:cs typeface="Times New Roman" panose="02020603050405020304" pitchFamily="18" charset="0"/>
              </a:rPr>
              <a:t>” </a:t>
            </a:r>
            <a:r>
              <a:rPr lang="en-GB" sz="1500" dirty="0">
                <a:latin typeface="Times New Roman" panose="02020603050405020304" pitchFamily="18" charset="0"/>
                <a:cs typeface="Times New Roman" panose="02020603050405020304" pitchFamily="18" charset="0"/>
              </a:rPr>
              <a:t>(Gold et al. 2015).</a:t>
            </a:r>
          </a:p>
          <a:p>
            <a:r>
              <a:rPr lang="en-GB" sz="2200" dirty="0">
                <a:latin typeface="Times New Roman" panose="02020603050405020304" pitchFamily="18" charset="0"/>
                <a:cs typeface="Times New Roman" panose="02020603050405020304" pitchFamily="18" charset="0"/>
              </a:rPr>
              <a:t>This research will use the definition of Gold et al. (2015) but will also include the human supply chain (rather than stopping at raw material extraction/product supply chain) to account for workers that are facing exploitation through recruitment</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(Crane </a:t>
            </a:r>
            <a:r>
              <a:rPr kumimoji="0" lang="en-GB"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et al</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2021; </a:t>
            </a:r>
            <a:r>
              <a:rPr kumimoji="0" lang="nl-NL"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Van Buren </a:t>
            </a:r>
            <a:r>
              <a:rPr kumimoji="0" lang="nl-NL" sz="1500" b="0" i="1"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et al</a:t>
            </a:r>
            <a:r>
              <a:rPr kumimoji="0" lang="nl-NL"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2021</a:t>
            </a:r>
            <a:r>
              <a:rPr kumimoji="0" lang="en-GB" sz="15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r>
              <a:rPr lang="en-GB" sz="1500" dirty="0">
                <a:latin typeface="Times New Roman" panose="02020603050405020304" pitchFamily="18" charset="0"/>
                <a:cs typeface="Times New Roman" panose="02020603050405020304" pitchFamily="18" charset="0"/>
              </a:rPr>
              <a:t>. </a:t>
            </a:r>
          </a:p>
          <a:p>
            <a:r>
              <a:rPr lang="en-GB" sz="2200" dirty="0">
                <a:latin typeface="Times New Roman" panose="02020603050405020304" pitchFamily="18" charset="0"/>
                <a:cs typeface="Times New Roman" panose="02020603050405020304" pitchFamily="18" charset="0"/>
              </a:rPr>
              <a:t>The definition put forward of modern slavery in supply chains is as follows; </a:t>
            </a:r>
            <a:r>
              <a:rPr lang="en-GB" sz="2200" b="1" dirty="0">
                <a:latin typeface="Times New Roman" panose="02020603050405020304" pitchFamily="18" charset="0"/>
                <a:cs typeface="Times New Roman" panose="02020603050405020304" pitchFamily="18" charset="0"/>
              </a:rPr>
              <a:t>The exploitation of a person who is deprived of individual liberty anywhere along the </a:t>
            </a:r>
            <a:r>
              <a:rPr lang="en-GB" sz="2200" b="1" i="1" dirty="0">
                <a:latin typeface="Times New Roman" panose="02020603050405020304" pitchFamily="18" charset="0"/>
                <a:cs typeface="Times New Roman" panose="02020603050405020304" pitchFamily="18" charset="0"/>
              </a:rPr>
              <a:t>product or labour </a:t>
            </a:r>
            <a:r>
              <a:rPr lang="en-GB" sz="2200" b="1" dirty="0">
                <a:latin typeface="Times New Roman" panose="02020603050405020304" pitchFamily="18" charset="0"/>
                <a:cs typeface="Times New Roman" panose="02020603050405020304" pitchFamily="18" charset="0"/>
              </a:rPr>
              <a:t>supply chain from </a:t>
            </a:r>
            <a:r>
              <a:rPr lang="en-GB" sz="2200" b="1" i="1" dirty="0">
                <a:latin typeface="Times New Roman" panose="02020603050405020304" pitchFamily="18" charset="0"/>
                <a:cs typeface="Times New Roman" panose="02020603050405020304" pitchFamily="18" charset="0"/>
              </a:rPr>
              <a:t>recruitment</a:t>
            </a:r>
            <a:r>
              <a:rPr lang="en-GB" sz="2200" b="1" dirty="0">
                <a:latin typeface="Times New Roman" panose="02020603050405020304" pitchFamily="18" charset="0"/>
                <a:cs typeface="Times New Roman" panose="02020603050405020304" pitchFamily="18" charset="0"/>
              </a:rPr>
              <a:t> to the final customer for service provision or production.</a:t>
            </a:r>
          </a:p>
        </p:txBody>
      </p:sp>
      <p:sp>
        <p:nvSpPr>
          <p:cNvPr id="4" name="Slide Number Placeholder 3">
            <a:extLst>
              <a:ext uri="{FF2B5EF4-FFF2-40B4-BE49-F238E27FC236}">
                <a16:creationId xmlns:a16="http://schemas.microsoft.com/office/drawing/2014/main" id="{6D0300D2-011A-4B6A-8113-FD4AE9D1ABDB}"/>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3</a:t>
            </a:fld>
            <a:endParaRPr lang="en-GB">
              <a:solidFill>
                <a:prstClr val="black">
                  <a:tint val="75000"/>
                </a:prstClr>
              </a:solidFill>
            </a:endParaRPr>
          </a:p>
        </p:txBody>
      </p:sp>
      <p:pic>
        <p:nvPicPr>
          <p:cNvPr id="5" name="Picture 4">
            <a:extLst>
              <a:ext uri="{FF2B5EF4-FFF2-40B4-BE49-F238E27FC236}">
                <a16:creationId xmlns:a16="http://schemas.microsoft.com/office/drawing/2014/main" id="{7731F093-12F9-46CD-815B-50609C7867A9}"/>
              </a:ext>
            </a:extLst>
          </p:cNvPr>
          <p:cNvPicPr>
            <a:picLocks noChangeAspect="1"/>
          </p:cNvPicPr>
          <p:nvPr/>
        </p:nvPicPr>
        <p:blipFill rotWithShape="1">
          <a:blip r:embed="rId3"/>
          <a:srcRect r="46640"/>
          <a:stretch/>
        </p:blipFill>
        <p:spPr>
          <a:xfrm>
            <a:off x="124265" y="5576455"/>
            <a:ext cx="1210155" cy="1201016"/>
          </a:xfrm>
          <a:prstGeom prst="rect">
            <a:avLst/>
          </a:prstGeom>
        </p:spPr>
      </p:pic>
    </p:spTree>
    <p:extLst>
      <p:ext uri="{BB962C8B-B14F-4D97-AF65-F5344CB8AC3E}">
        <p14:creationId xmlns:p14="http://schemas.microsoft.com/office/powerpoint/2010/main" val="127612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2"/>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SLR - Gaps and avenues for future research</a:t>
            </a:r>
          </a:p>
        </p:txBody>
      </p:sp>
      <p:sp>
        <p:nvSpPr>
          <p:cNvPr id="3" name="Content Placeholder 2">
            <a:extLst>
              <a:ext uri="{FF2B5EF4-FFF2-40B4-BE49-F238E27FC236}">
                <a16:creationId xmlns:a16="http://schemas.microsoft.com/office/drawing/2014/main" id="{BB022CA5-A649-4312-B2F2-F915D04691A1}"/>
              </a:ext>
            </a:extLst>
          </p:cNvPr>
          <p:cNvSpPr>
            <a:spLocks noGrp="1"/>
          </p:cNvSpPr>
          <p:nvPr>
            <p:ph idx="1"/>
          </p:nvPr>
        </p:nvSpPr>
        <p:spPr>
          <a:xfrm>
            <a:off x="838200" y="1690690"/>
            <a:ext cx="10515600" cy="4351338"/>
          </a:xfrm>
        </p:spPr>
        <p:txBody>
          <a:bodyPr>
            <a:normAutofit/>
          </a:bodyPr>
          <a:lstStyle/>
          <a:p>
            <a:pPr marL="0" indent="0">
              <a:buNone/>
            </a:pPr>
            <a:r>
              <a:rPr lang="en-GB" sz="2500" dirty="0">
                <a:latin typeface="Times New Roman" panose="02020603050405020304" pitchFamily="18" charset="0"/>
                <a:cs typeface="Times New Roman" panose="02020603050405020304" pitchFamily="18" charset="0"/>
              </a:rPr>
              <a:t>The SLR on modern slavery in supply chains identified gaps and avenues for future research. Some of the gaps identified were:</a:t>
            </a:r>
          </a:p>
          <a:p>
            <a:pPr marL="0" indent="0">
              <a:buNone/>
            </a:pPr>
            <a:endParaRPr lang="en-GB" sz="2500" dirty="0">
              <a:latin typeface="Times New Roman" panose="02020603050405020304" pitchFamily="18" charset="0"/>
              <a:cs typeface="Times New Roman" panose="02020603050405020304" pitchFamily="18" charset="0"/>
            </a:endParaRPr>
          </a:p>
          <a:p>
            <a:r>
              <a:rPr lang="en-GB" sz="2500" dirty="0">
                <a:latin typeface="Times New Roman" panose="02020603050405020304" pitchFamily="18" charset="0"/>
                <a:cs typeface="Times New Roman" panose="02020603050405020304" pitchFamily="18" charset="0"/>
              </a:rPr>
              <a:t>Lack of primary data.</a:t>
            </a:r>
          </a:p>
          <a:p>
            <a:r>
              <a:rPr lang="en-GB" sz="2500" dirty="0">
                <a:latin typeface="Times New Roman" panose="02020603050405020304" pitchFamily="18" charset="0"/>
                <a:cs typeface="Times New Roman" panose="02020603050405020304" pitchFamily="18" charset="0"/>
              </a:rPr>
              <a:t>Lack of theoretical underpinning.</a:t>
            </a:r>
          </a:p>
          <a:p>
            <a:r>
              <a:rPr lang="en-GB" sz="2500" dirty="0">
                <a:latin typeface="Times New Roman" panose="02020603050405020304" pitchFamily="18" charset="0"/>
                <a:cs typeface="Times New Roman" panose="02020603050405020304" pitchFamily="18" charset="0"/>
              </a:rPr>
              <a:t>Limited research on the involvement of third parties, such as NGOs, in tackling the issue of modern slavery in supply chains. </a:t>
            </a:r>
          </a:p>
          <a:p>
            <a:r>
              <a:rPr lang="en-GB" sz="2500" dirty="0">
                <a:latin typeface="Times New Roman" panose="02020603050405020304" pitchFamily="18" charset="0"/>
                <a:cs typeface="Times New Roman" panose="02020603050405020304" pitchFamily="18" charset="0"/>
              </a:rPr>
              <a:t>Limited research on collaborative efforts in tackling the issue of modern slavery in supply chains.</a:t>
            </a:r>
          </a:p>
          <a:p>
            <a:endParaRPr lang="en-GB" sz="25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4</a:t>
            </a:fld>
            <a:endParaRPr lang="en-GB">
              <a:solidFill>
                <a:prstClr val="black">
                  <a:tint val="75000"/>
                </a:prstClr>
              </a:solidFill>
            </a:endParaRPr>
          </a:p>
        </p:txBody>
      </p:sp>
    </p:spTree>
    <p:extLst>
      <p:ext uri="{BB962C8B-B14F-4D97-AF65-F5344CB8AC3E}">
        <p14:creationId xmlns:p14="http://schemas.microsoft.com/office/powerpoint/2010/main" val="89630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4CCE-5EF8-4A8A-AB3F-3676BA2A7A81}"/>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Research questions </a:t>
            </a:r>
          </a:p>
        </p:txBody>
      </p:sp>
      <p:sp>
        <p:nvSpPr>
          <p:cNvPr id="3" name="Content Placeholder 2">
            <a:extLst>
              <a:ext uri="{FF2B5EF4-FFF2-40B4-BE49-F238E27FC236}">
                <a16:creationId xmlns:a16="http://schemas.microsoft.com/office/drawing/2014/main" id="{F519C134-189A-4455-9B23-77382FF921AA}"/>
              </a:ext>
            </a:extLst>
          </p:cNvPr>
          <p:cNvSpPr>
            <a:spLocks noGrp="1"/>
          </p:cNvSpPr>
          <p:nvPr>
            <p:ph idx="1"/>
          </p:nvPr>
        </p:nvSpPr>
        <p:spPr>
          <a:xfrm>
            <a:off x="838200" y="1690690"/>
            <a:ext cx="10515600" cy="4351338"/>
          </a:xfrm>
        </p:spPr>
        <p:txBody>
          <a:bodyPr/>
          <a:lstStyle/>
          <a:p>
            <a:pPr marL="457200" indent="-457200">
              <a:buAutoNum type="arabicPeriod"/>
            </a:pPr>
            <a:r>
              <a:rPr lang="en-GB" sz="2500" dirty="0">
                <a:latin typeface="Times New Roman" panose="02020603050405020304" pitchFamily="18" charset="0"/>
                <a:cs typeface="Times New Roman" panose="02020603050405020304" pitchFamily="18" charset="0"/>
              </a:rPr>
              <a:t>Why are businesses and NGOs (non-governmental organisations) collaborating in tackling modern slavery in supply chains?</a:t>
            </a:r>
          </a:p>
          <a:p>
            <a:pPr marL="457200" indent="-457200">
              <a:buAutoNum type="arabicPeriod"/>
            </a:pPr>
            <a:r>
              <a:rPr lang="en-GB" sz="2500" dirty="0">
                <a:latin typeface="Times New Roman" panose="02020603050405020304" pitchFamily="18" charset="0"/>
                <a:cs typeface="Times New Roman" panose="02020603050405020304" pitchFamily="18" charset="0"/>
              </a:rPr>
              <a:t>How do businesses and NGOs collaborate in tackling modern slavery in supply chains?</a:t>
            </a:r>
          </a:p>
          <a:p>
            <a:pPr marL="457200" indent="-457200">
              <a:buAutoNum type="arabicPeriod"/>
            </a:pPr>
            <a:r>
              <a:rPr lang="en-GB" sz="2500" dirty="0">
                <a:latin typeface="Times New Roman" panose="02020603050405020304" pitchFamily="18" charset="0"/>
                <a:cs typeface="Times New Roman" panose="02020603050405020304" pitchFamily="18" charset="0"/>
              </a:rPr>
              <a:t>What are the enablers and barriers of B2N (business and NGO) collaboration on tackling modern slavery in supply chains?</a:t>
            </a:r>
          </a:p>
          <a:p>
            <a:pPr marL="0" indent="0">
              <a:buNone/>
            </a:pPr>
            <a:endParaRPr lang="en-GB" dirty="0"/>
          </a:p>
        </p:txBody>
      </p:sp>
      <p:sp>
        <p:nvSpPr>
          <p:cNvPr id="4" name="Slide Number Placeholder 3">
            <a:extLst>
              <a:ext uri="{FF2B5EF4-FFF2-40B4-BE49-F238E27FC236}">
                <a16:creationId xmlns:a16="http://schemas.microsoft.com/office/drawing/2014/main" id="{C504F671-2C22-420C-9FD7-AE73770B932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5</a:t>
            </a:fld>
            <a:endParaRPr lang="en-GB">
              <a:solidFill>
                <a:prstClr val="black">
                  <a:tint val="75000"/>
                </a:prstClr>
              </a:solidFill>
            </a:endParaRPr>
          </a:p>
        </p:txBody>
      </p:sp>
      <p:pic>
        <p:nvPicPr>
          <p:cNvPr id="5" name="Picture 4">
            <a:extLst>
              <a:ext uri="{FF2B5EF4-FFF2-40B4-BE49-F238E27FC236}">
                <a16:creationId xmlns:a16="http://schemas.microsoft.com/office/drawing/2014/main" id="{67B49D4D-F2CA-4DC9-BA2B-0A1B132557F1}"/>
              </a:ext>
            </a:extLst>
          </p:cNvPr>
          <p:cNvPicPr>
            <a:picLocks noChangeAspect="1"/>
          </p:cNvPicPr>
          <p:nvPr/>
        </p:nvPicPr>
        <p:blipFill rotWithShape="1">
          <a:blip r:embed="rId2"/>
          <a:srcRect r="46640"/>
          <a:stretch/>
        </p:blipFill>
        <p:spPr>
          <a:xfrm>
            <a:off x="124265" y="5576455"/>
            <a:ext cx="1210155" cy="1201016"/>
          </a:xfrm>
          <a:prstGeom prst="rect">
            <a:avLst/>
          </a:prstGeom>
        </p:spPr>
      </p:pic>
    </p:spTree>
    <p:extLst>
      <p:ext uri="{BB962C8B-B14F-4D97-AF65-F5344CB8AC3E}">
        <p14:creationId xmlns:p14="http://schemas.microsoft.com/office/powerpoint/2010/main" val="120306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B2N collaboration </a:t>
            </a:r>
          </a:p>
        </p:txBody>
      </p:sp>
      <p:sp>
        <p:nvSpPr>
          <p:cNvPr id="3" name="Content Placeholder 2">
            <a:extLst>
              <a:ext uri="{FF2B5EF4-FFF2-40B4-BE49-F238E27FC236}">
                <a16:creationId xmlns:a16="http://schemas.microsoft.com/office/drawing/2014/main" id="{BB022CA5-A649-4312-B2F2-F915D04691A1}"/>
              </a:ext>
            </a:extLst>
          </p:cNvPr>
          <p:cNvSpPr>
            <a:spLocks noGrp="1"/>
          </p:cNvSpPr>
          <p:nvPr>
            <p:ph idx="1"/>
          </p:nvPr>
        </p:nvSpPr>
        <p:spPr>
          <a:xfrm>
            <a:off x="838200" y="1356304"/>
            <a:ext cx="10515600" cy="4661437"/>
          </a:xfrm>
        </p:spPr>
        <p:txBody>
          <a:bodyPr>
            <a:normAutofit/>
          </a:bodyPr>
          <a:lstStyle/>
          <a:p>
            <a:r>
              <a:rPr lang="en-GB" sz="2500" dirty="0">
                <a:latin typeface="Times New Roman" panose="02020603050405020304" pitchFamily="18" charset="0"/>
                <a:cs typeface="Times New Roman" panose="02020603050405020304" pitchFamily="18" charset="0"/>
              </a:rPr>
              <a:t>A literature review was conducted on business-NGO collaborative efforts with regards to (social) sustainability and modern slavery.</a:t>
            </a:r>
          </a:p>
          <a:p>
            <a:r>
              <a:rPr lang="en-GB" sz="2500" dirty="0">
                <a:latin typeface="Times New Roman" panose="02020603050405020304" pitchFamily="18" charset="0"/>
                <a:cs typeface="Times New Roman" panose="02020603050405020304" pitchFamily="18" charset="0"/>
              </a:rPr>
              <a:t>Supply chain collaboration has been defined as “multiple firms or autonomous business entities engaging in a relationship that aims to share improved outcomes and benefits” </a:t>
            </a:r>
            <a:r>
              <a:rPr lang="en-GB" sz="1500" dirty="0">
                <a:latin typeface="Times New Roman" panose="02020603050405020304" pitchFamily="18" charset="0"/>
                <a:cs typeface="Times New Roman" panose="02020603050405020304" pitchFamily="18" charset="0"/>
              </a:rPr>
              <a:t>(</a:t>
            </a:r>
            <a:r>
              <a:rPr lang="en-GB" sz="1500" dirty="0" err="1">
                <a:latin typeface="Times New Roman" panose="02020603050405020304" pitchFamily="18" charset="0"/>
                <a:cs typeface="Times New Roman" panose="02020603050405020304" pitchFamily="18" charset="0"/>
              </a:rPr>
              <a:t>Soosay</a:t>
            </a:r>
            <a:r>
              <a:rPr lang="en-GB" sz="1500" dirty="0">
                <a:latin typeface="Times New Roman" panose="02020603050405020304" pitchFamily="18" charset="0"/>
                <a:cs typeface="Times New Roman" panose="02020603050405020304" pitchFamily="18" charset="0"/>
              </a:rPr>
              <a:t> and Hyland, 2015). </a:t>
            </a:r>
          </a:p>
          <a:p>
            <a:r>
              <a:rPr lang="en-GB" sz="2500" dirty="0">
                <a:latin typeface="Times New Roman" panose="02020603050405020304" pitchFamily="18" charset="0"/>
                <a:cs typeface="Times New Roman" panose="02020603050405020304" pitchFamily="18" charset="0"/>
              </a:rPr>
              <a:t>Most research on B2N collaboration is focused on environmental collaboration, rather than social sustainability issues </a:t>
            </a:r>
            <a:r>
              <a:rPr lang="en-GB" sz="1500" dirty="0">
                <a:latin typeface="Times New Roman" panose="02020603050405020304" pitchFamily="18" charset="0"/>
                <a:cs typeface="Times New Roman" panose="02020603050405020304" pitchFamily="18" charset="0"/>
              </a:rPr>
              <a:t>(Benstead et al. 2020).</a:t>
            </a:r>
            <a:endParaRPr lang="en-GB" sz="2500" dirty="0">
              <a:latin typeface="Times New Roman" panose="02020603050405020304" pitchFamily="18" charset="0"/>
              <a:cs typeface="Times New Roman" panose="02020603050405020304" pitchFamily="18" charset="0"/>
            </a:endParaRPr>
          </a:p>
          <a:p>
            <a:r>
              <a:rPr lang="en-GB" sz="2500" dirty="0">
                <a:latin typeface="Times New Roman" panose="02020603050405020304" pitchFamily="18" charset="0"/>
                <a:cs typeface="Times New Roman" panose="02020603050405020304" pitchFamily="18" charset="0"/>
              </a:rPr>
              <a:t>There are generally two strategies used in B2N relationships; cooperation (compliance monitoring) and confrontation (‘watchdog’ approach) </a:t>
            </a:r>
            <a:r>
              <a:rPr lang="en-GB" sz="1500" dirty="0">
                <a:latin typeface="Times New Roman" panose="02020603050405020304" pitchFamily="18" charset="0"/>
                <a:cs typeface="Times New Roman" panose="02020603050405020304" pitchFamily="18" charset="0"/>
              </a:rPr>
              <a:t>(</a:t>
            </a:r>
            <a:r>
              <a:rPr lang="en-GB" sz="1500" dirty="0" err="1">
                <a:effectLst/>
                <a:latin typeface="Times New Roman" panose="02020603050405020304" pitchFamily="18" charset="0"/>
                <a:ea typeface="Calibri" panose="020F0502020204030204" pitchFamily="34" charset="0"/>
              </a:rPr>
              <a:t>Laasonen</a:t>
            </a:r>
            <a:r>
              <a:rPr lang="en-GB" sz="1500" dirty="0">
                <a:effectLst/>
                <a:latin typeface="Times New Roman" panose="02020603050405020304" pitchFamily="18" charset="0"/>
                <a:ea typeface="Calibri" panose="020F0502020204030204" pitchFamily="34" charset="0"/>
              </a:rPr>
              <a:t> et al., 2012; </a:t>
            </a:r>
            <a:r>
              <a:rPr lang="en-GB" sz="1500" dirty="0" err="1">
                <a:latin typeface="Times New Roman" panose="02020603050405020304" pitchFamily="18" charset="0"/>
                <a:cs typeface="Times New Roman" panose="02020603050405020304" pitchFamily="18" charset="0"/>
              </a:rPr>
              <a:t>Harangozó</a:t>
            </a:r>
            <a:r>
              <a:rPr lang="en-GB" sz="1500" dirty="0">
                <a:latin typeface="Times New Roman" panose="02020603050405020304" pitchFamily="18" charset="0"/>
                <a:cs typeface="Times New Roman" panose="02020603050405020304" pitchFamily="18" charset="0"/>
              </a:rPr>
              <a:t> and </a:t>
            </a:r>
            <a:r>
              <a:rPr lang="en-GB" sz="1500" dirty="0" err="1">
                <a:latin typeface="Times New Roman" panose="02020603050405020304" pitchFamily="18" charset="0"/>
                <a:cs typeface="Times New Roman" panose="02020603050405020304" pitchFamily="18" charset="0"/>
              </a:rPr>
              <a:t>Zilahy</a:t>
            </a:r>
            <a:r>
              <a:rPr lang="en-GB" sz="1500" dirty="0">
                <a:latin typeface="Times New Roman" panose="02020603050405020304" pitchFamily="18" charset="0"/>
                <a:cs typeface="Times New Roman" panose="02020603050405020304" pitchFamily="18" charset="0"/>
              </a:rPr>
              <a:t>, 2015 </a:t>
            </a:r>
            <a:r>
              <a:rPr lang="en-GB" sz="1500" dirty="0">
                <a:effectLst/>
                <a:latin typeface="Times New Roman" panose="02020603050405020304" pitchFamily="18" charset="0"/>
                <a:ea typeface="Calibri" panose="020F0502020204030204" pitchFamily="34" charset="0"/>
              </a:rPr>
              <a:t>Sethi and </a:t>
            </a:r>
            <a:r>
              <a:rPr lang="en-GB" sz="1500" dirty="0" err="1">
                <a:effectLst/>
                <a:latin typeface="Times New Roman" panose="02020603050405020304" pitchFamily="18" charset="0"/>
                <a:ea typeface="Calibri" panose="020F0502020204030204" pitchFamily="34" charset="0"/>
              </a:rPr>
              <a:t>Rovenpor</a:t>
            </a:r>
            <a:r>
              <a:rPr lang="en-GB" sz="1500" dirty="0">
                <a:latin typeface="Times New Roman" panose="02020603050405020304" pitchFamily="18" charset="0"/>
                <a:ea typeface="Calibri" panose="020F0502020204030204" pitchFamily="34" charset="0"/>
              </a:rPr>
              <a:t>, </a:t>
            </a:r>
            <a:r>
              <a:rPr lang="en-GB" sz="1500" dirty="0">
                <a:effectLst/>
                <a:latin typeface="Times New Roman" panose="02020603050405020304" pitchFamily="18" charset="0"/>
                <a:ea typeface="Calibri" panose="020F0502020204030204" pitchFamily="34" charset="0"/>
              </a:rPr>
              <a:t>2016</a:t>
            </a:r>
            <a:r>
              <a:rPr lang="en-GB" sz="1500" dirty="0">
                <a:latin typeface="Times New Roman" panose="02020603050405020304" pitchFamily="18" charset="0"/>
                <a:cs typeface="Times New Roman" panose="02020603050405020304" pitchFamily="18" charset="0"/>
              </a:rPr>
              <a:t>).</a:t>
            </a:r>
          </a:p>
          <a:p>
            <a:r>
              <a:rPr lang="en-GB" sz="2500" dirty="0">
                <a:effectLst/>
                <a:latin typeface="Times New Roman" panose="02020603050405020304" pitchFamily="18" charset="0"/>
                <a:ea typeface="Calibri" panose="020F0502020204030204" pitchFamily="34" charset="0"/>
              </a:rPr>
              <a:t>B2N relationships can also be formed alongside other stakeholders, through multi-stakeholder initiatives.</a:t>
            </a: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6</a:t>
            </a:fld>
            <a:endParaRPr lang="en-GB" dirty="0">
              <a:solidFill>
                <a:prstClr val="black">
                  <a:tint val="75000"/>
                </a:prstClr>
              </a:solidFill>
            </a:endParaRPr>
          </a:p>
        </p:txBody>
      </p:sp>
    </p:spTree>
    <p:extLst>
      <p:ext uri="{BB962C8B-B14F-4D97-AF65-F5344CB8AC3E}">
        <p14:creationId xmlns:p14="http://schemas.microsoft.com/office/powerpoint/2010/main" val="250009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Theoretical underpinning</a:t>
            </a:r>
          </a:p>
        </p:txBody>
      </p:sp>
      <p:sp>
        <p:nvSpPr>
          <p:cNvPr id="3" name="Content Placeholder 2">
            <a:extLst>
              <a:ext uri="{FF2B5EF4-FFF2-40B4-BE49-F238E27FC236}">
                <a16:creationId xmlns:a16="http://schemas.microsoft.com/office/drawing/2014/main" id="{BB022CA5-A649-4312-B2F2-F915D04691A1}"/>
              </a:ext>
            </a:extLst>
          </p:cNvPr>
          <p:cNvSpPr>
            <a:spLocks noGrp="1"/>
          </p:cNvSpPr>
          <p:nvPr>
            <p:ph idx="1"/>
          </p:nvPr>
        </p:nvSpPr>
        <p:spPr>
          <a:xfrm>
            <a:off x="838200" y="1690690"/>
            <a:ext cx="10515600" cy="4351338"/>
          </a:xfrm>
        </p:spPr>
        <p:txBody>
          <a:bodyPr>
            <a:normAutofit/>
          </a:bodyPr>
          <a:lstStyle/>
          <a:p>
            <a:r>
              <a:rPr lang="en-GB" sz="2300" dirty="0">
                <a:latin typeface="Times New Roman" panose="02020603050405020304" pitchFamily="18" charset="0"/>
                <a:cs typeface="Times New Roman" panose="02020603050405020304" pitchFamily="18" charset="0"/>
              </a:rPr>
              <a:t>Dyer and Singh (1998) expand on industry structure view and the resource-based view by proposing </a:t>
            </a:r>
            <a:r>
              <a:rPr lang="en-GB" sz="2300" b="1" dirty="0">
                <a:latin typeface="Times New Roman" panose="02020603050405020304" pitchFamily="18" charset="0"/>
                <a:cs typeface="Times New Roman" panose="02020603050405020304" pitchFamily="18" charset="0"/>
              </a:rPr>
              <a:t>the relational view</a:t>
            </a:r>
            <a:r>
              <a:rPr lang="en-GB" sz="2300" dirty="0">
                <a:latin typeface="Times New Roman" panose="02020603050405020304" pitchFamily="18" charset="0"/>
                <a:cs typeface="Times New Roman" panose="02020603050405020304" pitchFamily="18" charset="0"/>
              </a:rPr>
              <a:t>.</a:t>
            </a:r>
          </a:p>
          <a:p>
            <a:r>
              <a:rPr lang="en-GB" sz="2300" dirty="0">
                <a:latin typeface="Times New Roman" panose="02020603050405020304" pitchFamily="18" charset="0"/>
                <a:cs typeface="Times New Roman" panose="02020603050405020304" pitchFamily="18" charset="0"/>
              </a:rPr>
              <a:t>Organisations critical resources can extend beyond the organisations boundaries and also extend to inter-firm resources and routines. Such inter-firm relations are assumed to be “more efficient arrangements for achieving a resource-based advantage than single firms” </a:t>
            </a:r>
            <a:r>
              <a:rPr lang="en-GB" sz="1500" dirty="0">
                <a:latin typeface="Times New Roman" panose="02020603050405020304" pitchFamily="18" charset="0"/>
                <a:cs typeface="Times New Roman" panose="02020603050405020304" pitchFamily="18" charset="0"/>
              </a:rPr>
              <a:t>(Lotfi et al., 2022). </a:t>
            </a:r>
          </a:p>
          <a:p>
            <a:r>
              <a:rPr lang="en-GB" sz="2300" dirty="0">
                <a:latin typeface="Times New Roman" panose="02020603050405020304" pitchFamily="18" charset="0"/>
                <a:cs typeface="Times New Roman" panose="02020603050405020304" pitchFamily="18" charset="0"/>
              </a:rPr>
              <a:t>The relational view considers enablers and barriers for successful collaboration. </a:t>
            </a:r>
          </a:p>
          <a:p>
            <a:r>
              <a:rPr lang="en-GB" sz="2300" dirty="0">
                <a:latin typeface="Times New Roman" panose="02020603050405020304" pitchFamily="18" charset="0"/>
                <a:cs typeface="Times New Roman" panose="02020603050405020304" pitchFamily="18" charset="0"/>
              </a:rPr>
              <a:t>It is a suitable theoretical underpinning for collaborative research </a:t>
            </a:r>
            <a:r>
              <a:rPr lang="en-GB" sz="1500" dirty="0">
                <a:latin typeface="Times New Roman" panose="02020603050405020304" pitchFamily="18" charset="0"/>
                <a:cs typeface="Times New Roman" panose="02020603050405020304" pitchFamily="18" charset="0"/>
              </a:rPr>
              <a:t>(Walker et al., 2013). </a:t>
            </a:r>
          </a:p>
          <a:p>
            <a:r>
              <a:rPr lang="en-GB" sz="2300" dirty="0">
                <a:latin typeface="Times New Roman" panose="02020603050405020304" pitchFamily="18" charset="0"/>
                <a:cs typeface="Times New Roman" panose="02020603050405020304" pitchFamily="18" charset="0"/>
              </a:rPr>
              <a:t>Future research on the relational view should apply the theory in new contexts, such as different types of partners e.g., NGOs </a:t>
            </a:r>
            <a:r>
              <a:rPr lang="en-GB" sz="1500" dirty="0">
                <a:latin typeface="Times New Roman" panose="02020603050405020304" pitchFamily="18" charset="0"/>
                <a:cs typeface="Times New Roman" panose="02020603050405020304" pitchFamily="18" charset="0"/>
              </a:rPr>
              <a:t>(Benstead et al., 2018; Tate et al., 2022).</a:t>
            </a: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7</a:t>
            </a:fld>
            <a:endParaRPr lang="en-GB">
              <a:solidFill>
                <a:prstClr val="black">
                  <a:tint val="75000"/>
                </a:prstClr>
              </a:solidFill>
            </a:endParaRPr>
          </a:p>
        </p:txBody>
      </p:sp>
    </p:spTree>
    <p:extLst>
      <p:ext uri="{BB962C8B-B14F-4D97-AF65-F5344CB8AC3E}">
        <p14:creationId xmlns:p14="http://schemas.microsoft.com/office/powerpoint/2010/main" val="1521586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BB022CA5-A649-4312-B2F2-F915D04691A1}"/>
              </a:ext>
            </a:extLst>
          </p:cNvPr>
          <p:cNvSpPr>
            <a:spLocks noGrp="1"/>
          </p:cNvSpPr>
          <p:nvPr>
            <p:ph idx="1"/>
          </p:nvPr>
        </p:nvSpPr>
        <p:spPr>
          <a:xfrm>
            <a:off x="1050324" y="1457904"/>
            <a:ext cx="10515600" cy="4351338"/>
          </a:xfrm>
        </p:spPr>
        <p:txBody>
          <a:bodyPr>
            <a:noAutofit/>
          </a:bodyPr>
          <a:lstStyle/>
          <a:p>
            <a:r>
              <a:rPr lang="en-GB" dirty="0">
                <a:latin typeface="Times New Roman" panose="02020603050405020304" pitchFamily="18" charset="0"/>
                <a:cs typeface="Times New Roman" panose="02020603050405020304" pitchFamily="18" charset="0"/>
              </a:rPr>
              <a:t>Qualitative empirical investigation through 20+ semi-structured interviews with business and NGO representatives working directly with the collaborative efforts.</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B2N collaboration was identified through well-known modern slavery NGO websites. The businesses listed on the NGO websites, and the NGOs themselves, were contacted. </a:t>
            </a:r>
          </a:p>
          <a:p>
            <a:r>
              <a:rPr lang="en-GB" dirty="0">
                <a:latin typeface="Times New Roman" panose="02020603050405020304" pitchFamily="18" charset="0"/>
                <a:cs typeface="Times New Roman" panose="02020603050405020304" pitchFamily="18" charset="0"/>
              </a:rPr>
              <a:t>The snowball method was applied through multiple means.</a:t>
            </a: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8</a:t>
            </a:fld>
            <a:endParaRPr lang="en-GB">
              <a:solidFill>
                <a:prstClr val="black">
                  <a:tint val="75000"/>
                </a:prstClr>
              </a:solidFill>
            </a:endParaRPr>
          </a:p>
        </p:txBody>
      </p:sp>
      <p:graphicFrame>
        <p:nvGraphicFramePr>
          <p:cNvPr id="6" name="Diagram 5">
            <a:extLst>
              <a:ext uri="{FF2B5EF4-FFF2-40B4-BE49-F238E27FC236}">
                <a16:creationId xmlns:a16="http://schemas.microsoft.com/office/drawing/2014/main" id="{A7469D25-EEDF-BFC9-A07E-FED877A0FE6E}"/>
              </a:ext>
            </a:extLst>
          </p:cNvPr>
          <p:cNvGraphicFramePr/>
          <p:nvPr>
            <p:extLst>
              <p:ext uri="{D42A27DB-BD31-4B8C-83A1-F6EECF244321}">
                <p14:modId xmlns:p14="http://schemas.microsoft.com/office/powerpoint/2010/main" val="3346251476"/>
              </p:ext>
            </p:extLst>
          </p:nvPr>
        </p:nvGraphicFramePr>
        <p:xfrm>
          <a:off x="1690816" y="2177243"/>
          <a:ext cx="8810367" cy="25737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3210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36BD359-EABB-44DB-AE3B-404B2DA7EFD9}"/>
              </a:ext>
            </a:extLst>
          </p:cNvPr>
          <p:cNvPicPr>
            <a:picLocks noChangeAspect="1"/>
          </p:cNvPicPr>
          <p:nvPr/>
        </p:nvPicPr>
        <p:blipFill rotWithShape="1">
          <a:blip r:embed="rId3"/>
          <a:srcRect r="46640"/>
          <a:stretch/>
        </p:blipFill>
        <p:spPr>
          <a:xfrm>
            <a:off x="124265" y="5576455"/>
            <a:ext cx="1210155" cy="1201016"/>
          </a:xfrm>
          <a:prstGeom prst="rect">
            <a:avLst/>
          </a:prstGeom>
        </p:spPr>
      </p:pic>
      <p:sp>
        <p:nvSpPr>
          <p:cNvPr id="2" name="Title 1">
            <a:extLst>
              <a:ext uri="{FF2B5EF4-FFF2-40B4-BE49-F238E27FC236}">
                <a16:creationId xmlns:a16="http://schemas.microsoft.com/office/drawing/2014/main" id="{6096DF08-CEF9-47C6-BB0F-A0730021B4E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Methodology</a:t>
            </a:r>
          </a:p>
        </p:txBody>
      </p:sp>
      <p:sp>
        <p:nvSpPr>
          <p:cNvPr id="4" name="Slide Number Placeholder 3">
            <a:extLst>
              <a:ext uri="{FF2B5EF4-FFF2-40B4-BE49-F238E27FC236}">
                <a16:creationId xmlns:a16="http://schemas.microsoft.com/office/drawing/2014/main" id="{F90A0B14-FE80-4DA7-8949-2FE62AD6850C}"/>
              </a:ext>
            </a:extLst>
          </p:cNvPr>
          <p:cNvSpPr>
            <a:spLocks noGrp="1"/>
          </p:cNvSpPr>
          <p:nvPr>
            <p:ph type="sldNum" sz="quarter" idx="12"/>
          </p:nvPr>
        </p:nvSpPr>
        <p:spPr/>
        <p:txBody>
          <a:bodyPr/>
          <a:lstStyle/>
          <a:p>
            <a:fld id="{0C3BEA79-FEFB-45B1-8872-2AAA720777DD}" type="slidenum">
              <a:rPr lang="en-GB" smtClean="0">
                <a:solidFill>
                  <a:prstClr val="black">
                    <a:tint val="75000"/>
                  </a:prstClr>
                </a:solidFill>
              </a:rPr>
              <a:pPr/>
              <a:t>9</a:t>
            </a:fld>
            <a:endParaRPr lang="en-GB">
              <a:solidFill>
                <a:prstClr val="black">
                  <a:tint val="75000"/>
                </a:prstClr>
              </a:solidFill>
            </a:endParaRPr>
          </a:p>
        </p:txBody>
      </p:sp>
      <p:sp>
        <p:nvSpPr>
          <p:cNvPr id="8" name="Content Placeholder 2">
            <a:extLst>
              <a:ext uri="{FF2B5EF4-FFF2-40B4-BE49-F238E27FC236}">
                <a16:creationId xmlns:a16="http://schemas.microsoft.com/office/drawing/2014/main" id="{ED4CD5DE-AA98-51FB-F4E9-9BF31E3489F9}"/>
              </a:ext>
            </a:extLst>
          </p:cNvPr>
          <p:cNvSpPr txBox="1">
            <a:spLocks/>
          </p:cNvSpPr>
          <p:nvPr/>
        </p:nvSpPr>
        <p:spPr>
          <a:xfrm>
            <a:off x="1076066" y="1457904"/>
            <a:ext cx="10277734" cy="451041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latin typeface="Times New Roman" panose="02020603050405020304" pitchFamily="18" charset="0"/>
                <a:cs typeface="Times New Roman" panose="02020603050405020304" pitchFamily="18" charset="0"/>
              </a:rPr>
              <a:t>Carrying out primary research on modern slavery in supply chains is notoriously difficult </a:t>
            </a:r>
            <a:r>
              <a:rPr lang="en-GB" sz="1500" dirty="0">
                <a:latin typeface="Times New Roman" panose="02020603050405020304" pitchFamily="18" charset="0"/>
                <a:cs typeface="Times New Roman" panose="02020603050405020304" pitchFamily="18" charset="0"/>
              </a:rPr>
              <a:t>(Meehan and Pinnington, 2021). </a:t>
            </a:r>
            <a:r>
              <a:rPr lang="en-GB" dirty="0">
                <a:latin typeface="Times New Roman" panose="02020603050405020304" pitchFamily="18" charset="0"/>
                <a:cs typeface="Times New Roman" panose="02020603050405020304" pitchFamily="18" charset="0"/>
              </a:rPr>
              <a:t> </a:t>
            </a:r>
          </a:p>
          <a:p>
            <a:r>
              <a:rPr lang="en-GB" dirty="0">
                <a:latin typeface="Times New Roman" panose="02020603050405020304" pitchFamily="18" charset="0"/>
                <a:cs typeface="Times New Roman" panose="02020603050405020304" pitchFamily="18" charset="0"/>
              </a:rPr>
              <a:t>So far, 22 participants have been interviewed, 6 NGO representatives and 16 business representatives. 4 other potential participants have showed interest.</a:t>
            </a: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NVivo will be used to help with the analysis. </a:t>
            </a:r>
          </a:p>
          <a:p>
            <a:pPr marL="0" indent="0">
              <a:buFont typeface="Arial" panose="020B0604020202020204" pitchFamily="34" charset="0"/>
              <a:buNone/>
            </a:pPr>
            <a:endParaRPr lang="en-GB"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C372817-DADC-FEEE-CACF-83CB152324D4}"/>
              </a:ext>
            </a:extLst>
          </p:cNvPr>
          <p:cNvSpPr txBox="1"/>
          <p:nvPr/>
        </p:nvSpPr>
        <p:spPr>
          <a:xfrm>
            <a:off x="1076066" y="4832551"/>
            <a:ext cx="5497729" cy="646331"/>
          </a:xfrm>
          <a:prstGeom prst="rect">
            <a:avLst/>
          </a:prstGeom>
          <a:noFill/>
        </p:spPr>
        <p:txBody>
          <a:bodyPr wrap="square">
            <a:spAutoFit/>
          </a:bodyPr>
          <a:lstStyle/>
          <a:p>
            <a:pPr algn="just">
              <a:spcAft>
                <a:spcPts val="1000"/>
              </a:spcAft>
            </a:pPr>
            <a:r>
              <a:rPr lang="en-GB" sz="1800" i="1" dirty="0">
                <a:solidFill>
                  <a:srgbClr val="44546A"/>
                </a:solidFill>
                <a:effectLst/>
                <a:latin typeface="Times New Roman" panose="02020603050405020304" pitchFamily="18" charset="0"/>
                <a:ea typeface="Calibri" panose="020F0502020204030204" pitchFamily="34" charset="0"/>
                <a:cs typeface="Times New Roman" panose="02020603050405020304" pitchFamily="18" charset="0"/>
              </a:rPr>
              <a:t>Role of research participants (potential identifying title words redacted, e.g., sustainability or modern slavery)</a:t>
            </a:r>
            <a:endParaRPr lang="en-GB" sz="11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9" name="Content Placeholder 6">
            <a:extLst>
              <a:ext uri="{FF2B5EF4-FFF2-40B4-BE49-F238E27FC236}">
                <a16:creationId xmlns:a16="http://schemas.microsoft.com/office/drawing/2014/main" id="{BDABB048-6B06-BD8B-A71D-E5BD40E98D77}"/>
              </a:ext>
            </a:extLst>
          </p:cNvPr>
          <p:cNvGraphicFramePr>
            <a:graphicFrameLocks noGrp="1"/>
          </p:cNvGraphicFramePr>
          <p:nvPr>
            <p:ph idx="1"/>
            <p:extLst>
              <p:ext uri="{D42A27DB-BD31-4B8C-83A1-F6EECF244321}">
                <p14:modId xmlns:p14="http://schemas.microsoft.com/office/powerpoint/2010/main" val="2806663723"/>
              </p:ext>
            </p:extLst>
          </p:nvPr>
        </p:nvGraphicFramePr>
        <p:xfrm>
          <a:off x="1224348" y="2919803"/>
          <a:ext cx="9743304" cy="1912748"/>
        </p:xfrm>
        <a:graphic>
          <a:graphicData uri="http://schemas.openxmlformats.org/drawingml/2006/table">
            <a:tbl>
              <a:tblPr firstRow="1" firstCol="1" bandRow="1">
                <a:tableStyleId>{69CF1AB2-1976-4502-BF36-3FF5EA218861}</a:tableStyleId>
              </a:tblPr>
              <a:tblGrid>
                <a:gridCol w="4871652">
                  <a:extLst>
                    <a:ext uri="{9D8B030D-6E8A-4147-A177-3AD203B41FA5}">
                      <a16:colId xmlns:a16="http://schemas.microsoft.com/office/drawing/2014/main" val="593516896"/>
                    </a:ext>
                  </a:extLst>
                </a:gridCol>
                <a:gridCol w="4871652">
                  <a:extLst>
                    <a:ext uri="{9D8B030D-6E8A-4147-A177-3AD203B41FA5}">
                      <a16:colId xmlns:a16="http://schemas.microsoft.com/office/drawing/2014/main" val="3206241701"/>
                    </a:ext>
                  </a:extLst>
                </a:gridCol>
              </a:tblGrid>
              <a:tr h="258796">
                <a:tc>
                  <a:txBody>
                    <a:bodyPr/>
                    <a:lstStyle/>
                    <a:p>
                      <a:pPr algn="l">
                        <a:lnSpc>
                          <a:spcPct val="107000"/>
                        </a:lnSpc>
                        <a:spcAft>
                          <a:spcPts val="800"/>
                        </a:spcAft>
                      </a:pPr>
                      <a:r>
                        <a:rPr lang="en-GB" sz="2000" dirty="0">
                          <a:effectLst/>
                          <a:latin typeface="Times New Roman" panose="02020603050405020304" pitchFamily="18" charset="0"/>
                          <a:cs typeface="Times New Roman" panose="02020603050405020304" pitchFamily="18" charset="0"/>
                        </a:rPr>
                        <a:t>NGO representative role title</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2000" dirty="0">
                          <a:effectLst/>
                          <a:latin typeface="Times New Roman" panose="02020603050405020304" pitchFamily="18" charset="0"/>
                          <a:cs typeface="Times New Roman" panose="02020603050405020304" pitchFamily="18" charset="0"/>
                        </a:rPr>
                        <a:t>Business representative role title</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494501"/>
                  </a:ext>
                </a:extLst>
              </a:tr>
              <a:tr h="1256470">
                <a:tc>
                  <a:txBody>
                    <a:bodyPr/>
                    <a:lstStyle/>
                    <a:p>
                      <a:pPr algn="l">
                        <a:lnSpc>
                          <a:spcPct val="107000"/>
                        </a:lnSpc>
                        <a:spcAft>
                          <a:spcPts val="800"/>
                        </a:spcAft>
                      </a:pPr>
                      <a:r>
                        <a:rPr lang="en-GB" sz="2000" b="0" dirty="0">
                          <a:effectLst/>
                          <a:latin typeface="Times New Roman" panose="02020603050405020304" pitchFamily="18" charset="0"/>
                          <a:cs typeface="Times New Roman" panose="02020603050405020304" pitchFamily="18" charset="0"/>
                        </a:rPr>
                        <a:t>Consultant; Advisor; Director; CEO; CEO; Head </a:t>
                      </a:r>
                      <a:r>
                        <a:rPr lang="en-GB" sz="2000" dirty="0">
                          <a:effectLst/>
                          <a:latin typeface="Times New Roman" panose="02020603050405020304" pitchFamily="18" charset="0"/>
                          <a:cs typeface="Times New Roman" panose="02020603050405020304" pitchFamily="18" charset="0"/>
                        </a:rPr>
                        <a:t> </a:t>
                      </a:r>
                      <a:endParaRPr lang="en-GB"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2000" dirty="0">
                          <a:effectLst/>
                          <a:latin typeface="Times New Roman" panose="02020603050405020304" pitchFamily="18" charset="0"/>
                          <a:cs typeface="Times New Roman" panose="02020603050405020304" pitchFamily="18" charset="0"/>
                        </a:rPr>
                        <a:t>Manager; Manager; Senior Manager; Senior Manager; Leader; Manager; Specialist; Manager; Director; Head; Leader; Director; Manager; Senior Manager; Senior Manager; Manager</a:t>
                      </a:r>
                    </a:p>
                  </a:txBody>
                  <a:tcPr marL="68580" marR="68580" marT="0" marB="0"/>
                </a:tc>
                <a:extLst>
                  <a:ext uri="{0D108BD9-81ED-4DB2-BD59-A6C34878D82A}">
                    <a16:rowId xmlns:a16="http://schemas.microsoft.com/office/drawing/2014/main" val="3690446336"/>
                  </a:ext>
                </a:extLst>
              </a:tr>
            </a:tbl>
          </a:graphicData>
        </a:graphic>
      </p:graphicFrame>
    </p:spTree>
    <p:extLst>
      <p:ext uri="{BB962C8B-B14F-4D97-AF65-F5344CB8AC3E}">
        <p14:creationId xmlns:p14="http://schemas.microsoft.com/office/powerpoint/2010/main" val="227681067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4B3652F1-B22F-4F2C-8E85-7D014BB573F0}" vid="{02635C1E-4BB9-4CF9-89B8-22DDB24393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emplate>Theme1</Template>
  <TotalTime>20569</TotalTime>
  <Words>2641</Words>
  <Application>Microsoft Office PowerPoint</Application>
  <PresentationFormat>Widescreen</PresentationFormat>
  <Paragraphs>163</Paragraphs>
  <Slides>17</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FranklinGothic URW Book</vt:lpstr>
      <vt:lpstr>Times New Roman</vt:lpstr>
      <vt:lpstr>Theme1</vt:lpstr>
      <vt:lpstr>Office Theme</vt:lpstr>
      <vt:lpstr>PowerPoint Presentation</vt:lpstr>
      <vt:lpstr>Sustainability and modern slavery</vt:lpstr>
      <vt:lpstr>Definition </vt:lpstr>
      <vt:lpstr>SLR - Gaps and avenues for future research</vt:lpstr>
      <vt:lpstr>Research questions </vt:lpstr>
      <vt:lpstr>B2N collaboration </vt:lpstr>
      <vt:lpstr>Theoretical underpinning</vt:lpstr>
      <vt:lpstr>Methodology</vt:lpstr>
      <vt:lpstr>Methodology</vt:lpstr>
      <vt:lpstr>NGOs and businesses included</vt:lpstr>
      <vt:lpstr>Initial findings (examples)</vt:lpstr>
      <vt:lpstr>Initial findings (examples)</vt:lpstr>
      <vt:lpstr>Limitations</vt:lpstr>
      <vt:lpstr>Contribution to research  </vt:lpstr>
      <vt:lpstr>Practical implications</vt:lpstr>
      <vt:lpstr>References</vt:lpstr>
      <vt:lpstr>Thank you for listening</vt:lpstr>
    </vt:vector>
  </TitlesOfParts>
  <Company>Cardiff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McCarthy</dc:creator>
  <cp:lastModifiedBy>Vanja Strand</cp:lastModifiedBy>
  <cp:revision>354</cp:revision>
  <cp:lastPrinted>2018-09-13T06:53:35Z</cp:lastPrinted>
  <dcterms:created xsi:type="dcterms:W3CDTF">2017-02-02T16:44:21Z</dcterms:created>
  <dcterms:modified xsi:type="dcterms:W3CDTF">2023-07-19T10:46:36Z</dcterms:modified>
</cp:coreProperties>
</file>