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52"/>
  </p:notesMasterIdLst>
  <p:handoutMasterIdLst>
    <p:handoutMasterId r:id="rId53"/>
  </p:handoutMasterIdLst>
  <p:sldIdLst>
    <p:sldId id="278" r:id="rId5"/>
    <p:sldId id="316" r:id="rId6"/>
    <p:sldId id="317" r:id="rId7"/>
    <p:sldId id="318" r:id="rId8"/>
    <p:sldId id="319" r:id="rId9"/>
    <p:sldId id="320" r:id="rId10"/>
    <p:sldId id="322" r:id="rId11"/>
    <p:sldId id="321" r:id="rId12"/>
    <p:sldId id="324" r:id="rId13"/>
    <p:sldId id="323" r:id="rId14"/>
    <p:sldId id="325" r:id="rId15"/>
    <p:sldId id="326" r:id="rId16"/>
    <p:sldId id="327" r:id="rId17"/>
    <p:sldId id="329" r:id="rId18"/>
    <p:sldId id="328" r:id="rId19"/>
    <p:sldId id="330" r:id="rId20"/>
    <p:sldId id="331" r:id="rId21"/>
    <p:sldId id="333" r:id="rId22"/>
    <p:sldId id="332" r:id="rId23"/>
    <p:sldId id="335" r:id="rId24"/>
    <p:sldId id="334" r:id="rId25"/>
    <p:sldId id="337" r:id="rId26"/>
    <p:sldId id="336" r:id="rId27"/>
    <p:sldId id="340" r:id="rId28"/>
    <p:sldId id="339" r:id="rId29"/>
    <p:sldId id="342" r:id="rId30"/>
    <p:sldId id="345" r:id="rId31"/>
    <p:sldId id="344" r:id="rId32"/>
    <p:sldId id="343" r:id="rId33"/>
    <p:sldId id="348" r:id="rId34"/>
    <p:sldId id="347" r:id="rId35"/>
    <p:sldId id="346" r:id="rId36"/>
    <p:sldId id="351" r:id="rId37"/>
    <p:sldId id="350" r:id="rId38"/>
    <p:sldId id="352" r:id="rId39"/>
    <p:sldId id="354" r:id="rId40"/>
    <p:sldId id="355" r:id="rId41"/>
    <p:sldId id="357" r:id="rId42"/>
    <p:sldId id="356" r:id="rId43"/>
    <p:sldId id="349" r:id="rId44"/>
    <p:sldId id="358" r:id="rId45"/>
    <p:sldId id="362" r:id="rId46"/>
    <p:sldId id="369" r:id="rId47"/>
    <p:sldId id="361" r:id="rId48"/>
    <p:sldId id="364" r:id="rId49"/>
    <p:sldId id="367" r:id="rId50"/>
    <p:sldId id="294" r:id="rId51"/>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9B307-84BE-9196-15F8-AD2DC7AE715A}" name="Hameier Robin" initials="HR" userId="S::rhameier@era.law::0910162f-4d90-4ada-930d-41575ab1e60c" providerId="AD"/>
  <p188:author id="{4B4E5A11-06C5-9D3C-BC40-FED83E93409F}" name="Vujinović Nataša" initials="NV" userId="S::nvujinovic@era.law::c0b60d30-4c79-44c4-b2ea-c30ec253f433" providerId="AD"/>
  <p188:author id="{86588A68-99A5-83FE-5F23-957524D285EC}" name="Coughlan John" initials="JC" userId="S::jcoughlan@era.law::d519408f-6ffb-48da-8f2e-3520645ab6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33C8B"/>
    <a:srgbClr val="B4AEA8"/>
    <a:srgbClr val="8B827B"/>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CE7C3-6967-48A8-8C19-E8A18A50A30F}" v="17" dt="2023-11-02T11:28:41.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3" autoAdjust="0"/>
    <p:restoredTop sz="94660"/>
  </p:normalViewPr>
  <p:slideViewPr>
    <p:cSldViewPr snapToGrid="0">
      <p:cViewPr varScale="1">
        <p:scale>
          <a:sx n="112" d="100"/>
          <a:sy n="112" d="100"/>
        </p:scale>
        <p:origin x="324"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jinović Nataša" userId="c0b60d30-4c79-44c4-b2ea-c30ec253f433" providerId="ADAL" clId="{8F8CE7C3-6967-48A8-8C19-E8A18A50A30F}"/>
    <pc:docChg chg="undo custSel modSld">
      <pc:chgData name="Vujinović Nataša" userId="c0b60d30-4c79-44c4-b2ea-c30ec253f433" providerId="ADAL" clId="{8F8CE7C3-6967-48A8-8C19-E8A18A50A30F}" dt="2023-11-02T11:31:55.196" v="87" actId="14100"/>
      <pc:docMkLst>
        <pc:docMk/>
      </pc:docMkLst>
      <pc:sldChg chg="modSp mod">
        <pc:chgData name="Vujinović Nataša" userId="c0b60d30-4c79-44c4-b2ea-c30ec253f433" providerId="ADAL" clId="{8F8CE7C3-6967-48A8-8C19-E8A18A50A30F}" dt="2023-11-02T11:08:02.934" v="0" actId="207"/>
        <pc:sldMkLst>
          <pc:docMk/>
          <pc:sldMk cId="3005141422" sldId="320"/>
        </pc:sldMkLst>
        <pc:spChg chg="mod">
          <ac:chgData name="Vujinović Nataša" userId="c0b60d30-4c79-44c4-b2ea-c30ec253f433" providerId="ADAL" clId="{8F8CE7C3-6967-48A8-8C19-E8A18A50A30F}" dt="2023-11-02T11:08:02.934" v="0" actId="207"/>
          <ac:spMkLst>
            <pc:docMk/>
            <pc:sldMk cId="3005141422" sldId="320"/>
            <ac:spMk id="6" creationId="{C08EBEDD-B0B4-102C-3D12-8F4082426C7B}"/>
          </ac:spMkLst>
        </pc:spChg>
      </pc:sldChg>
      <pc:sldChg chg="modSp mod">
        <pc:chgData name="Vujinović Nataša" userId="c0b60d30-4c79-44c4-b2ea-c30ec253f433" providerId="ADAL" clId="{8F8CE7C3-6967-48A8-8C19-E8A18A50A30F}" dt="2023-11-02T11:09:46.541" v="4" actId="207"/>
        <pc:sldMkLst>
          <pc:docMk/>
          <pc:sldMk cId="3679036372" sldId="321"/>
        </pc:sldMkLst>
        <pc:spChg chg="mod">
          <ac:chgData name="Vujinović Nataša" userId="c0b60d30-4c79-44c4-b2ea-c30ec253f433" providerId="ADAL" clId="{8F8CE7C3-6967-48A8-8C19-E8A18A50A30F}" dt="2023-11-02T11:09:46.541" v="4" actId="207"/>
          <ac:spMkLst>
            <pc:docMk/>
            <pc:sldMk cId="3679036372" sldId="321"/>
            <ac:spMk id="5" creationId="{2DE87C47-66C0-A558-0C56-6B44712B6B1B}"/>
          </ac:spMkLst>
        </pc:spChg>
      </pc:sldChg>
      <pc:sldChg chg="modSp mod">
        <pc:chgData name="Vujinović Nataša" userId="c0b60d30-4c79-44c4-b2ea-c30ec253f433" providerId="ADAL" clId="{8F8CE7C3-6967-48A8-8C19-E8A18A50A30F}" dt="2023-11-02T11:08:53.191" v="3" actId="207"/>
        <pc:sldMkLst>
          <pc:docMk/>
          <pc:sldMk cId="117720429" sldId="322"/>
        </pc:sldMkLst>
        <pc:spChg chg="mod">
          <ac:chgData name="Vujinović Nataša" userId="c0b60d30-4c79-44c4-b2ea-c30ec253f433" providerId="ADAL" clId="{8F8CE7C3-6967-48A8-8C19-E8A18A50A30F}" dt="2023-11-02T11:08:53.191" v="3" actId="207"/>
          <ac:spMkLst>
            <pc:docMk/>
            <pc:sldMk cId="117720429" sldId="322"/>
            <ac:spMk id="5" creationId="{FC88C8CE-FAFE-BB49-3511-F931A2FC1C25}"/>
          </ac:spMkLst>
        </pc:spChg>
      </pc:sldChg>
      <pc:sldChg chg="modSp mod">
        <pc:chgData name="Vujinović Nataša" userId="c0b60d30-4c79-44c4-b2ea-c30ec253f433" providerId="ADAL" clId="{8F8CE7C3-6967-48A8-8C19-E8A18A50A30F}" dt="2023-11-02T11:10:24.503" v="6" actId="207"/>
        <pc:sldMkLst>
          <pc:docMk/>
          <pc:sldMk cId="550300782" sldId="324"/>
        </pc:sldMkLst>
        <pc:spChg chg="mod">
          <ac:chgData name="Vujinović Nataša" userId="c0b60d30-4c79-44c4-b2ea-c30ec253f433" providerId="ADAL" clId="{8F8CE7C3-6967-48A8-8C19-E8A18A50A30F}" dt="2023-11-02T11:10:24.503" v="6" actId="207"/>
          <ac:spMkLst>
            <pc:docMk/>
            <pc:sldMk cId="550300782" sldId="324"/>
            <ac:spMk id="6" creationId="{BE2F5F9C-7AB5-7538-5912-02B3BD55B6DB}"/>
          </ac:spMkLst>
        </pc:spChg>
      </pc:sldChg>
      <pc:sldChg chg="modSp mod">
        <pc:chgData name="Vujinović Nataša" userId="c0b60d30-4c79-44c4-b2ea-c30ec253f433" providerId="ADAL" clId="{8F8CE7C3-6967-48A8-8C19-E8A18A50A30F}" dt="2023-11-02T11:11:20.595" v="7" actId="207"/>
        <pc:sldMkLst>
          <pc:docMk/>
          <pc:sldMk cId="3289182379" sldId="325"/>
        </pc:sldMkLst>
        <pc:spChg chg="mod">
          <ac:chgData name="Vujinović Nataša" userId="c0b60d30-4c79-44c4-b2ea-c30ec253f433" providerId="ADAL" clId="{8F8CE7C3-6967-48A8-8C19-E8A18A50A30F}" dt="2023-11-02T11:11:20.595" v="7" actId="207"/>
          <ac:spMkLst>
            <pc:docMk/>
            <pc:sldMk cId="3289182379" sldId="325"/>
            <ac:spMk id="6" creationId="{DE3F99C5-0FCF-1B3E-1102-A619DB3B0F34}"/>
          </ac:spMkLst>
        </pc:spChg>
      </pc:sldChg>
      <pc:sldChg chg="modSp mod">
        <pc:chgData name="Vujinović Nataša" userId="c0b60d30-4c79-44c4-b2ea-c30ec253f433" providerId="ADAL" clId="{8F8CE7C3-6967-48A8-8C19-E8A18A50A30F}" dt="2023-11-02T11:13:00.181" v="13" actId="1076"/>
        <pc:sldMkLst>
          <pc:docMk/>
          <pc:sldMk cId="3852881620" sldId="327"/>
        </pc:sldMkLst>
        <pc:spChg chg="mod">
          <ac:chgData name="Vujinović Nataša" userId="c0b60d30-4c79-44c4-b2ea-c30ec253f433" providerId="ADAL" clId="{8F8CE7C3-6967-48A8-8C19-E8A18A50A30F}" dt="2023-11-02T11:13:00.181" v="13" actId="1076"/>
          <ac:spMkLst>
            <pc:docMk/>
            <pc:sldMk cId="3852881620" sldId="327"/>
            <ac:spMk id="5" creationId="{EF86BFF8-A243-D933-0746-474CA0CF50B8}"/>
          </ac:spMkLst>
        </pc:spChg>
      </pc:sldChg>
      <pc:sldChg chg="modSp mod">
        <pc:chgData name="Vujinović Nataša" userId="c0b60d30-4c79-44c4-b2ea-c30ec253f433" providerId="ADAL" clId="{8F8CE7C3-6967-48A8-8C19-E8A18A50A30F}" dt="2023-11-02T11:15:05.750" v="22" actId="207"/>
        <pc:sldMkLst>
          <pc:docMk/>
          <pc:sldMk cId="3868826208" sldId="328"/>
        </pc:sldMkLst>
        <pc:spChg chg="mod">
          <ac:chgData name="Vujinović Nataša" userId="c0b60d30-4c79-44c4-b2ea-c30ec253f433" providerId="ADAL" clId="{8F8CE7C3-6967-48A8-8C19-E8A18A50A30F}" dt="2023-11-02T11:15:05.750" v="22" actId="207"/>
          <ac:spMkLst>
            <pc:docMk/>
            <pc:sldMk cId="3868826208" sldId="328"/>
            <ac:spMk id="5" creationId="{AA48F19B-9D71-56A9-AA87-2A72B04873F9}"/>
          </ac:spMkLst>
        </pc:spChg>
        <pc:spChg chg="mod">
          <ac:chgData name="Vujinović Nataša" userId="c0b60d30-4c79-44c4-b2ea-c30ec253f433" providerId="ADAL" clId="{8F8CE7C3-6967-48A8-8C19-E8A18A50A30F}" dt="2023-11-02T11:14:20.909" v="16" actId="120"/>
          <ac:spMkLst>
            <pc:docMk/>
            <pc:sldMk cId="3868826208" sldId="328"/>
            <ac:spMk id="6" creationId="{D7163EEC-9EDF-7FBF-5983-1D70A9D1564C}"/>
          </ac:spMkLst>
        </pc:spChg>
      </pc:sldChg>
      <pc:sldChg chg="modSp mod">
        <pc:chgData name="Vujinović Nataša" userId="c0b60d30-4c79-44c4-b2ea-c30ec253f433" providerId="ADAL" clId="{8F8CE7C3-6967-48A8-8C19-E8A18A50A30F}" dt="2023-11-02T11:13:08.165" v="14" actId="1076"/>
        <pc:sldMkLst>
          <pc:docMk/>
          <pc:sldMk cId="356750914" sldId="329"/>
        </pc:sldMkLst>
        <pc:spChg chg="mod">
          <ac:chgData name="Vujinović Nataša" userId="c0b60d30-4c79-44c4-b2ea-c30ec253f433" providerId="ADAL" clId="{8F8CE7C3-6967-48A8-8C19-E8A18A50A30F}" dt="2023-11-02T11:13:08.165" v="14" actId="1076"/>
          <ac:spMkLst>
            <pc:docMk/>
            <pc:sldMk cId="356750914" sldId="329"/>
            <ac:spMk id="6" creationId="{846FD52D-E547-F432-5421-79EE08C89451}"/>
          </ac:spMkLst>
        </pc:spChg>
      </pc:sldChg>
      <pc:sldChg chg="modSp mod">
        <pc:chgData name="Vujinović Nataša" userId="c0b60d30-4c79-44c4-b2ea-c30ec253f433" providerId="ADAL" clId="{8F8CE7C3-6967-48A8-8C19-E8A18A50A30F}" dt="2023-11-02T11:15:30.903" v="23" actId="207"/>
        <pc:sldMkLst>
          <pc:docMk/>
          <pc:sldMk cId="2127460733" sldId="330"/>
        </pc:sldMkLst>
        <pc:spChg chg="mod">
          <ac:chgData name="Vujinović Nataša" userId="c0b60d30-4c79-44c4-b2ea-c30ec253f433" providerId="ADAL" clId="{8F8CE7C3-6967-48A8-8C19-E8A18A50A30F}" dt="2023-11-02T11:14:28.864" v="18" actId="120"/>
          <ac:spMkLst>
            <pc:docMk/>
            <pc:sldMk cId="2127460733" sldId="330"/>
            <ac:spMk id="5" creationId="{4496E6EA-A320-A90F-C738-5EC9ED86ADE8}"/>
          </ac:spMkLst>
        </pc:spChg>
        <pc:spChg chg="mod">
          <ac:chgData name="Vujinović Nataša" userId="c0b60d30-4c79-44c4-b2ea-c30ec253f433" providerId="ADAL" clId="{8F8CE7C3-6967-48A8-8C19-E8A18A50A30F}" dt="2023-11-02T11:15:30.903" v="23" actId="207"/>
          <ac:spMkLst>
            <pc:docMk/>
            <pc:sldMk cId="2127460733" sldId="330"/>
            <ac:spMk id="6" creationId="{8872FC98-FFC0-378E-DC42-DC0869AF1441}"/>
          </ac:spMkLst>
        </pc:spChg>
      </pc:sldChg>
      <pc:sldChg chg="modSp mod">
        <pc:chgData name="Vujinović Nataša" userId="c0b60d30-4c79-44c4-b2ea-c30ec253f433" providerId="ADAL" clId="{8F8CE7C3-6967-48A8-8C19-E8A18A50A30F}" dt="2023-11-02T11:15:57.630" v="24" actId="207"/>
        <pc:sldMkLst>
          <pc:docMk/>
          <pc:sldMk cId="2486201538" sldId="332"/>
        </pc:sldMkLst>
        <pc:spChg chg="mod">
          <ac:chgData name="Vujinović Nataša" userId="c0b60d30-4c79-44c4-b2ea-c30ec253f433" providerId="ADAL" clId="{8F8CE7C3-6967-48A8-8C19-E8A18A50A30F}" dt="2023-11-02T11:15:57.630" v="24" actId="207"/>
          <ac:spMkLst>
            <pc:docMk/>
            <pc:sldMk cId="2486201538" sldId="332"/>
            <ac:spMk id="5" creationId="{0A60AAF2-FA96-4ABD-27D3-2A3F9A44C97F}"/>
          </ac:spMkLst>
        </pc:spChg>
      </pc:sldChg>
      <pc:sldChg chg="modSp mod">
        <pc:chgData name="Vujinović Nataša" userId="c0b60d30-4c79-44c4-b2ea-c30ec253f433" providerId="ADAL" clId="{8F8CE7C3-6967-48A8-8C19-E8A18A50A30F}" dt="2023-11-02T11:17:41.376" v="30" actId="207"/>
        <pc:sldMkLst>
          <pc:docMk/>
          <pc:sldMk cId="3211097395" sldId="334"/>
        </pc:sldMkLst>
        <pc:spChg chg="mod">
          <ac:chgData name="Vujinović Nataša" userId="c0b60d30-4c79-44c4-b2ea-c30ec253f433" providerId="ADAL" clId="{8F8CE7C3-6967-48A8-8C19-E8A18A50A30F}" dt="2023-11-02T11:17:41.376" v="30" actId="207"/>
          <ac:spMkLst>
            <pc:docMk/>
            <pc:sldMk cId="3211097395" sldId="334"/>
            <ac:spMk id="6" creationId="{0E307C5A-D341-B899-3B66-8566CC7C4118}"/>
          </ac:spMkLst>
        </pc:spChg>
      </pc:sldChg>
      <pc:sldChg chg="modSp mod delCm">
        <pc:chgData name="Vujinović Nataša" userId="c0b60d30-4c79-44c4-b2ea-c30ec253f433" providerId="ADAL" clId="{8F8CE7C3-6967-48A8-8C19-E8A18A50A30F}" dt="2023-11-02T11:17:24.774" v="29" actId="207"/>
        <pc:sldMkLst>
          <pc:docMk/>
          <pc:sldMk cId="4232963125" sldId="335"/>
        </pc:sldMkLst>
        <pc:spChg chg="mod">
          <ac:chgData name="Vujinović Nataša" userId="c0b60d30-4c79-44c4-b2ea-c30ec253f433" providerId="ADAL" clId="{8F8CE7C3-6967-48A8-8C19-E8A18A50A30F}" dt="2023-11-02T11:17:24.774" v="29" actId="207"/>
          <ac:spMkLst>
            <pc:docMk/>
            <pc:sldMk cId="4232963125" sldId="335"/>
            <ac:spMk id="5" creationId="{53BA8F68-16D4-41B1-2DDA-AE54FE9EF1C9}"/>
          </ac:spMkLst>
        </pc:spChg>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8F8CE7C3-6967-48A8-8C19-E8A18A50A30F}" dt="2023-11-02T11:16:53.945" v="26"/>
              <pc2:cmMkLst xmlns:pc2="http://schemas.microsoft.com/office/powerpoint/2019/9/main/command">
                <pc:docMk/>
                <pc:sldMk cId="4232963125" sldId="335"/>
                <pc2:cmMk id="{C7FA143E-2FA4-4CC7-8EF9-D87069E2381B}"/>
              </pc2:cmMkLst>
            </pc226:cmChg>
            <pc226:cmChg xmlns:pc226="http://schemas.microsoft.com/office/powerpoint/2022/06/main/command" chg="del">
              <pc226:chgData name="Vujinović Nataša" userId="c0b60d30-4c79-44c4-b2ea-c30ec253f433" providerId="ADAL" clId="{8F8CE7C3-6967-48A8-8C19-E8A18A50A30F}" dt="2023-11-02T11:16:51.209" v="25"/>
              <pc2:cmMkLst xmlns:pc2="http://schemas.microsoft.com/office/powerpoint/2019/9/main/command">
                <pc:docMk/>
                <pc:sldMk cId="4232963125" sldId="335"/>
                <pc2:cmMk id="{1471FD67-585F-4FDD-9256-3467CE76A753}"/>
              </pc2:cmMkLst>
            </pc226:cmChg>
          </p:ext>
        </pc:extLst>
      </pc:sldChg>
      <pc:sldChg chg="addSp delSp modSp mod delCm">
        <pc:chgData name="Vujinović Nataša" userId="c0b60d30-4c79-44c4-b2ea-c30ec253f433" providerId="ADAL" clId="{8F8CE7C3-6967-48A8-8C19-E8A18A50A30F}" dt="2023-11-02T11:21:27.163" v="51"/>
        <pc:sldMkLst>
          <pc:docMk/>
          <pc:sldMk cId="891580680" sldId="337"/>
        </pc:sldMkLst>
        <pc:spChg chg="mod">
          <ac:chgData name="Vujinović Nataša" userId="c0b60d30-4c79-44c4-b2ea-c30ec253f433" providerId="ADAL" clId="{8F8CE7C3-6967-48A8-8C19-E8A18A50A30F}" dt="2023-11-02T11:20:02.498" v="34" actId="1076"/>
          <ac:spMkLst>
            <pc:docMk/>
            <pc:sldMk cId="891580680" sldId="337"/>
            <ac:spMk id="5" creationId="{7C605422-4B67-35C8-4ED5-A0B595A6C954}"/>
          </ac:spMkLst>
        </pc:spChg>
        <pc:spChg chg="add mod">
          <ac:chgData name="Vujinović Nataša" userId="c0b60d30-4c79-44c4-b2ea-c30ec253f433" providerId="ADAL" clId="{8F8CE7C3-6967-48A8-8C19-E8A18A50A30F}" dt="2023-11-02T11:20:45.681" v="47"/>
          <ac:spMkLst>
            <pc:docMk/>
            <pc:sldMk cId="891580680" sldId="337"/>
            <ac:spMk id="7" creationId="{DAA1D846-F4E4-755A-3113-BD2621D8FA73}"/>
          </ac:spMkLst>
        </pc:spChg>
        <pc:spChg chg="add mod">
          <ac:chgData name="Vujinović Nataša" userId="c0b60d30-4c79-44c4-b2ea-c30ec253f433" providerId="ADAL" clId="{8F8CE7C3-6967-48A8-8C19-E8A18A50A30F}" dt="2023-11-02T11:20:45.681" v="47"/>
          <ac:spMkLst>
            <pc:docMk/>
            <pc:sldMk cId="891580680" sldId="337"/>
            <ac:spMk id="8" creationId="{7572790B-9B8F-A639-8A70-95415F7D5BB8}"/>
          </ac:spMkLst>
        </pc:spChg>
        <pc:spChg chg="add mod">
          <ac:chgData name="Vujinović Nataša" userId="c0b60d30-4c79-44c4-b2ea-c30ec253f433" providerId="ADAL" clId="{8F8CE7C3-6967-48A8-8C19-E8A18A50A30F}" dt="2023-11-02T11:20:45.681" v="47"/>
          <ac:spMkLst>
            <pc:docMk/>
            <pc:sldMk cId="891580680" sldId="337"/>
            <ac:spMk id="9" creationId="{BB9582C3-FDE0-63A2-1654-A4A8B2B6F4DD}"/>
          </ac:spMkLst>
        </pc:spChg>
        <pc:spChg chg="add mod">
          <ac:chgData name="Vujinović Nataša" userId="c0b60d30-4c79-44c4-b2ea-c30ec253f433" providerId="ADAL" clId="{8F8CE7C3-6967-48A8-8C19-E8A18A50A30F}" dt="2023-11-02T11:20:45.681" v="47"/>
          <ac:spMkLst>
            <pc:docMk/>
            <pc:sldMk cId="891580680" sldId="337"/>
            <ac:spMk id="10" creationId="{DD585F83-DF45-44B5-AE9A-ED74ECCDFCD3}"/>
          </ac:spMkLst>
        </pc:spChg>
        <pc:spChg chg="add mod">
          <ac:chgData name="Vujinović Nataša" userId="c0b60d30-4c79-44c4-b2ea-c30ec253f433" providerId="ADAL" clId="{8F8CE7C3-6967-48A8-8C19-E8A18A50A30F}" dt="2023-11-02T11:20:45.681" v="47"/>
          <ac:spMkLst>
            <pc:docMk/>
            <pc:sldMk cId="891580680" sldId="337"/>
            <ac:spMk id="11" creationId="{358EC1BC-6EED-D001-4710-A4603AFEE888}"/>
          </ac:spMkLst>
        </pc:spChg>
        <pc:spChg chg="add mod">
          <ac:chgData name="Vujinović Nataša" userId="c0b60d30-4c79-44c4-b2ea-c30ec253f433" providerId="ADAL" clId="{8F8CE7C3-6967-48A8-8C19-E8A18A50A30F}" dt="2023-11-02T11:20:45.681" v="47"/>
          <ac:spMkLst>
            <pc:docMk/>
            <pc:sldMk cId="891580680" sldId="337"/>
            <ac:spMk id="13" creationId="{ABBC526B-BB51-CE87-355E-12336FBE2497}"/>
          </ac:spMkLst>
        </pc:spChg>
        <pc:grpChg chg="add mod">
          <ac:chgData name="Vujinović Nataša" userId="c0b60d30-4c79-44c4-b2ea-c30ec253f433" providerId="ADAL" clId="{8F8CE7C3-6967-48A8-8C19-E8A18A50A30F}" dt="2023-11-02T11:20:45.681" v="47"/>
          <ac:grpSpMkLst>
            <pc:docMk/>
            <pc:sldMk cId="891580680" sldId="337"/>
            <ac:grpSpMk id="2" creationId="{4BA1B340-7E98-E273-0ED8-487AE261399A}"/>
          </ac:grpSpMkLst>
        </pc:grpChg>
        <pc:grpChg chg="add del mod">
          <ac:chgData name="Vujinović Nataša" userId="c0b60d30-4c79-44c4-b2ea-c30ec253f433" providerId="ADAL" clId="{8F8CE7C3-6967-48A8-8C19-E8A18A50A30F}" dt="2023-11-02T11:20:45.681" v="47"/>
          <ac:grpSpMkLst>
            <pc:docMk/>
            <pc:sldMk cId="891580680" sldId="337"/>
            <ac:grpSpMk id="3" creationId="{0599383B-76D2-AF19-F0BF-7A0C8D71E2D3}"/>
          </ac:grpSpMkLst>
        </pc:grpChg>
        <pc:grpChg chg="add mod">
          <ac:chgData name="Vujinović Nataša" userId="c0b60d30-4c79-44c4-b2ea-c30ec253f433" providerId="ADAL" clId="{8F8CE7C3-6967-48A8-8C19-E8A18A50A30F}" dt="2023-11-02T11:20:45.681" v="47"/>
          <ac:grpSpMkLst>
            <pc:docMk/>
            <pc:sldMk cId="891580680" sldId="337"/>
            <ac:grpSpMk id="6" creationId="{009204E8-667B-4764-95AA-72D982EECBD8}"/>
          </ac:grpSpMkLst>
        </pc:grpChg>
        <pc:graphicFrameChg chg="mod">
          <ac:chgData name="Vujinović Nataša" userId="c0b60d30-4c79-44c4-b2ea-c30ec253f433" providerId="ADAL" clId="{8F8CE7C3-6967-48A8-8C19-E8A18A50A30F}" dt="2023-11-02T11:20:06.571" v="37" actId="478"/>
          <ac:graphicFrameMkLst>
            <pc:docMk/>
            <pc:sldMk cId="891580680" sldId="337"/>
            <ac:graphicFrameMk id="12" creationId="{DDF0ACBD-CEC3-0A62-C716-D31FA2397BC2}"/>
          </ac:graphicFrameMkLst>
        </pc:graphicFrameChg>
        <pc:graphicFrameChg chg="add del mod">
          <ac:chgData name="Vujinović Nataša" userId="c0b60d30-4c79-44c4-b2ea-c30ec253f433" providerId="ADAL" clId="{8F8CE7C3-6967-48A8-8C19-E8A18A50A30F}" dt="2023-11-02T11:20:44.453" v="45"/>
          <ac:graphicFrameMkLst>
            <pc:docMk/>
            <pc:sldMk cId="891580680" sldId="337"/>
            <ac:graphicFrameMk id="14" creationId="{C74EC122-515F-F836-A273-CAD30C1E2A0A}"/>
          </ac:graphicFrameMkLst>
        </pc:graphicFrameChg>
        <pc:graphicFrameChg chg="add mod">
          <ac:chgData name="Vujinović Nataša" userId="c0b60d30-4c79-44c4-b2ea-c30ec253f433" providerId="ADAL" clId="{8F8CE7C3-6967-48A8-8C19-E8A18A50A30F}" dt="2023-11-02T11:21:27.163" v="51"/>
          <ac:graphicFrameMkLst>
            <pc:docMk/>
            <pc:sldMk cId="891580680" sldId="337"/>
            <ac:graphicFrameMk id="15" creationId="{DE00C635-4CF5-89C2-CB0C-D4809F7C8AE3}"/>
          </ac:graphicFrameMkLst>
        </pc:graphicFrameChg>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8F8CE7C3-6967-48A8-8C19-E8A18A50A30F}" dt="2023-11-02T11:18:57.997" v="32"/>
              <pc2:cmMkLst xmlns:pc2="http://schemas.microsoft.com/office/powerpoint/2019/9/main/command">
                <pc:docMk/>
                <pc:sldMk cId="891580680" sldId="337"/>
                <pc2:cmMk id="{A5728856-4400-4169-BBAB-E126EE9D9267}"/>
              </pc2:cmMkLst>
            </pc226:cmChg>
          </p:ext>
        </pc:extLst>
      </pc:sldChg>
      <pc:sldChg chg="modSp mod">
        <pc:chgData name="Vujinović Nataša" userId="c0b60d30-4c79-44c4-b2ea-c30ec253f433" providerId="ADAL" clId="{8F8CE7C3-6967-48A8-8C19-E8A18A50A30F}" dt="2023-11-02T11:22:42.256" v="53" actId="207"/>
        <pc:sldMkLst>
          <pc:docMk/>
          <pc:sldMk cId="2096596375" sldId="339"/>
        </pc:sldMkLst>
        <pc:spChg chg="mod">
          <ac:chgData name="Vujinović Nataša" userId="c0b60d30-4c79-44c4-b2ea-c30ec253f433" providerId="ADAL" clId="{8F8CE7C3-6967-48A8-8C19-E8A18A50A30F}" dt="2023-11-02T11:22:42.256" v="53" actId="207"/>
          <ac:spMkLst>
            <pc:docMk/>
            <pc:sldMk cId="2096596375" sldId="339"/>
            <ac:spMk id="6" creationId="{7EE55212-2E3C-CE2F-0F68-71CCB6E06CF3}"/>
          </ac:spMkLst>
        </pc:spChg>
      </pc:sldChg>
      <pc:sldChg chg="modSp mod">
        <pc:chgData name="Vujinović Nataša" userId="c0b60d30-4c79-44c4-b2ea-c30ec253f433" providerId="ADAL" clId="{8F8CE7C3-6967-48A8-8C19-E8A18A50A30F}" dt="2023-11-02T11:22:16.490" v="52" actId="207"/>
        <pc:sldMkLst>
          <pc:docMk/>
          <pc:sldMk cId="4145188657" sldId="340"/>
        </pc:sldMkLst>
        <pc:spChg chg="mod">
          <ac:chgData name="Vujinović Nataša" userId="c0b60d30-4c79-44c4-b2ea-c30ec253f433" providerId="ADAL" clId="{8F8CE7C3-6967-48A8-8C19-E8A18A50A30F}" dt="2023-11-02T11:22:16.490" v="52" actId="207"/>
          <ac:spMkLst>
            <pc:docMk/>
            <pc:sldMk cId="4145188657" sldId="340"/>
            <ac:spMk id="6" creationId="{E7390049-32CB-BD4E-7670-7BAE7C5E6057}"/>
          </ac:spMkLst>
        </pc:spChg>
      </pc:sldChg>
      <pc:sldChg chg="modSp mod">
        <pc:chgData name="Vujinović Nataša" userId="c0b60d30-4c79-44c4-b2ea-c30ec253f433" providerId="ADAL" clId="{8F8CE7C3-6967-48A8-8C19-E8A18A50A30F}" dt="2023-11-02T11:22:54.296" v="54" actId="207"/>
        <pc:sldMkLst>
          <pc:docMk/>
          <pc:sldMk cId="4130975445" sldId="342"/>
        </pc:sldMkLst>
        <pc:spChg chg="mod">
          <ac:chgData name="Vujinović Nataša" userId="c0b60d30-4c79-44c4-b2ea-c30ec253f433" providerId="ADAL" clId="{8F8CE7C3-6967-48A8-8C19-E8A18A50A30F}" dt="2023-11-02T11:22:54.296" v="54" actId="207"/>
          <ac:spMkLst>
            <pc:docMk/>
            <pc:sldMk cId="4130975445" sldId="342"/>
            <ac:spMk id="3" creationId="{0691C6A0-5F30-27DE-710E-B9D4C09F0013}"/>
          </ac:spMkLst>
        </pc:spChg>
      </pc:sldChg>
      <pc:sldChg chg="modSp mod">
        <pc:chgData name="Vujinović Nataša" userId="c0b60d30-4c79-44c4-b2ea-c30ec253f433" providerId="ADAL" clId="{8F8CE7C3-6967-48A8-8C19-E8A18A50A30F}" dt="2023-11-02T11:24:18.332" v="58" actId="207"/>
        <pc:sldMkLst>
          <pc:docMk/>
          <pc:sldMk cId="93729229" sldId="343"/>
        </pc:sldMkLst>
        <pc:spChg chg="mod">
          <ac:chgData name="Vujinović Nataša" userId="c0b60d30-4c79-44c4-b2ea-c30ec253f433" providerId="ADAL" clId="{8F8CE7C3-6967-48A8-8C19-E8A18A50A30F}" dt="2023-11-02T11:24:18.332" v="58" actId="207"/>
          <ac:spMkLst>
            <pc:docMk/>
            <pc:sldMk cId="93729229" sldId="343"/>
            <ac:spMk id="3" creationId="{EF01BBBB-761E-B0F6-63B3-98E49598B3E9}"/>
          </ac:spMkLst>
        </pc:spChg>
      </pc:sldChg>
      <pc:sldChg chg="modSp mod">
        <pc:chgData name="Vujinović Nataša" userId="c0b60d30-4c79-44c4-b2ea-c30ec253f433" providerId="ADAL" clId="{8F8CE7C3-6967-48A8-8C19-E8A18A50A30F}" dt="2023-11-02T11:24:09.636" v="57" actId="207"/>
        <pc:sldMkLst>
          <pc:docMk/>
          <pc:sldMk cId="1794149487" sldId="344"/>
        </pc:sldMkLst>
        <pc:spChg chg="mod">
          <ac:chgData name="Vujinović Nataša" userId="c0b60d30-4c79-44c4-b2ea-c30ec253f433" providerId="ADAL" clId="{8F8CE7C3-6967-48A8-8C19-E8A18A50A30F}" dt="2023-11-02T11:24:09.636" v="57" actId="207"/>
          <ac:spMkLst>
            <pc:docMk/>
            <pc:sldMk cId="1794149487" sldId="344"/>
            <ac:spMk id="3" creationId="{FDE1AEEF-D772-D60E-5E84-024E08E15E3E}"/>
          </ac:spMkLst>
        </pc:spChg>
      </pc:sldChg>
      <pc:sldChg chg="modSp mod">
        <pc:chgData name="Vujinović Nataša" userId="c0b60d30-4c79-44c4-b2ea-c30ec253f433" providerId="ADAL" clId="{8F8CE7C3-6967-48A8-8C19-E8A18A50A30F}" dt="2023-11-02T11:23:30.770" v="56" actId="255"/>
        <pc:sldMkLst>
          <pc:docMk/>
          <pc:sldMk cId="28097223" sldId="345"/>
        </pc:sldMkLst>
        <pc:spChg chg="mod">
          <ac:chgData name="Vujinović Nataša" userId="c0b60d30-4c79-44c4-b2ea-c30ec253f433" providerId="ADAL" clId="{8F8CE7C3-6967-48A8-8C19-E8A18A50A30F}" dt="2023-11-02T11:23:30.770" v="56" actId="255"/>
          <ac:spMkLst>
            <pc:docMk/>
            <pc:sldMk cId="28097223" sldId="345"/>
            <ac:spMk id="3" creationId="{2871CB1C-872F-3D20-3071-0E68C549C31F}"/>
          </ac:spMkLst>
        </pc:spChg>
      </pc:sldChg>
      <pc:sldChg chg="modSp mod">
        <pc:chgData name="Vujinović Nataša" userId="c0b60d30-4c79-44c4-b2ea-c30ec253f433" providerId="ADAL" clId="{8F8CE7C3-6967-48A8-8C19-E8A18A50A30F}" dt="2023-11-02T11:25:34.682" v="61" actId="207"/>
        <pc:sldMkLst>
          <pc:docMk/>
          <pc:sldMk cId="2400507901" sldId="346"/>
        </pc:sldMkLst>
        <pc:spChg chg="mod">
          <ac:chgData name="Vujinović Nataša" userId="c0b60d30-4c79-44c4-b2ea-c30ec253f433" providerId="ADAL" clId="{8F8CE7C3-6967-48A8-8C19-E8A18A50A30F}" dt="2023-11-02T11:25:34.682" v="61" actId="207"/>
          <ac:spMkLst>
            <pc:docMk/>
            <pc:sldMk cId="2400507901" sldId="346"/>
            <ac:spMk id="3" creationId="{3F898F33-D104-863F-1F04-A7E618F1ABF5}"/>
          </ac:spMkLst>
        </pc:spChg>
      </pc:sldChg>
      <pc:sldChg chg="modSp mod">
        <pc:chgData name="Vujinović Nataša" userId="c0b60d30-4c79-44c4-b2ea-c30ec253f433" providerId="ADAL" clId="{8F8CE7C3-6967-48A8-8C19-E8A18A50A30F}" dt="2023-11-02T11:25:10.005" v="60" actId="207"/>
        <pc:sldMkLst>
          <pc:docMk/>
          <pc:sldMk cId="1577621819" sldId="347"/>
        </pc:sldMkLst>
        <pc:spChg chg="mod">
          <ac:chgData name="Vujinović Nataša" userId="c0b60d30-4c79-44c4-b2ea-c30ec253f433" providerId="ADAL" clId="{8F8CE7C3-6967-48A8-8C19-E8A18A50A30F}" dt="2023-11-02T11:25:10.005" v="60" actId="207"/>
          <ac:spMkLst>
            <pc:docMk/>
            <pc:sldMk cId="1577621819" sldId="347"/>
            <ac:spMk id="5" creationId="{680C1406-CFAE-1A1E-F3F3-8D1D7FEB2DBD}"/>
          </ac:spMkLst>
        </pc:spChg>
      </pc:sldChg>
      <pc:sldChg chg="modSp mod">
        <pc:chgData name="Vujinović Nataša" userId="c0b60d30-4c79-44c4-b2ea-c30ec253f433" providerId="ADAL" clId="{8F8CE7C3-6967-48A8-8C19-E8A18A50A30F}" dt="2023-11-02T11:24:55.394" v="59" actId="207"/>
        <pc:sldMkLst>
          <pc:docMk/>
          <pc:sldMk cId="565857970" sldId="348"/>
        </pc:sldMkLst>
        <pc:spChg chg="mod">
          <ac:chgData name="Vujinović Nataša" userId="c0b60d30-4c79-44c4-b2ea-c30ec253f433" providerId="ADAL" clId="{8F8CE7C3-6967-48A8-8C19-E8A18A50A30F}" dt="2023-11-02T11:24:55.394" v="59" actId="207"/>
          <ac:spMkLst>
            <pc:docMk/>
            <pc:sldMk cId="565857970" sldId="348"/>
            <ac:spMk id="3" creationId="{50A83462-EF12-A239-5E51-33A71D4D85A9}"/>
          </ac:spMkLst>
        </pc:spChg>
      </pc:sldChg>
      <pc:sldChg chg="modSp mod">
        <pc:chgData name="Vujinović Nataša" userId="c0b60d30-4c79-44c4-b2ea-c30ec253f433" providerId="ADAL" clId="{8F8CE7C3-6967-48A8-8C19-E8A18A50A30F}" dt="2023-11-02T11:27:29.300" v="73" actId="207"/>
        <pc:sldMkLst>
          <pc:docMk/>
          <pc:sldMk cId="2781963135" sldId="349"/>
        </pc:sldMkLst>
        <pc:spChg chg="mod">
          <ac:chgData name="Vujinović Nataša" userId="c0b60d30-4c79-44c4-b2ea-c30ec253f433" providerId="ADAL" clId="{8F8CE7C3-6967-48A8-8C19-E8A18A50A30F}" dt="2023-11-02T11:27:29.300" v="73" actId="207"/>
          <ac:spMkLst>
            <pc:docMk/>
            <pc:sldMk cId="2781963135" sldId="349"/>
            <ac:spMk id="3" creationId="{771DE2E1-415C-94F0-0F82-EEF7241EE95C}"/>
          </ac:spMkLst>
        </pc:spChg>
      </pc:sldChg>
      <pc:sldChg chg="modSp mod">
        <pc:chgData name="Vujinović Nataša" userId="c0b60d30-4c79-44c4-b2ea-c30ec253f433" providerId="ADAL" clId="{8F8CE7C3-6967-48A8-8C19-E8A18A50A30F}" dt="2023-11-02T11:26:05.202" v="63" actId="207"/>
        <pc:sldMkLst>
          <pc:docMk/>
          <pc:sldMk cId="3403089267" sldId="350"/>
        </pc:sldMkLst>
        <pc:spChg chg="mod">
          <ac:chgData name="Vujinović Nataša" userId="c0b60d30-4c79-44c4-b2ea-c30ec253f433" providerId="ADAL" clId="{8F8CE7C3-6967-48A8-8C19-E8A18A50A30F}" dt="2023-11-02T11:26:05.202" v="63" actId="207"/>
          <ac:spMkLst>
            <pc:docMk/>
            <pc:sldMk cId="3403089267" sldId="350"/>
            <ac:spMk id="3" creationId="{610E5E4E-1BCC-5BB5-B026-7349E2E2C420}"/>
          </ac:spMkLst>
        </pc:spChg>
      </pc:sldChg>
      <pc:sldChg chg="modSp mod">
        <pc:chgData name="Vujinović Nataša" userId="c0b60d30-4c79-44c4-b2ea-c30ec253f433" providerId="ADAL" clId="{8F8CE7C3-6967-48A8-8C19-E8A18A50A30F}" dt="2023-11-02T11:31:06.678" v="83" actId="1035"/>
        <pc:sldMkLst>
          <pc:docMk/>
          <pc:sldMk cId="2608924282" sldId="351"/>
        </pc:sldMkLst>
        <pc:spChg chg="mod">
          <ac:chgData name="Vujinović Nataša" userId="c0b60d30-4c79-44c4-b2ea-c30ec253f433" providerId="ADAL" clId="{8F8CE7C3-6967-48A8-8C19-E8A18A50A30F}" dt="2023-11-02T11:31:06.678" v="83" actId="1035"/>
          <ac:spMkLst>
            <pc:docMk/>
            <pc:sldMk cId="2608924282" sldId="351"/>
            <ac:spMk id="3" creationId="{C5EB7DAE-978A-062E-1A87-FAF6B5E1AAA5}"/>
          </ac:spMkLst>
        </pc:spChg>
      </pc:sldChg>
      <pc:sldChg chg="modSp mod">
        <pc:chgData name="Vujinović Nataša" userId="c0b60d30-4c79-44c4-b2ea-c30ec253f433" providerId="ADAL" clId="{8F8CE7C3-6967-48A8-8C19-E8A18A50A30F}" dt="2023-11-02T11:26:43.502" v="67" actId="207"/>
        <pc:sldMkLst>
          <pc:docMk/>
          <pc:sldMk cId="4294684350" sldId="352"/>
        </pc:sldMkLst>
        <pc:spChg chg="mod">
          <ac:chgData name="Vujinović Nataša" userId="c0b60d30-4c79-44c4-b2ea-c30ec253f433" providerId="ADAL" clId="{8F8CE7C3-6967-48A8-8C19-E8A18A50A30F}" dt="2023-11-02T11:26:43.502" v="67" actId="207"/>
          <ac:spMkLst>
            <pc:docMk/>
            <pc:sldMk cId="4294684350" sldId="352"/>
            <ac:spMk id="3" creationId="{6FBD9C67-32E3-1ECA-C6B9-8E4BBE18E9F5}"/>
          </ac:spMkLst>
        </pc:spChg>
      </pc:sldChg>
      <pc:sldChg chg="modSp mod">
        <pc:chgData name="Vujinović Nataša" userId="c0b60d30-4c79-44c4-b2ea-c30ec253f433" providerId="ADAL" clId="{8F8CE7C3-6967-48A8-8C19-E8A18A50A30F}" dt="2023-11-02T11:26:25.143" v="65" actId="207"/>
        <pc:sldMkLst>
          <pc:docMk/>
          <pc:sldMk cId="2750968038" sldId="353"/>
        </pc:sldMkLst>
        <pc:spChg chg="mod">
          <ac:chgData name="Vujinović Nataša" userId="c0b60d30-4c79-44c4-b2ea-c30ec253f433" providerId="ADAL" clId="{8F8CE7C3-6967-48A8-8C19-E8A18A50A30F}" dt="2023-11-02T11:26:25.143" v="65" actId="207"/>
          <ac:spMkLst>
            <pc:docMk/>
            <pc:sldMk cId="2750968038" sldId="353"/>
            <ac:spMk id="3" creationId="{FA2CFE02-F69C-2D87-94B7-DC788D029D9E}"/>
          </ac:spMkLst>
        </pc:spChg>
      </pc:sldChg>
      <pc:sldChg chg="modSp mod delCm">
        <pc:chgData name="Vujinović Nataša" userId="c0b60d30-4c79-44c4-b2ea-c30ec253f433" providerId="ADAL" clId="{8F8CE7C3-6967-48A8-8C19-E8A18A50A30F}" dt="2023-11-02T11:30:21.685" v="81"/>
        <pc:sldMkLst>
          <pc:docMk/>
          <pc:sldMk cId="882798144" sldId="354"/>
        </pc:sldMkLst>
        <pc:spChg chg="mod">
          <ac:chgData name="Vujinović Nataša" userId="c0b60d30-4c79-44c4-b2ea-c30ec253f433" providerId="ADAL" clId="{8F8CE7C3-6967-48A8-8C19-E8A18A50A30F}" dt="2023-11-02T11:26:54.847" v="69" actId="207"/>
          <ac:spMkLst>
            <pc:docMk/>
            <pc:sldMk cId="882798144" sldId="354"/>
            <ac:spMk id="3" creationId="{F0FA35C0-8198-ABF8-9C4F-40B090A7CB88}"/>
          </ac:spMkLst>
        </pc:spChg>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8F8CE7C3-6967-48A8-8C19-E8A18A50A30F}" dt="2023-11-02T11:30:21.685" v="81"/>
              <pc2:cmMkLst xmlns:pc2="http://schemas.microsoft.com/office/powerpoint/2019/9/main/command">
                <pc:docMk/>
                <pc:sldMk cId="882798144" sldId="354"/>
                <pc2:cmMk id="{94E087B5-1B1F-4E5C-AA41-A55CB008CB08}"/>
              </pc2:cmMkLst>
            </pc226:cmChg>
          </p:ext>
        </pc:extLst>
      </pc:sldChg>
      <pc:sldChg chg="modSp mod">
        <pc:chgData name="Vujinović Nataša" userId="c0b60d30-4c79-44c4-b2ea-c30ec253f433" providerId="ADAL" clId="{8F8CE7C3-6967-48A8-8C19-E8A18A50A30F}" dt="2023-11-02T11:27:04.419" v="70" actId="207"/>
        <pc:sldMkLst>
          <pc:docMk/>
          <pc:sldMk cId="2938506573" sldId="355"/>
        </pc:sldMkLst>
        <pc:spChg chg="mod">
          <ac:chgData name="Vujinović Nataša" userId="c0b60d30-4c79-44c4-b2ea-c30ec253f433" providerId="ADAL" clId="{8F8CE7C3-6967-48A8-8C19-E8A18A50A30F}" dt="2023-11-02T11:27:04.419" v="70" actId="207"/>
          <ac:spMkLst>
            <pc:docMk/>
            <pc:sldMk cId="2938506573" sldId="355"/>
            <ac:spMk id="3" creationId="{08C98FF3-A479-87CC-900E-A12BEDA6E493}"/>
          </ac:spMkLst>
        </pc:spChg>
      </pc:sldChg>
      <pc:sldChg chg="modSp mod delCm">
        <pc:chgData name="Vujinović Nataša" userId="c0b60d30-4c79-44c4-b2ea-c30ec253f433" providerId="ADAL" clId="{8F8CE7C3-6967-48A8-8C19-E8A18A50A30F}" dt="2023-11-02T11:29:59.385" v="80" actId="207"/>
        <pc:sldMkLst>
          <pc:docMk/>
          <pc:sldMk cId="2788902890" sldId="356"/>
        </pc:sldMkLst>
        <pc:spChg chg="mod">
          <ac:chgData name="Vujinović Nataša" userId="c0b60d30-4c79-44c4-b2ea-c30ec253f433" providerId="ADAL" clId="{8F8CE7C3-6967-48A8-8C19-E8A18A50A30F}" dt="2023-11-02T11:29:59.385" v="80" actId="207"/>
          <ac:spMkLst>
            <pc:docMk/>
            <pc:sldMk cId="2788902890" sldId="356"/>
            <ac:spMk id="3" creationId="{CB121BA8-7B88-8D26-10DB-8A9D23A463CB}"/>
          </ac:spMkLst>
        </pc:spChg>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8F8CE7C3-6967-48A8-8C19-E8A18A50A30F}" dt="2023-11-02T11:29:32.548" v="79"/>
              <pc2:cmMkLst xmlns:pc2="http://schemas.microsoft.com/office/powerpoint/2019/9/main/command">
                <pc:docMk/>
                <pc:sldMk cId="2788902890" sldId="356"/>
                <pc2:cmMk id="{AAA97D56-F1FA-4585-B25F-66A450FEAF7B}"/>
              </pc2:cmMkLst>
            </pc226:cmChg>
          </p:ext>
        </pc:extLst>
      </pc:sldChg>
      <pc:sldChg chg="modSp mod">
        <pc:chgData name="Vujinović Nataša" userId="c0b60d30-4c79-44c4-b2ea-c30ec253f433" providerId="ADAL" clId="{8F8CE7C3-6967-48A8-8C19-E8A18A50A30F}" dt="2023-11-02T11:27:14.103" v="71" actId="207"/>
        <pc:sldMkLst>
          <pc:docMk/>
          <pc:sldMk cId="1320183223" sldId="357"/>
        </pc:sldMkLst>
        <pc:spChg chg="mod">
          <ac:chgData name="Vujinović Nataša" userId="c0b60d30-4c79-44c4-b2ea-c30ec253f433" providerId="ADAL" clId="{8F8CE7C3-6967-48A8-8C19-E8A18A50A30F}" dt="2023-11-02T11:27:14.103" v="71" actId="207"/>
          <ac:spMkLst>
            <pc:docMk/>
            <pc:sldMk cId="1320183223" sldId="357"/>
            <ac:spMk id="3" creationId="{27EEF43C-7F5B-B14E-CFFB-BF1660E37BA8}"/>
          </ac:spMkLst>
        </pc:spChg>
      </pc:sldChg>
      <pc:sldChg chg="modSp mod">
        <pc:chgData name="Vujinović Nataša" userId="c0b60d30-4c79-44c4-b2ea-c30ec253f433" providerId="ADAL" clId="{8F8CE7C3-6967-48A8-8C19-E8A18A50A30F}" dt="2023-11-02T11:31:36.037" v="84" actId="14100"/>
        <pc:sldMkLst>
          <pc:docMk/>
          <pc:sldMk cId="792657718" sldId="359"/>
        </pc:sldMkLst>
        <pc:spChg chg="mod">
          <ac:chgData name="Vujinović Nataša" userId="c0b60d30-4c79-44c4-b2ea-c30ec253f433" providerId="ADAL" clId="{8F8CE7C3-6967-48A8-8C19-E8A18A50A30F}" dt="2023-11-02T11:31:36.037" v="84" actId="14100"/>
          <ac:spMkLst>
            <pc:docMk/>
            <pc:sldMk cId="792657718" sldId="359"/>
            <ac:spMk id="3" creationId="{DB4B2D14-3504-65B5-A6EE-5623EB4BC510}"/>
          </ac:spMkLst>
        </pc:spChg>
      </pc:sldChg>
      <pc:sldChg chg="modSp mod">
        <pc:chgData name="Vujinović Nataša" userId="c0b60d30-4c79-44c4-b2ea-c30ec253f433" providerId="ADAL" clId="{8F8CE7C3-6967-48A8-8C19-E8A18A50A30F}" dt="2023-11-02T11:27:39.515" v="74" actId="207"/>
        <pc:sldMkLst>
          <pc:docMk/>
          <pc:sldMk cId="914749985" sldId="360"/>
        </pc:sldMkLst>
        <pc:spChg chg="mod">
          <ac:chgData name="Vujinović Nataša" userId="c0b60d30-4c79-44c4-b2ea-c30ec253f433" providerId="ADAL" clId="{8F8CE7C3-6967-48A8-8C19-E8A18A50A30F}" dt="2023-11-02T11:27:39.515" v="74" actId="207"/>
          <ac:spMkLst>
            <pc:docMk/>
            <pc:sldMk cId="914749985" sldId="360"/>
            <ac:spMk id="3" creationId="{68BE74B8-458A-4D68-3EA3-95D40C075780}"/>
          </ac:spMkLst>
        </pc:spChg>
      </pc:sldChg>
      <pc:sldChg chg="modSp mod">
        <pc:chgData name="Vujinović Nataša" userId="c0b60d30-4c79-44c4-b2ea-c30ec253f433" providerId="ADAL" clId="{8F8CE7C3-6967-48A8-8C19-E8A18A50A30F}" dt="2023-11-02T11:31:50.514" v="86" actId="1036"/>
        <pc:sldMkLst>
          <pc:docMk/>
          <pc:sldMk cId="3275387824" sldId="361"/>
        </pc:sldMkLst>
        <pc:spChg chg="mod">
          <ac:chgData name="Vujinović Nataša" userId="c0b60d30-4c79-44c4-b2ea-c30ec253f433" providerId="ADAL" clId="{8F8CE7C3-6967-48A8-8C19-E8A18A50A30F}" dt="2023-11-02T11:31:50.514" v="86" actId="1036"/>
          <ac:spMkLst>
            <pc:docMk/>
            <pc:sldMk cId="3275387824" sldId="361"/>
            <ac:spMk id="3" creationId="{624AC559-0853-5960-17B4-E97AE1EE15FB}"/>
          </ac:spMkLst>
        </pc:spChg>
      </pc:sldChg>
      <pc:sldChg chg="modSp mod">
        <pc:chgData name="Vujinović Nataša" userId="c0b60d30-4c79-44c4-b2ea-c30ec253f433" providerId="ADAL" clId="{8F8CE7C3-6967-48A8-8C19-E8A18A50A30F}" dt="2023-11-02T11:28:19.342" v="77" actId="14100"/>
        <pc:sldMkLst>
          <pc:docMk/>
          <pc:sldMk cId="2424536351" sldId="362"/>
        </pc:sldMkLst>
        <pc:spChg chg="mod">
          <ac:chgData name="Vujinović Nataša" userId="c0b60d30-4c79-44c4-b2ea-c30ec253f433" providerId="ADAL" clId="{8F8CE7C3-6967-48A8-8C19-E8A18A50A30F}" dt="2023-11-02T11:28:19.342" v="77" actId="14100"/>
          <ac:spMkLst>
            <pc:docMk/>
            <pc:sldMk cId="2424536351" sldId="362"/>
            <ac:spMk id="7" creationId="{759A93F3-3B24-473A-9DD7-8D7D2880C558}"/>
          </ac:spMkLst>
        </pc:spChg>
      </pc:sldChg>
      <pc:sldChg chg="modSp mod">
        <pc:chgData name="Vujinović Nataša" userId="c0b60d30-4c79-44c4-b2ea-c30ec253f433" providerId="ADAL" clId="{8F8CE7C3-6967-48A8-8C19-E8A18A50A30F}" dt="2023-11-02T11:31:55.196" v="87" actId="14100"/>
        <pc:sldMkLst>
          <pc:docMk/>
          <pc:sldMk cId="513716075" sldId="364"/>
        </pc:sldMkLst>
        <pc:spChg chg="mod">
          <ac:chgData name="Vujinović Nataša" userId="c0b60d30-4c79-44c4-b2ea-c30ec253f433" providerId="ADAL" clId="{8F8CE7C3-6967-48A8-8C19-E8A18A50A30F}" dt="2023-11-02T11:31:55.196" v="87" actId="14100"/>
          <ac:spMkLst>
            <pc:docMk/>
            <pc:sldMk cId="513716075" sldId="364"/>
            <ac:spMk id="3" creationId="{51561CEC-BDD7-6512-8870-FB53E92BDD0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FA30A-B02A-4449-88DA-7FC5C281AE2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E07AA1-EEAE-4CFC-BBD7-67EE32110D35}">
      <dgm:prSet/>
      <dgm:spPr/>
      <dgm:t>
        <a:bodyPr/>
        <a:lstStyle/>
        <a:p>
          <a:pPr>
            <a:lnSpc>
              <a:spcPct val="100000"/>
            </a:lnSpc>
          </a:pPr>
          <a:r>
            <a:rPr lang="en-GB" dirty="0">
              <a:solidFill>
                <a:srgbClr val="000000"/>
              </a:solidFill>
              <a:latin typeface="+mn-lt"/>
            </a:rPr>
            <a:t>“Every natural or legal person is entitled to the peaceful enjoyment of his possessions. No one shall be deprived of his possessions except in the public interest and subject to the conditions provided for by law and by the general principles of international law.</a:t>
          </a:r>
          <a:endParaRPr lang="en-US" dirty="0">
            <a:solidFill>
              <a:srgbClr val="000000"/>
            </a:solidFill>
            <a:latin typeface="+mn-lt"/>
          </a:endParaRPr>
        </a:p>
      </dgm:t>
    </dgm:pt>
    <dgm:pt modelId="{C90FDA31-2475-48F8-96D7-B696BC7E5847}" type="parTrans" cxnId="{25CE6319-779C-431C-AF40-C00DC3F0B4C4}">
      <dgm:prSet/>
      <dgm:spPr/>
      <dgm:t>
        <a:bodyPr/>
        <a:lstStyle/>
        <a:p>
          <a:endParaRPr lang="en-US"/>
        </a:p>
      </dgm:t>
    </dgm:pt>
    <dgm:pt modelId="{E108FED8-0786-4409-9791-5138A675D501}" type="sibTrans" cxnId="{25CE6319-779C-431C-AF40-C00DC3F0B4C4}">
      <dgm:prSet/>
      <dgm:spPr/>
      <dgm:t>
        <a:bodyPr/>
        <a:lstStyle/>
        <a:p>
          <a:endParaRPr lang="en-US"/>
        </a:p>
      </dgm:t>
    </dgm:pt>
    <dgm:pt modelId="{3B0FF992-B559-4459-8568-D17FE210ED62}">
      <dgm:prSet/>
      <dgm:spPr/>
      <dgm:t>
        <a:bodyPr/>
        <a:lstStyle/>
        <a:p>
          <a:pPr>
            <a:lnSpc>
              <a:spcPct val="100000"/>
            </a:lnSpc>
          </a:pPr>
          <a:r>
            <a:rPr lang="en-GB" dirty="0">
              <a:solidFill>
                <a:srgbClr val="000000"/>
              </a:solidFill>
              <a:latin typeface="+mn-lt"/>
            </a:rPr>
            <a:t>“The preceding provisions shall not, however, in any way impair the right of a State to enforce such laws as it deems necessary to control the use of property in accordance with the general interest or to secure the payment of taxes or other contributions or penalties.”</a:t>
          </a:r>
          <a:endParaRPr lang="en-US" dirty="0">
            <a:solidFill>
              <a:srgbClr val="000000"/>
            </a:solidFill>
            <a:latin typeface="+mn-lt"/>
          </a:endParaRPr>
        </a:p>
      </dgm:t>
    </dgm:pt>
    <dgm:pt modelId="{344FB4DF-141B-45EE-8DFA-601210AF291B}" type="parTrans" cxnId="{463BC4B5-A0EC-42D0-9668-192113D99135}">
      <dgm:prSet/>
      <dgm:spPr/>
      <dgm:t>
        <a:bodyPr/>
        <a:lstStyle/>
        <a:p>
          <a:endParaRPr lang="en-US"/>
        </a:p>
      </dgm:t>
    </dgm:pt>
    <dgm:pt modelId="{94D5137B-968B-4911-886D-0F1CF47C9C0C}" type="sibTrans" cxnId="{463BC4B5-A0EC-42D0-9668-192113D99135}">
      <dgm:prSet/>
      <dgm:spPr/>
      <dgm:t>
        <a:bodyPr/>
        <a:lstStyle/>
        <a:p>
          <a:endParaRPr lang="en-US"/>
        </a:p>
      </dgm:t>
    </dgm:pt>
    <dgm:pt modelId="{C67F5732-44ED-478C-89F9-7E71DADF8F0E}" type="pres">
      <dgm:prSet presAssocID="{4BAFA30A-B02A-4449-88DA-7FC5C281AE26}" presName="root" presStyleCnt="0">
        <dgm:presLayoutVars>
          <dgm:dir/>
          <dgm:resizeHandles val="exact"/>
        </dgm:presLayoutVars>
      </dgm:prSet>
      <dgm:spPr/>
    </dgm:pt>
    <dgm:pt modelId="{AD7FC273-27FA-4268-9D99-7979CE0F3372}" type="pres">
      <dgm:prSet presAssocID="{C3E07AA1-EEAE-4CFC-BBD7-67EE32110D35}" presName="compNode" presStyleCnt="0"/>
      <dgm:spPr/>
    </dgm:pt>
    <dgm:pt modelId="{3813832C-A7A1-4383-80D6-6A1B17F21E6E}" type="pres">
      <dgm:prSet presAssocID="{C3E07AA1-EEAE-4CFC-BBD7-67EE32110D35}" presName="bgRect" presStyleLbl="bgShp" presStyleIdx="0" presStyleCnt="2" custScaleY="220996" custLinFactNeighborX="-270" custLinFactNeighborY="16529"/>
      <dgm:spPr/>
    </dgm:pt>
    <dgm:pt modelId="{67D1FEF5-71F8-47D6-8A05-B94DD3415968}" type="pres">
      <dgm:prSet presAssocID="{C3E07AA1-EEAE-4CFC-BBD7-67EE32110D3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87982952-FD74-4B7F-A4EC-C1AD819C6E68}" type="pres">
      <dgm:prSet presAssocID="{C3E07AA1-EEAE-4CFC-BBD7-67EE32110D35}" presName="spaceRect" presStyleCnt="0"/>
      <dgm:spPr/>
    </dgm:pt>
    <dgm:pt modelId="{4BFA9B84-A57E-46A8-A610-2CE06C8503E5}" type="pres">
      <dgm:prSet presAssocID="{C3E07AA1-EEAE-4CFC-BBD7-67EE32110D35}" presName="parTx" presStyleLbl="revTx" presStyleIdx="0" presStyleCnt="2">
        <dgm:presLayoutVars>
          <dgm:chMax val="0"/>
          <dgm:chPref val="0"/>
        </dgm:presLayoutVars>
      </dgm:prSet>
      <dgm:spPr/>
    </dgm:pt>
    <dgm:pt modelId="{8EFFA806-1784-4629-B954-EA1677E4442E}" type="pres">
      <dgm:prSet presAssocID="{E108FED8-0786-4409-9791-5138A675D501}" presName="sibTrans" presStyleCnt="0"/>
      <dgm:spPr/>
    </dgm:pt>
    <dgm:pt modelId="{9B45DA25-7C72-4D59-BC46-8DE4619A1DBC}" type="pres">
      <dgm:prSet presAssocID="{3B0FF992-B559-4459-8568-D17FE210ED62}" presName="compNode" presStyleCnt="0"/>
      <dgm:spPr/>
    </dgm:pt>
    <dgm:pt modelId="{65306921-B8D2-472E-BBB7-A8D6475A1717}" type="pres">
      <dgm:prSet presAssocID="{3B0FF992-B559-4459-8568-D17FE210ED62}" presName="bgRect" presStyleLbl="bgShp" presStyleIdx="1" presStyleCnt="2" custScaleY="204681" custLinFactNeighborX="-180" custLinFactNeighborY="4650"/>
      <dgm:spPr/>
    </dgm:pt>
    <dgm:pt modelId="{46BA2D34-119F-45F2-9267-C5179AB9F451}" type="pres">
      <dgm:prSet presAssocID="{3B0FF992-B559-4459-8568-D17FE210ED6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44461187-0D92-4463-9CC5-F46101C4C780}" type="pres">
      <dgm:prSet presAssocID="{3B0FF992-B559-4459-8568-D17FE210ED62}" presName="spaceRect" presStyleCnt="0"/>
      <dgm:spPr/>
    </dgm:pt>
    <dgm:pt modelId="{0A636585-EFEE-45CF-A29E-C8A28E33848D}" type="pres">
      <dgm:prSet presAssocID="{3B0FF992-B559-4459-8568-D17FE210ED62}" presName="parTx" presStyleLbl="revTx" presStyleIdx="1" presStyleCnt="2">
        <dgm:presLayoutVars>
          <dgm:chMax val="0"/>
          <dgm:chPref val="0"/>
        </dgm:presLayoutVars>
      </dgm:prSet>
      <dgm:spPr/>
    </dgm:pt>
  </dgm:ptLst>
  <dgm:cxnLst>
    <dgm:cxn modelId="{25CE6319-779C-431C-AF40-C00DC3F0B4C4}" srcId="{4BAFA30A-B02A-4449-88DA-7FC5C281AE26}" destId="{C3E07AA1-EEAE-4CFC-BBD7-67EE32110D35}" srcOrd="0" destOrd="0" parTransId="{C90FDA31-2475-48F8-96D7-B696BC7E5847}" sibTransId="{E108FED8-0786-4409-9791-5138A675D501}"/>
    <dgm:cxn modelId="{B8794366-9021-43D2-BDAC-E6879DD68570}" type="presOf" srcId="{4BAFA30A-B02A-4449-88DA-7FC5C281AE26}" destId="{C67F5732-44ED-478C-89F9-7E71DADF8F0E}" srcOrd="0" destOrd="0" presId="urn:microsoft.com/office/officeart/2018/2/layout/IconVerticalSolidList"/>
    <dgm:cxn modelId="{463BC4B5-A0EC-42D0-9668-192113D99135}" srcId="{4BAFA30A-B02A-4449-88DA-7FC5C281AE26}" destId="{3B0FF992-B559-4459-8568-D17FE210ED62}" srcOrd="1" destOrd="0" parTransId="{344FB4DF-141B-45EE-8DFA-601210AF291B}" sibTransId="{94D5137B-968B-4911-886D-0F1CF47C9C0C}"/>
    <dgm:cxn modelId="{78B359CA-02A1-43E9-B4C0-FAE57DC0961F}" type="presOf" srcId="{3B0FF992-B559-4459-8568-D17FE210ED62}" destId="{0A636585-EFEE-45CF-A29E-C8A28E33848D}" srcOrd="0" destOrd="0" presId="urn:microsoft.com/office/officeart/2018/2/layout/IconVerticalSolidList"/>
    <dgm:cxn modelId="{5480C7EF-7C4F-4FCF-BA84-92D8107C18EA}" type="presOf" srcId="{C3E07AA1-EEAE-4CFC-BBD7-67EE32110D35}" destId="{4BFA9B84-A57E-46A8-A610-2CE06C8503E5}" srcOrd="0" destOrd="0" presId="urn:microsoft.com/office/officeart/2018/2/layout/IconVerticalSolidList"/>
    <dgm:cxn modelId="{009FBD7B-88CF-4691-81F0-6F7469598E97}" type="presParOf" srcId="{C67F5732-44ED-478C-89F9-7E71DADF8F0E}" destId="{AD7FC273-27FA-4268-9D99-7979CE0F3372}" srcOrd="0" destOrd="0" presId="urn:microsoft.com/office/officeart/2018/2/layout/IconVerticalSolidList"/>
    <dgm:cxn modelId="{AD52234F-284C-4C24-88D0-F7AD4746E943}" type="presParOf" srcId="{AD7FC273-27FA-4268-9D99-7979CE0F3372}" destId="{3813832C-A7A1-4383-80D6-6A1B17F21E6E}" srcOrd="0" destOrd="0" presId="urn:microsoft.com/office/officeart/2018/2/layout/IconVerticalSolidList"/>
    <dgm:cxn modelId="{24F2E69B-70F4-4FE9-B87D-DB928FACF8FC}" type="presParOf" srcId="{AD7FC273-27FA-4268-9D99-7979CE0F3372}" destId="{67D1FEF5-71F8-47D6-8A05-B94DD3415968}" srcOrd="1" destOrd="0" presId="urn:microsoft.com/office/officeart/2018/2/layout/IconVerticalSolidList"/>
    <dgm:cxn modelId="{CDD88D04-9A47-4B38-8B6D-51B48AC850F8}" type="presParOf" srcId="{AD7FC273-27FA-4268-9D99-7979CE0F3372}" destId="{87982952-FD74-4B7F-A4EC-C1AD819C6E68}" srcOrd="2" destOrd="0" presId="urn:microsoft.com/office/officeart/2018/2/layout/IconVerticalSolidList"/>
    <dgm:cxn modelId="{FB1791E8-DB22-41CF-82F6-415EE0067270}" type="presParOf" srcId="{AD7FC273-27FA-4268-9D99-7979CE0F3372}" destId="{4BFA9B84-A57E-46A8-A610-2CE06C8503E5}" srcOrd="3" destOrd="0" presId="urn:microsoft.com/office/officeart/2018/2/layout/IconVerticalSolidList"/>
    <dgm:cxn modelId="{3A86B76D-E28B-408B-AEF5-0A230DCBD247}" type="presParOf" srcId="{C67F5732-44ED-478C-89F9-7E71DADF8F0E}" destId="{8EFFA806-1784-4629-B954-EA1677E4442E}" srcOrd="1" destOrd="0" presId="urn:microsoft.com/office/officeart/2018/2/layout/IconVerticalSolidList"/>
    <dgm:cxn modelId="{7FD589A6-4384-45EC-8814-C82161CA6D5D}" type="presParOf" srcId="{C67F5732-44ED-478C-89F9-7E71DADF8F0E}" destId="{9B45DA25-7C72-4D59-BC46-8DE4619A1DBC}" srcOrd="2" destOrd="0" presId="urn:microsoft.com/office/officeart/2018/2/layout/IconVerticalSolidList"/>
    <dgm:cxn modelId="{05A296AD-40AA-418D-AC6F-EB62E4EB7801}" type="presParOf" srcId="{9B45DA25-7C72-4D59-BC46-8DE4619A1DBC}" destId="{65306921-B8D2-472E-BBB7-A8D6475A1717}" srcOrd="0" destOrd="0" presId="urn:microsoft.com/office/officeart/2018/2/layout/IconVerticalSolidList"/>
    <dgm:cxn modelId="{A005E494-2B2B-4FFF-867F-79C6E8FC5DCE}" type="presParOf" srcId="{9B45DA25-7C72-4D59-BC46-8DE4619A1DBC}" destId="{46BA2D34-119F-45F2-9267-C5179AB9F451}" srcOrd="1" destOrd="0" presId="urn:microsoft.com/office/officeart/2018/2/layout/IconVerticalSolidList"/>
    <dgm:cxn modelId="{FB54BFA8-3725-4FDD-B41B-6484E92B935C}" type="presParOf" srcId="{9B45DA25-7C72-4D59-BC46-8DE4619A1DBC}" destId="{44461187-0D92-4463-9CC5-F46101C4C780}" srcOrd="2" destOrd="0" presId="urn:microsoft.com/office/officeart/2018/2/layout/IconVerticalSolidList"/>
    <dgm:cxn modelId="{48367737-74E6-426F-9224-73FBFF7A7BAD}" type="presParOf" srcId="{9B45DA25-7C72-4D59-BC46-8DE4619A1DBC}" destId="{0A636585-EFEE-45CF-A29E-C8A28E3384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739DB-BDE2-4946-A36C-19F399BB592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9FC21134-402B-403A-AFCA-0458ED2E323C}" type="pres">
      <dgm:prSet presAssocID="{0C4739DB-BDE2-4946-A36C-19F399BB592A}" presName="Name0" presStyleCnt="0">
        <dgm:presLayoutVars>
          <dgm:animLvl val="lvl"/>
          <dgm:resizeHandles val="exact"/>
        </dgm:presLayoutVars>
      </dgm:prSet>
      <dgm:spPr/>
    </dgm:pt>
  </dgm:ptLst>
  <dgm:cxnLst>
    <dgm:cxn modelId="{608F33A4-8BF1-4948-BA52-0CE8E6C972CC}" type="presOf" srcId="{0C4739DB-BDE2-4946-A36C-19F399BB592A}" destId="{9FC21134-402B-403A-AFCA-0458ED2E323C}" srcOrd="0" destOrd="0" presId="urn:microsoft.com/office/officeart/2016/7/layout/BasicLinearProcessNumbered"/>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4739DB-BDE2-4946-A36C-19F399BB592A}"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5892CF2A-789C-44EA-9B5C-7E1E169FD956}">
      <dgm:prSet custT="1"/>
      <dgm:spPr/>
      <dgm:t>
        <a:bodyPr/>
        <a:lstStyle/>
        <a:p>
          <a:r>
            <a:rPr lang="en-GB" sz="1400" b="0" baseline="0" dirty="0"/>
            <a:t>The first sentence of the first paragraph  invokes a general principle of peaceful enjoyment of possessions: “Every natural or legal person is entitled to the peaceful enjoyment of his possessions.”</a:t>
          </a:r>
          <a:endParaRPr lang="en-US" sz="1400" dirty="0"/>
        </a:p>
      </dgm:t>
    </dgm:pt>
    <dgm:pt modelId="{6D4E068D-7CF0-40D9-8E20-6B52CE913582}" type="parTrans" cxnId="{1113A035-A5FF-419F-ACCB-2B139257F065}">
      <dgm:prSet/>
      <dgm:spPr/>
      <dgm:t>
        <a:bodyPr/>
        <a:lstStyle/>
        <a:p>
          <a:endParaRPr lang="en-US"/>
        </a:p>
      </dgm:t>
    </dgm:pt>
    <dgm:pt modelId="{252E139E-E88B-487F-89D5-20D80E95DE17}" type="sibTrans" cxnId="{1113A035-A5FF-419F-ACCB-2B139257F065}">
      <dgm:prSet phldrT="1" phldr="0"/>
      <dgm:spPr/>
      <dgm:t>
        <a:bodyPr/>
        <a:lstStyle/>
        <a:p>
          <a:r>
            <a:rPr lang="en-US"/>
            <a:t>1</a:t>
          </a:r>
          <a:endParaRPr lang="en-US" dirty="0"/>
        </a:p>
      </dgm:t>
    </dgm:pt>
    <dgm:pt modelId="{9DAC282A-DF35-486B-A6F8-D76F820B010D}">
      <dgm:prSet custT="1"/>
      <dgm:spPr/>
      <dgm:t>
        <a:bodyPr/>
        <a:lstStyle/>
        <a:p>
          <a:r>
            <a:rPr lang="en-GB" sz="1300" b="0" baseline="0" dirty="0"/>
            <a:t>The second sentence of the first paragraph deals with the state depriving an owner of property: “No one shall be deprived of his possessions except in the public interest and subject to the conditions </a:t>
          </a:r>
          <a:r>
            <a:rPr lang="en-GB" sz="1300" b="0" u="sng" baseline="0" dirty="0"/>
            <a:t>provided for by law and by the general principles </a:t>
          </a:r>
          <a:r>
            <a:rPr lang="en-GB" sz="1300" b="0" baseline="0" dirty="0"/>
            <a:t>of international law.”</a:t>
          </a:r>
          <a:endParaRPr lang="en-US" sz="1300" dirty="0"/>
        </a:p>
      </dgm:t>
    </dgm:pt>
    <dgm:pt modelId="{DAB0AC8D-2B46-471C-9F0D-99152B3924A2}" type="parTrans" cxnId="{698E2EDC-FAA5-4B1F-8795-9EAD61E931A9}">
      <dgm:prSet/>
      <dgm:spPr/>
      <dgm:t>
        <a:bodyPr/>
        <a:lstStyle/>
        <a:p>
          <a:endParaRPr lang="en-US"/>
        </a:p>
      </dgm:t>
    </dgm:pt>
    <dgm:pt modelId="{259D6403-82D2-4F3C-97FE-F9D66BF024AD}" type="sibTrans" cxnId="{698E2EDC-FAA5-4B1F-8795-9EAD61E931A9}">
      <dgm:prSet phldrT="2" phldr="0"/>
      <dgm:spPr/>
      <dgm:t>
        <a:bodyPr/>
        <a:lstStyle/>
        <a:p>
          <a:r>
            <a:rPr lang="en-US"/>
            <a:t>2</a:t>
          </a:r>
          <a:endParaRPr lang="en-US" dirty="0"/>
        </a:p>
      </dgm:t>
    </dgm:pt>
    <dgm:pt modelId="{46B322B7-44E8-4883-9FD1-9FD3983E8D17}">
      <dgm:prSet custT="1"/>
      <dgm:spPr/>
      <dgm:t>
        <a:bodyPr/>
        <a:lstStyle/>
        <a:p>
          <a:r>
            <a:rPr lang="en-GB" sz="1300" b="0" baseline="0" dirty="0"/>
            <a:t>The second paragraph deals with the state exercising control over the uses of property, short of deprivation: “The preceding provisions shall not, however, in any way impair the right of a State to enforce such laws as it deems necessary to control the use of property in accordance with the general interest or to secure the payment of taxes or other contributions or penalties.”</a:t>
          </a:r>
          <a:endParaRPr lang="en-US" sz="1300" dirty="0"/>
        </a:p>
      </dgm:t>
    </dgm:pt>
    <dgm:pt modelId="{6ED88ED8-161C-40B5-A18E-2493203806DF}" type="parTrans" cxnId="{F774F0EC-54C4-4296-A7B1-A0410E4BE760}">
      <dgm:prSet/>
      <dgm:spPr/>
      <dgm:t>
        <a:bodyPr/>
        <a:lstStyle/>
        <a:p>
          <a:endParaRPr lang="en-US"/>
        </a:p>
      </dgm:t>
    </dgm:pt>
    <dgm:pt modelId="{88B43E82-6989-4A05-AECC-60C6F2CDCA05}" type="sibTrans" cxnId="{F774F0EC-54C4-4296-A7B1-A0410E4BE760}">
      <dgm:prSet phldrT="3" phldr="0"/>
      <dgm:spPr>
        <a:solidFill>
          <a:schemeClr val="accent1">
            <a:lumMod val="75000"/>
          </a:schemeClr>
        </a:solidFill>
      </dgm:spPr>
      <dgm:t>
        <a:bodyPr/>
        <a:lstStyle/>
        <a:p>
          <a:r>
            <a:rPr lang="en-US"/>
            <a:t>3</a:t>
          </a:r>
          <a:endParaRPr lang="en-US" dirty="0"/>
        </a:p>
      </dgm:t>
    </dgm:pt>
    <dgm:pt modelId="{9FC21134-402B-403A-AFCA-0458ED2E323C}" type="pres">
      <dgm:prSet presAssocID="{0C4739DB-BDE2-4946-A36C-19F399BB592A}" presName="Name0" presStyleCnt="0">
        <dgm:presLayoutVars>
          <dgm:animLvl val="lvl"/>
          <dgm:resizeHandles val="exact"/>
        </dgm:presLayoutVars>
      </dgm:prSet>
      <dgm:spPr/>
    </dgm:pt>
    <dgm:pt modelId="{09943F91-A085-430C-B7E1-0FFCF844D80F}" type="pres">
      <dgm:prSet presAssocID="{5892CF2A-789C-44EA-9B5C-7E1E169FD956}" presName="compositeNode" presStyleCnt="0">
        <dgm:presLayoutVars>
          <dgm:bulletEnabled val="1"/>
        </dgm:presLayoutVars>
      </dgm:prSet>
      <dgm:spPr/>
    </dgm:pt>
    <dgm:pt modelId="{4D50FBB3-82FB-40BD-B745-DCCD53693A82}" type="pres">
      <dgm:prSet presAssocID="{5892CF2A-789C-44EA-9B5C-7E1E169FD956}" presName="bgRect" presStyleLbl="bgAccFollowNode1" presStyleIdx="0" presStyleCnt="3" custScaleX="141808" custScaleY="186599" custLinFactNeighborX="8253"/>
      <dgm:spPr/>
    </dgm:pt>
    <dgm:pt modelId="{AAFABBDD-C9CA-471E-95C7-7AA6D3301ED3}" type="pres">
      <dgm:prSet presAssocID="{252E139E-E88B-487F-89D5-20D80E95DE17}" presName="sibTransNodeCircle" presStyleLbl="alignNode1" presStyleIdx="0" presStyleCnt="6" custLinFactY="-26562" custLinFactNeighborX="2458" custLinFactNeighborY="-100000">
        <dgm:presLayoutVars>
          <dgm:chMax val="0"/>
          <dgm:bulletEnabled/>
        </dgm:presLayoutVars>
      </dgm:prSet>
      <dgm:spPr/>
    </dgm:pt>
    <dgm:pt modelId="{8E9AC311-66BF-44EA-BD01-7F5C7C96B820}" type="pres">
      <dgm:prSet presAssocID="{5892CF2A-789C-44EA-9B5C-7E1E169FD956}" presName="bottomLine" presStyleLbl="alignNode1" presStyleIdx="1" presStyleCnt="6" custLinFactX="47173" custLinFactY="798841667" custLinFactNeighborX="100000" custLinFactNeighborY="798900000">
        <dgm:presLayoutVars/>
      </dgm:prSet>
      <dgm:spPr/>
    </dgm:pt>
    <dgm:pt modelId="{F894DDF2-CF36-4FB4-98A0-FE2AED9A6902}" type="pres">
      <dgm:prSet presAssocID="{5892CF2A-789C-44EA-9B5C-7E1E169FD956}" presName="nodeText" presStyleLbl="bgAccFollowNode1" presStyleIdx="0" presStyleCnt="3">
        <dgm:presLayoutVars>
          <dgm:bulletEnabled val="1"/>
        </dgm:presLayoutVars>
      </dgm:prSet>
      <dgm:spPr/>
    </dgm:pt>
    <dgm:pt modelId="{91B83A0E-2CC2-4FE8-9C36-C7688A446C24}" type="pres">
      <dgm:prSet presAssocID="{252E139E-E88B-487F-89D5-20D80E95DE17}" presName="sibTrans" presStyleCnt="0"/>
      <dgm:spPr/>
    </dgm:pt>
    <dgm:pt modelId="{C1F147F7-4A35-4CD0-9B4B-F55222C67FFF}" type="pres">
      <dgm:prSet presAssocID="{9DAC282A-DF35-486B-A6F8-D76F820B010D}" presName="compositeNode" presStyleCnt="0">
        <dgm:presLayoutVars>
          <dgm:bulletEnabled val="1"/>
        </dgm:presLayoutVars>
      </dgm:prSet>
      <dgm:spPr/>
    </dgm:pt>
    <dgm:pt modelId="{C4FDBF52-620B-426E-86D3-E0D8E971DDDC}" type="pres">
      <dgm:prSet presAssocID="{9DAC282A-DF35-486B-A6F8-D76F820B010D}" presName="bgRect" presStyleLbl="bgAccFollowNode1" presStyleIdx="1" presStyleCnt="3" custScaleX="141768" custScaleY="186599" custLinFactNeighborX="4655"/>
      <dgm:spPr/>
    </dgm:pt>
    <dgm:pt modelId="{6C4F2BA7-24BC-46D6-BFED-0CAD780E8FEC}" type="pres">
      <dgm:prSet presAssocID="{259D6403-82D2-4F3C-97FE-F9D66BF024AD}" presName="sibTransNodeCircle" presStyleLbl="alignNode1" presStyleIdx="2" presStyleCnt="6" custLinFactY="-25824" custLinFactNeighborX="6347" custLinFactNeighborY="-100000">
        <dgm:presLayoutVars>
          <dgm:chMax val="0"/>
          <dgm:bulletEnabled/>
        </dgm:presLayoutVars>
      </dgm:prSet>
      <dgm:spPr/>
    </dgm:pt>
    <dgm:pt modelId="{39B16A75-1A5C-43CD-9DD9-6D9944D2B4A5}" type="pres">
      <dgm:prSet presAssocID="{9DAC282A-DF35-486B-A6F8-D76F820B010D}" presName="bottomLine" presStyleLbl="alignNode1" presStyleIdx="3" presStyleCnt="6" custFlipVert="1" custScaleY="2000000" custLinFactY="1133400000" custLinFactNeighborX="-4615" custLinFactNeighborY="1133481944">
        <dgm:presLayoutVars/>
      </dgm:prSet>
      <dgm:spPr/>
    </dgm:pt>
    <dgm:pt modelId="{463ECDE3-BB4E-4BB1-8A99-8F4497EA86DF}" type="pres">
      <dgm:prSet presAssocID="{9DAC282A-DF35-486B-A6F8-D76F820B010D}" presName="nodeText" presStyleLbl="bgAccFollowNode1" presStyleIdx="1" presStyleCnt="3">
        <dgm:presLayoutVars>
          <dgm:bulletEnabled val="1"/>
        </dgm:presLayoutVars>
      </dgm:prSet>
      <dgm:spPr/>
    </dgm:pt>
    <dgm:pt modelId="{C72BA163-FDD0-45C6-B332-E98890DFF89A}" type="pres">
      <dgm:prSet presAssocID="{259D6403-82D2-4F3C-97FE-F9D66BF024AD}" presName="sibTrans" presStyleCnt="0"/>
      <dgm:spPr/>
    </dgm:pt>
    <dgm:pt modelId="{F67F1A1E-C16A-42EB-B30D-BDBAA3F820B0}" type="pres">
      <dgm:prSet presAssocID="{46B322B7-44E8-4883-9FD1-9FD3983E8D17}" presName="compositeNode" presStyleCnt="0">
        <dgm:presLayoutVars>
          <dgm:bulletEnabled val="1"/>
        </dgm:presLayoutVars>
      </dgm:prSet>
      <dgm:spPr/>
    </dgm:pt>
    <dgm:pt modelId="{B89FB82D-4787-40FD-87C4-61680137EB02}" type="pres">
      <dgm:prSet presAssocID="{46B322B7-44E8-4883-9FD1-9FD3983E8D17}" presName="bgRect" presStyleLbl="bgAccFollowNode1" presStyleIdx="2" presStyleCnt="3" custScaleX="145379" custScaleY="186599" custLinFactNeighborX="1264" custLinFactNeighborY="4198"/>
      <dgm:spPr/>
    </dgm:pt>
    <dgm:pt modelId="{3F606DA9-AB50-4EA7-BA94-737DB644C84F}" type="pres">
      <dgm:prSet presAssocID="{88B43E82-6989-4A05-AECC-60C6F2CDCA05}" presName="sibTransNodeCircle" presStyleLbl="alignNode1" presStyleIdx="4" presStyleCnt="6" custLinFactY="-23845" custLinFactNeighborX="12513" custLinFactNeighborY="-100000">
        <dgm:presLayoutVars>
          <dgm:chMax val="0"/>
          <dgm:bulletEnabled/>
        </dgm:presLayoutVars>
      </dgm:prSet>
      <dgm:spPr/>
    </dgm:pt>
    <dgm:pt modelId="{D6E4D99F-BEF2-4381-B204-9BE6CD9C2CE3}" type="pres">
      <dgm:prSet presAssocID="{46B322B7-44E8-4883-9FD1-9FD3983E8D17}" presName="bottomLine" presStyleLbl="alignNode1" presStyleIdx="5" presStyleCnt="6" custScaleY="2000000" custLinFactX="-58188" custLinFactY="819309722" custLinFactNeighborX="-100000" custLinFactNeighborY="819400000">
        <dgm:presLayoutVars/>
      </dgm:prSet>
      <dgm:spPr/>
    </dgm:pt>
    <dgm:pt modelId="{52B59D3D-ADA2-4B17-8BAC-9CBDED9AD0C9}" type="pres">
      <dgm:prSet presAssocID="{46B322B7-44E8-4883-9FD1-9FD3983E8D17}" presName="nodeText" presStyleLbl="bgAccFollowNode1" presStyleIdx="2" presStyleCnt="3">
        <dgm:presLayoutVars>
          <dgm:bulletEnabled val="1"/>
        </dgm:presLayoutVars>
      </dgm:prSet>
      <dgm:spPr/>
    </dgm:pt>
  </dgm:ptLst>
  <dgm:cxnLst>
    <dgm:cxn modelId="{F11DAD1A-58AD-458F-A590-1A1B50FD5373}" type="presOf" srcId="{259D6403-82D2-4F3C-97FE-F9D66BF024AD}" destId="{6C4F2BA7-24BC-46D6-BFED-0CAD780E8FEC}" srcOrd="0" destOrd="0" presId="urn:microsoft.com/office/officeart/2016/7/layout/BasicLinearProcessNumbered"/>
    <dgm:cxn modelId="{FDEE272D-C2F0-4EE6-BD1A-56245D085BF1}" type="presOf" srcId="{5892CF2A-789C-44EA-9B5C-7E1E169FD956}" destId="{4D50FBB3-82FB-40BD-B745-DCCD53693A82}" srcOrd="0" destOrd="0" presId="urn:microsoft.com/office/officeart/2016/7/layout/BasicLinearProcessNumbered"/>
    <dgm:cxn modelId="{1113A035-A5FF-419F-ACCB-2B139257F065}" srcId="{0C4739DB-BDE2-4946-A36C-19F399BB592A}" destId="{5892CF2A-789C-44EA-9B5C-7E1E169FD956}" srcOrd="0" destOrd="0" parTransId="{6D4E068D-7CF0-40D9-8E20-6B52CE913582}" sibTransId="{252E139E-E88B-487F-89D5-20D80E95DE17}"/>
    <dgm:cxn modelId="{4EC31E5B-AA57-4531-B922-5C7EC1F83AB3}" type="presOf" srcId="{9DAC282A-DF35-486B-A6F8-D76F820B010D}" destId="{C4FDBF52-620B-426E-86D3-E0D8E971DDDC}" srcOrd="0" destOrd="0" presId="urn:microsoft.com/office/officeart/2016/7/layout/BasicLinearProcessNumbered"/>
    <dgm:cxn modelId="{8EB17D49-202F-406A-89D1-71C798E2C35E}" type="presOf" srcId="{5892CF2A-789C-44EA-9B5C-7E1E169FD956}" destId="{F894DDF2-CF36-4FB4-98A0-FE2AED9A6902}" srcOrd="1" destOrd="0" presId="urn:microsoft.com/office/officeart/2016/7/layout/BasicLinearProcessNumbered"/>
    <dgm:cxn modelId="{608F33A4-8BF1-4948-BA52-0CE8E6C972CC}" type="presOf" srcId="{0C4739DB-BDE2-4946-A36C-19F399BB592A}" destId="{9FC21134-402B-403A-AFCA-0458ED2E323C}" srcOrd="0" destOrd="0" presId="urn:microsoft.com/office/officeart/2016/7/layout/BasicLinearProcessNumbered"/>
    <dgm:cxn modelId="{711C15A9-F40F-471D-9C0E-73ED43E442CE}" type="presOf" srcId="{46B322B7-44E8-4883-9FD1-9FD3983E8D17}" destId="{B89FB82D-4787-40FD-87C4-61680137EB02}" srcOrd="0" destOrd="0" presId="urn:microsoft.com/office/officeart/2016/7/layout/BasicLinearProcessNumbered"/>
    <dgm:cxn modelId="{107997BF-BD7B-473C-9833-8D61A4009ABE}" type="presOf" srcId="{252E139E-E88B-487F-89D5-20D80E95DE17}" destId="{AAFABBDD-C9CA-471E-95C7-7AA6D3301ED3}" srcOrd="0" destOrd="0" presId="urn:microsoft.com/office/officeart/2016/7/layout/BasicLinearProcessNumbered"/>
    <dgm:cxn modelId="{23812CC2-5EB3-4D5C-B205-4DD460BC934D}" type="presOf" srcId="{46B322B7-44E8-4883-9FD1-9FD3983E8D17}" destId="{52B59D3D-ADA2-4B17-8BAC-9CBDED9AD0C9}" srcOrd="1" destOrd="0" presId="urn:microsoft.com/office/officeart/2016/7/layout/BasicLinearProcessNumbered"/>
    <dgm:cxn modelId="{698E2EDC-FAA5-4B1F-8795-9EAD61E931A9}" srcId="{0C4739DB-BDE2-4946-A36C-19F399BB592A}" destId="{9DAC282A-DF35-486B-A6F8-D76F820B010D}" srcOrd="1" destOrd="0" parTransId="{DAB0AC8D-2B46-471C-9F0D-99152B3924A2}" sibTransId="{259D6403-82D2-4F3C-97FE-F9D66BF024AD}"/>
    <dgm:cxn modelId="{BFDAF3E6-9A8C-4676-8111-0C1F18F6DC27}" type="presOf" srcId="{88B43E82-6989-4A05-AECC-60C6F2CDCA05}" destId="{3F606DA9-AB50-4EA7-BA94-737DB644C84F}" srcOrd="0" destOrd="0" presId="urn:microsoft.com/office/officeart/2016/7/layout/BasicLinearProcessNumbered"/>
    <dgm:cxn modelId="{0EBF16EB-38CE-442F-9FED-A981189A15E1}" type="presOf" srcId="{9DAC282A-DF35-486B-A6F8-D76F820B010D}" destId="{463ECDE3-BB4E-4BB1-8A99-8F4497EA86DF}" srcOrd="1" destOrd="0" presId="urn:microsoft.com/office/officeart/2016/7/layout/BasicLinearProcessNumbered"/>
    <dgm:cxn modelId="{F774F0EC-54C4-4296-A7B1-A0410E4BE760}" srcId="{0C4739DB-BDE2-4946-A36C-19F399BB592A}" destId="{46B322B7-44E8-4883-9FD1-9FD3983E8D17}" srcOrd="2" destOrd="0" parTransId="{6ED88ED8-161C-40B5-A18E-2493203806DF}" sibTransId="{88B43E82-6989-4A05-AECC-60C6F2CDCA05}"/>
    <dgm:cxn modelId="{0BCB5C87-643B-4DF0-B7E5-6D107FC03509}" type="presParOf" srcId="{9FC21134-402B-403A-AFCA-0458ED2E323C}" destId="{09943F91-A085-430C-B7E1-0FFCF844D80F}" srcOrd="0" destOrd="0" presId="urn:microsoft.com/office/officeart/2016/7/layout/BasicLinearProcessNumbered"/>
    <dgm:cxn modelId="{3C59C666-B916-4775-863B-09FB83220D1C}" type="presParOf" srcId="{09943F91-A085-430C-B7E1-0FFCF844D80F}" destId="{4D50FBB3-82FB-40BD-B745-DCCD53693A82}" srcOrd="0" destOrd="0" presId="urn:microsoft.com/office/officeart/2016/7/layout/BasicLinearProcessNumbered"/>
    <dgm:cxn modelId="{F3BD18D7-7155-49AD-950A-E917698DB7CC}" type="presParOf" srcId="{09943F91-A085-430C-B7E1-0FFCF844D80F}" destId="{AAFABBDD-C9CA-471E-95C7-7AA6D3301ED3}" srcOrd="1" destOrd="0" presId="urn:microsoft.com/office/officeart/2016/7/layout/BasicLinearProcessNumbered"/>
    <dgm:cxn modelId="{2FCFDCCD-A188-42C6-943B-95C3B629299C}" type="presParOf" srcId="{09943F91-A085-430C-B7E1-0FFCF844D80F}" destId="{8E9AC311-66BF-44EA-BD01-7F5C7C96B820}" srcOrd="2" destOrd="0" presId="urn:microsoft.com/office/officeart/2016/7/layout/BasicLinearProcessNumbered"/>
    <dgm:cxn modelId="{271038F0-D342-45A7-AE4E-E358BCAE3302}" type="presParOf" srcId="{09943F91-A085-430C-B7E1-0FFCF844D80F}" destId="{F894DDF2-CF36-4FB4-98A0-FE2AED9A6902}" srcOrd="3" destOrd="0" presId="urn:microsoft.com/office/officeart/2016/7/layout/BasicLinearProcessNumbered"/>
    <dgm:cxn modelId="{A0F793D5-F303-4D22-A447-6D392F68A047}" type="presParOf" srcId="{9FC21134-402B-403A-AFCA-0458ED2E323C}" destId="{91B83A0E-2CC2-4FE8-9C36-C7688A446C24}" srcOrd="1" destOrd="0" presId="urn:microsoft.com/office/officeart/2016/7/layout/BasicLinearProcessNumbered"/>
    <dgm:cxn modelId="{008697A2-E841-4006-8806-BFD9B30C1729}" type="presParOf" srcId="{9FC21134-402B-403A-AFCA-0458ED2E323C}" destId="{C1F147F7-4A35-4CD0-9B4B-F55222C67FFF}" srcOrd="2" destOrd="0" presId="urn:microsoft.com/office/officeart/2016/7/layout/BasicLinearProcessNumbered"/>
    <dgm:cxn modelId="{D87FB5F8-4797-4A45-B53D-07AA752B5D81}" type="presParOf" srcId="{C1F147F7-4A35-4CD0-9B4B-F55222C67FFF}" destId="{C4FDBF52-620B-426E-86D3-E0D8E971DDDC}" srcOrd="0" destOrd="0" presId="urn:microsoft.com/office/officeart/2016/7/layout/BasicLinearProcessNumbered"/>
    <dgm:cxn modelId="{7D046928-90D7-427C-996D-9FA62F11387A}" type="presParOf" srcId="{C1F147F7-4A35-4CD0-9B4B-F55222C67FFF}" destId="{6C4F2BA7-24BC-46D6-BFED-0CAD780E8FEC}" srcOrd="1" destOrd="0" presId="urn:microsoft.com/office/officeart/2016/7/layout/BasicLinearProcessNumbered"/>
    <dgm:cxn modelId="{66848D7C-42C7-4280-9885-ABBE422B133F}" type="presParOf" srcId="{C1F147F7-4A35-4CD0-9B4B-F55222C67FFF}" destId="{39B16A75-1A5C-43CD-9DD9-6D9944D2B4A5}" srcOrd="2" destOrd="0" presId="urn:microsoft.com/office/officeart/2016/7/layout/BasicLinearProcessNumbered"/>
    <dgm:cxn modelId="{CA867BEA-68D6-4197-B38F-0BDFD7AFEFCE}" type="presParOf" srcId="{C1F147F7-4A35-4CD0-9B4B-F55222C67FFF}" destId="{463ECDE3-BB4E-4BB1-8A99-8F4497EA86DF}" srcOrd="3" destOrd="0" presId="urn:microsoft.com/office/officeart/2016/7/layout/BasicLinearProcessNumbered"/>
    <dgm:cxn modelId="{3CE95E83-D270-4EFF-8F3A-3AEF179DCDA9}" type="presParOf" srcId="{9FC21134-402B-403A-AFCA-0458ED2E323C}" destId="{C72BA163-FDD0-45C6-B332-E98890DFF89A}" srcOrd="3" destOrd="0" presId="urn:microsoft.com/office/officeart/2016/7/layout/BasicLinearProcessNumbered"/>
    <dgm:cxn modelId="{43AE5784-949B-4DA4-A620-9B9BB6355475}" type="presParOf" srcId="{9FC21134-402B-403A-AFCA-0458ED2E323C}" destId="{F67F1A1E-C16A-42EB-B30D-BDBAA3F820B0}" srcOrd="4" destOrd="0" presId="urn:microsoft.com/office/officeart/2016/7/layout/BasicLinearProcessNumbered"/>
    <dgm:cxn modelId="{09EC76CD-02AF-497B-9AB6-DDBC1424D401}" type="presParOf" srcId="{F67F1A1E-C16A-42EB-B30D-BDBAA3F820B0}" destId="{B89FB82D-4787-40FD-87C4-61680137EB02}" srcOrd="0" destOrd="0" presId="urn:microsoft.com/office/officeart/2016/7/layout/BasicLinearProcessNumbered"/>
    <dgm:cxn modelId="{0F3502A1-13B5-49B9-8778-22DB0E5C6804}" type="presParOf" srcId="{F67F1A1E-C16A-42EB-B30D-BDBAA3F820B0}" destId="{3F606DA9-AB50-4EA7-BA94-737DB644C84F}" srcOrd="1" destOrd="0" presId="urn:microsoft.com/office/officeart/2016/7/layout/BasicLinearProcessNumbered"/>
    <dgm:cxn modelId="{698D9D41-A024-444B-8A00-63A6AF10FB69}" type="presParOf" srcId="{F67F1A1E-C16A-42EB-B30D-BDBAA3F820B0}" destId="{D6E4D99F-BEF2-4381-B204-9BE6CD9C2CE3}" srcOrd="2" destOrd="0" presId="urn:microsoft.com/office/officeart/2016/7/layout/BasicLinearProcessNumbered"/>
    <dgm:cxn modelId="{7F793754-A83D-4EBC-9EB9-3C53773AC44C}" type="presParOf" srcId="{F67F1A1E-C16A-42EB-B30D-BDBAA3F820B0}" destId="{52B59D3D-ADA2-4B17-8BAC-9CBDED9AD0C9}" srcOrd="3" destOrd="0" presId="urn:microsoft.com/office/officeart/2016/7/layout/BasicLinearProcessNumbered"/>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B72AEF-79E4-4BA5-B295-9A353C3467BA}" type="doc">
      <dgm:prSet loTypeId="urn:microsoft.com/office/officeart/2005/8/layout/vProcess5" loCatId="process" qsTypeId="urn:microsoft.com/office/officeart/2005/8/quickstyle/simple1" qsCatId="simple" csTypeId="urn:microsoft.com/office/officeart/2005/8/colors/colorful2" csCatId="colorful" phldr="1"/>
      <dgm:spPr/>
    </dgm:pt>
    <dgm:pt modelId="{D85B3684-B594-48C8-91F5-A231193E67A5}">
      <dgm:prSet phldrT="[Text]"/>
      <dgm:spPr/>
      <dgm:t>
        <a:bodyPr/>
        <a:lstStyle/>
        <a:p>
          <a:r>
            <a:rPr lang="en-GB" dirty="0"/>
            <a:t>Has there been an interference with property?</a:t>
          </a:r>
        </a:p>
      </dgm:t>
    </dgm:pt>
    <dgm:pt modelId="{63A25A2E-1B8B-4CFA-B9BB-1F08D403BE40}" type="parTrans" cxnId="{FE27FF85-09E0-485B-BB1E-224CB3124892}">
      <dgm:prSet/>
      <dgm:spPr/>
      <dgm:t>
        <a:bodyPr/>
        <a:lstStyle/>
        <a:p>
          <a:endParaRPr lang="en-GB"/>
        </a:p>
      </dgm:t>
    </dgm:pt>
    <dgm:pt modelId="{90C105FA-4CAD-4F4F-BE01-9D434AF28254}" type="sibTrans" cxnId="{FE27FF85-09E0-485B-BB1E-224CB3124892}">
      <dgm:prSet/>
      <dgm:spPr/>
      <dgm:t>
        <a:bodyPr/>
        <a:lstStyle/>
        <a:p>
          <a:endParaRPr lang="en-GB"/>
        </a:p>
      </dgm:t>
    </dgm:pt>
    <dgm:pt modelId="{69E2488E-0EFB-439D-B88B-722C79B834B0}">
      <dgm:prSet phldrT="[Text]"/>
      <dgm:spPr/>
      <dgm:t>
        <a:bodyPr/>
        <a:lstStyle/>
        <a:p>
          <a:r>
            <a:rPr lang="en-GB" dirty="0"/>
            <a:t>Is the interference lawful?</a:t>
          </a:r>
        </a:p>
      </dgm:t>
    </dgm:pt>
    <dgm:pt modelId="{C1A08D60-50E8-4700-81ED-227DEC74A4D6}" type="parTrans" cxnId="{7409F27D-75DC-4191-BB0F-E3BBC0649E5E}">
      <dgm:prSet/>
      <dgm:spPr/>
      <dgm:t>
        <a:bodyPr/>
        <a:lstStyle/>
        <a:p>
          <a:endParaRPr lang="en-GB"/>
        </a:p>
      </dgm:t>
    </dgm:pt>
    <dgm:pt modelId="{56FA6535-9E37-4874-ADD0-272DC7B962B6}" type="sibTrans" cxnId="{7409F27D-75DC-4191-BB0F-E3BBC0649E5E}">
      <dgm:prSet/>
      <dgm:spPr/>
      <dgm:t>
        <a:bodyPr/>
        <a:lstStyle/>
        <a:p>
          <a:endParaRPr lang="en-GB"/>
        </a:p>
      </dgm:t>
    </dgm:pt>
    <dgm:pt modelId="{A3BE8D1B-3A0F-40D3-8126-056DE8BD8F39}">
      <dgm:prSet phldrT="[Text]"/>
      <dgm:spPr/>
      <dgm:t>
        <a:bodyPr/>
        <a:lstStyle/>
        <a:p>
          <a:r>
            <a:rPr lang="en-GB" dirty="0"/>
            <a:t>Is there a legitimate justification?</a:t>
          </a:r>
        </a:p>
      </dgm:t>
    </dgm:pt>
    <dgm:pt modelId="{C2F5DB38-6DF7-41F4-A309-86C78E85B513}" type="parTrans" cxnId="{FB38EA79-1D6F-4DE8-9E69-2CD4D382B083}">
      <dgm:prSet/>
      <dgm:spPr/>
      <dgm:t>
        <a:bodyPr/>
        <a:lstStyle/>
        <a:p>
          <a:endParaRPr lang="en-GB"/>
        </a:p>
      </dgm:t>
    </dgm:pt>
    <dgm:pt modelId="{01FA5009-73F1-40C5-911B-63FF5C5A44C7}" type="sibTrans" cxnId="{FB38EA79-1D6F-4DE8-9E69-2CD4D382B083}">
      <dgm:prSet/>
      <dgm:spPr/>
      <dgm:t>
        <a:bodyPr/>
        <a:lstStyle/>
        <a:p>
          <a:endParaRPr lang="en-GB"/>
        </a:p>
      </dgm:t>
    </dgm:pt>
    <dgm:pt modelId="{010096B1-87A4-4537-9A50-1E4374DF83EC}">
      <dgm:prSet phldrT="[Text]"/>
      <dgm:spPr/>
      <dgm:t>
        <a:bodyPr/>
        <a:lstStyle/>
        <a:p>
          <a:r>
            <a:rPr lang="en-GB" dirty="0"/>
            <a:t>Is the justification proportionate?</a:t>
          </a:r>
        </a:p>
      </dgm:t>
    </dgm:pt>
    <dgm:pt modelId="{C6FD0E2F-51AE-47EF-9A66-9435965372E3}" type="parTrans" cxnId="{7C5B9AEB-0696-4436-BA20-395BDE3477CD}">
      <dgm:prSet/>
      <dgm:spPr/>
      <dgm:t>
        <a:bodyPr/>
        <a:lstStyle/>
        <a:p>
          <a:endParaRPr lang="en-GB"/>
        </a:p>
      </dgm:t>
    </dgm:pt>
    <dgm:pt modelId="{59286CD6-72DA-4255-92F0-C194D853A0E2}" type="sibTrans" cxnId="{7C5B9AEB-0696-4436-BA20-395BDE3477CD}">
      <dgm:prSet/>
      <dgm:spPr/>
      <dgm:t>
        <a:bodyPr/>
        <a:lstStyle/>
        <a:p>
          <a:endParaRPr lang="en-GB"/>
        </a:p>
      </dgm:t>
    </dgm:pt>
    <dgm:pt modelId="{7F27318D-3771-4CD4-A666-37C36A8B7B17}" type="pres">
      <dgm:prSet presAssocID="{4EB72AEF-79E4-4BA5-B295-9A353C3467BA}" presName="outerComposite" presStyleCnt="0">
        <dgm:presLayoutVars>
          <dgm:chMax val="5"/>
          <dgm:dir/>
          <dgm:resizeHandles val="exact"/>
        </dgm:presLayoutVars>
      </dgm:prSet>
      <dgm:spPr/>
    </dgm:pt>
    <dgm:pt modelId="{6EF28340-D407-4BB2-9F2C-32FBA32FB2EC}" type="pres">
      <dgm:prSet presAssocID="{4EB72AEF-79E4-4BA5-B295-9A353C3467BA}" presName="dummyMaxCanvas" presStyleCnt="0">
        <dgm:presLayoutVars/>
      </dgm:prSet>
      <dgm:spPr/>
    </dgm:pt>
    <dgm:pt modelId="{B57ADADB-EE17-4671-8339-9601227B2BF8}" type="pres">
      <dgm:prSet presAssocID="{4EB72AEF-79E4-4BA5-B295-9A353C3467BA}" presName="FourNodes_1" presStyleLbl="node1" presStyleIdx="0" presStyleCnt="4">
        <dgm:presLayoutVars>
          <dgm:bulletEnabled val="1"/>
        </dgm:presLayoutVars>
      </dgm:prSet>
      <dgm:spPr/>
    </dgm:pt>
    <dgm:pt modelId="{C1C27F11-2C97-4E59-8B60-E5DE41124EB1}" type="pres">
      <dgm:prSet presAssocID="{4EB72AEF-79E4-4BA5-B295-9A353C3467BA}" presName="FourNodes_2" presStyleLbl="node1" presStyleIdx="1" presStyleCnt="4">
        <dgm:presLayoutVars>
          <dgm:bulletEnabled val="1"/>
        </dgm:presLayoutVars>
      </dgm:prSet>
      <dgm:spPr/>
    </dgm:pt>
    <dgm:pt modelId="{CC958EE0-4402-4D99-94A7-15E3365D0C82}" type="pres">
      <dgm:prSet presAssocID="{4EB72AEF-79E4-4BA5-B295-9A353C3467BA}" presName="FourNodes_3" presStyleLbl="node1" presStyleIdx="2" presStyleCnt="4">
        <dgm:presLayoutVars>
          <dgm:bulletEnabled val="1"/>
        </dgm:presLayoutVars>
      </dgm:prSet>
      <dgm:spPr/>
    </dgm:pt>
    <dgm:pt modelId="{EF440AEE-4205-4151-AA55-74029F235E35}" type="pres">
      <dgm:prSet presAssocID="{4EB72AEF-79E4-4BA5-B295-9A353C3467BA}" presName="FourNodes_4" presStyleLbl="node1" presStyleIdx="3" presStyleCnt="4">
        <dgm:presLayoutVars>
          <dgm:bulletEnabled val="1"/>
        </dgm:presLayoutVars>
      </dgm:prSet>
      <dgm:spPr/>
    </dgm:pt>
    <dgm:pt modelId="{8632BF94-63F7-476A-B04E-EDC24EA97109}" type="pres">
      <dgm:prSet presAssocID="{4EB72AEF-79E4-4BA5-B295-9A353C3467BA}" presName="FourConn_1-2" presStyleLbl="fgAccFollowNode1" presStyleIdx="0" presStyleCnt="3">
        <dgm:presLayoutVars>
          <dgm:bulletEnabled val="1"/>
        </dgm:presLayoutVars>
      </dgm:prSet>
      <dgm:spPr/>
    </dgm:pt>
    <dgm:pt modelId="{C10CB8CD-000E-4E89-A61D-4828025B165D}" type="pres">
      <dgm:prSet presAssocID="{4EB72AEF-79E4-4BA5-B295-9A353C3467BA}" presName="FourConn_2-3" presStyleLbl="fgAccFollowNode1" presStyleIdx="1" presStyleCnt="3">
        <dgm:presLayoutVars>
          <dgm:bulletEnabled val="1"/>
        </dgm:presLayoutVars>
      </dgm:prSet>
      <dgm:spPr/>
    </dgm:pt>
    <dgm:pt modelId="{6FEF3CEB-8E4E-4AA1-9406-81AC15E8EFB0}" type="pres">
      <dgm:prSet presAssocID="{4EB72AEF-79E4-4BA5-B295-9A353C3467BA}" presName="FourConn_3-4" presStyleLbl="fgAccFollowNode1" presStyleIdx="2" presStyleCnt="3">
        <dgm:presLayoutVars>
          <dgm:bulletEnabled val="1"/>
        </dgm:presLayoutVars>
      </dgm:prSet>
      <dgm:spPr/>
    </dgm:pt>
    <dgm:pt modelId="{076BD84A-1641-4ABA-9F7D-C367503E761F}" type="pres">
      <dgm:prSet presAssocID="{4EB72AEF-79E4-4BA5-B295-9A353C3467BA}" presName="FourNodes_1_text" presStyleLbl="node1" presStyleIdx="3" presStyleCnt="4">
        <dgm:presLayoutVars>
          <dgm:bulletEnabled val="1"/>
        </dgm:presLayoutVars>
      </dgm:prSet>
      <dgm:spPr/>
    </dgm:pt>
    <dgm:pt modelId="{3761A50A-561E-4C3C-8344-7FF93C372E18}" type="pres">
      <dgm:prSet presAssocID="{4EB72AEF-79E4-4BA5-B295-9A353C3467BA}" presName="FourNodes_2_text" presStyleLbl="node1" presStyleIdx="3" presStyleCnt="4">
        <dgm:presLayoutVars>
          <dgm:bulletEnabled val="1"/>
        </dgm:presLayoutVars>
      </dgm:prSet>
      <dgm:spPr/>
    </dgm:pt>
    <dgm:pt modelId="{D46A32C6-04DC-4F40-AD15-380A5BCFDE77}" type="pres">
      <dgm:prSet presAssocID="{4EB72AEF-79E4-4BA5-B295-9A353C3467BA}" presName="FourNodes_3_text" presStyleLbl="node1" presStyleIdx="3" presStyleCnt="4">
        <dgm:presLayoutVars>
          <dgm:bulletEnabled val="1"/>
        </dgm:presLayoutVars>
      </dgm:prSet>
      <dgm:spPr/>
    </dgm:pt>
    <dgm:pt modelId="{6C310DD8-666C-4289-856A-55394DB9C8A1}" type="pres">
      <dgm:prSet presAssocID="{4EB72AEF-79E4-4BA5-B295-9A353C3467BA}" presName="FourNodes_4_text" presStyleLbl="node1" presStyleIdx="3" presStyleCnt="4">
        <dgm:presLayoutVars>
          <dgm:bulletEnabled val="1"/>
        </dgm:presLayoutVars>
      </dgm:prSet>
      <dgm:spPr/>
    </dgm:pt>
  </dgm:ptLst>
  <dgm:cxnLst>
    <dgm:cxn modelId="{DFCABC04-B9F9-4038-9891-28F3427A9DCD}" type="presOf" srcId="{010096B1-87A4-4537-9A50-1E4374DF83EC}" destId="{EF440AEE-4205-4151-AA55-74029F235E35}" srcOrd="0" destOrd="0" presId="urn:microsoft.com/office/officeart/2005/8/layout/vProcess5"/>
    <dgm:cxn modelId="{D7A9FE0C-F55D-4108-A9B1-955513D6D403}" type="presOf" srcId="{010096B1-87A4-4537-9A50-1E4374DF83EC}" destId="{6C310DD8-666C-4289-856A-55394DB9C8A1}" srcOrd="1" destOrd="0" presId="urn:microsoft.com/office/officeart/2005/8/layout/vProcess5"/>
    <dgm:cxn modelId="{F890A728-E535-44C0-929C-E8746327C42A}" type="presOf" srcId="{90C105FA-4CAD-4F4F-BE01-9D434AF28254}" destId="{8632BF94-63F7-476A-B04E-EDC24EA97109}" srcOrd="0" destOrd="0" presId="urn:microsoft.com/office/officeart/2005/8/layout/vProcess5"/>
    <dgm:cxn modelId="{6107272C-EC09-41A0-811E-569285F0FE5F}" type="presOf" srcId="{D85B3684-B594-48C8-91F5-A231193E67A5}" destId="{076BD84A-1641-4ABA-9F7D-C367503E761F}" srcOrd="1" destOrd="0" presId="urn:microsoft.com/office/officeart/2005/8/layout/vProcess5"/>
    <dgm:cxn modelId="{0579F939-4268-482C-BE57-72E6561B9DEF}" type="presOf" srcId="{4EB72AEF-79E4-4BA5-B295-9A353C3467BA}" destId="{7F27318D-3771-4CD4-A666-37C36A8B7B17}" srcOrd="0" destOrd="0" presId="urn:microsoft.com/office/officeart/2005/8/layout/vProcess5"/>
    <dgm:cxn modelId="{EF5FE54B-F0BF-4B1B-A2D7-C2726D977188}" type="presOf" srcId="{69E2488E-0EFB-439D-B88B-722C79B834B0}" destId="{3761A50A-561E-4C3C-8344-7FF93C372E18}" srcOrd="1" destOrd="0" presId="urn:microsoft.com/office/officeart/2005/8/layout/vProcess5"/>
    <dgm:cxn modelId="{FB38EA79-1D6F-4DE8-9E69-2CD4D382B083}" srcId="{4EB72AEF-79E4-4BA5-B295-9A353C3467BA}" destId="{A3BE8D1B-3A0F-40D3-8126-056DE8BD8F39}" srcOrd="2" destOrd="0" parTransId="{C2F5DB38-6DF7-41F4-A309-86C78E85B513}" sibTransId="{01FA5009-73F1-40C5-911B-63FF5C5A44C7}"/>
    <dgm:cxn modelId="{7409F27D-75DC-4191-BB0F-E3BBC0649E5E}" srcId="{4EB72AEF-79E4-4BA5-B295-9A353C3467BA}" destId="{69E2488E-0EFB-439D-B88B-722C79B834B0}" srcOrd="1" destOrd="0" parTransId="{C1A08D60-50E8-4700-81ED-227DEC74A4D6}" sibTransId="{56FA6535-9E37-4874-ADD0-272DC7B962B6}"/>
    <dgm:cxn modelId="{FE27FF85-09E0-485B-BB1E-224CB3124892}" srcId="{4EB72AEF-79E4-4BA5-B295-9A353C3467BA}" destId="{D85B3684-B594-48C8-91F5-A231193E67A5}" srcOrd="0" destOrd="0" parTransId="{63A25A2E-1B8B-4CFA-B9BB-1F08D403BE40}" sibTransId="{90C105FA-4CAD-4F4F-BE01-9D434AF28254}"/>
    <dgm:cxn modelId="{F016A594-2C41-421B-9B50-DCB8321A2F6E}" type="presOf" srcId="{D85B3684-B594-48C8-91F5-A231193E67A5}" destId="{B57ADADB-EE17-4671-8339-9601227B2BF8}" srcOrd="0" destOrd="0" presId="urn:microsoft.com/office/officeart/2005/8/layout/vProcess5"/>
    <dgm:cxn modelId="{97D96AAB-580D-424A-B7B1-C315326F6E2C}" type="presOf" srcId="{56FA6535-9E37-4874-ADD0-272DC7B962B6}" destId="{C10CB8CD-000E-4E89-A61D-4828025B165D}" srcOrd="0" destOrd="0" presId="urn:microsoft.com/office/officeart/2005/8/layout/vProcess5"/>
    <dgm:cxn modelId="{EB029CAC-382B-43D7-95B4-141FB55FC550}" type="presOf" srcId="{69E2488E-0EFB-439D-B88B-722C79B834B0}" destId="{C1C27F11-2C97-4E59-8B60-E5DE41124EB1}" srcOrd="0" destOrd="0" presId="urn:microsoft.com/office/officeart/2005/8/layout/vProcess5"/>
    <dgm:cxn modelId="{2A0D07B8-4F73-4168-A895-E7DE408746DC}" type="presOf" srcId="{01FA5009-73F1-40C5-911B-63FF5C5A44C7}" destId="{6FEF3CEB-8E4E-4AA1-9406-81AC15E8EFB0}" srcOrd="0" destOrd="0" presId="urn:microsoft.com/office/officeart/2005/8/layout/vProcess5"/>
    <dgm:cxn modelId="{7C5B9AEB-0696-4436-BA20-395BDE3477CD}" srcId="{4EB72AEF-79E4-4BA5-B295-9A353C3467BA}" destId="{010096B1-87A4-4537-9A50-1E4374DF83EC}" srcOrd="3" destOrd="0" parTransId="{C6FD0E2F-51AE-47EF-9A66-9435965372E3}" sibTransId="{59286CD6-72DA-4255-92F0-C194D853A0E2}"/>
    <dgm:cxn modelId="{78D1BEEB-933E-40D0-AA16-0BACFFF8C0E8}" type="presOf" srcId="{A3BE8D1B-3A0F-40D3-8126-056DE8BD8F39}" destId="{D46A32C6-04DC-4F40-AD15-380A5BCFDE77}" srcOrd="1" destOrd="0" presId="urn:microsoft.com/office/officeart/2005/8/layout/vProcess5"/>
    <dgm:cxn modelId="{1F11E3F9-8DFC-4EFA-9B88-AF3D0EEA4CA1}" type="presOf" srcId="{A3BE8D1B-3A0F-40D3-8126-056DE8BD8F39}" destId="{CC958EE0-4402-4D99-94A7-15E3365D0C82}" srcOrd="0" destOrd="0" presId="urn:microsoft.com/office/officeart/2005/8/layout/vProcess5"/>
    <dgm:cxn modelId="{AB35AB41-1A4A-40F0-9B45-3D46332AAEFB}" type="presParOf" srcId="{7F27318D-3771-4CD4-A666-37C36A8B7B17}" destId="{6EF28340-D407-4BB2-9F2C-32FBA32FB2EC}" srcOrd="0" destOrd="0" presId="urn:microsoft.com/office/officeart/2005/8/layout/vProcess5"/>
    <dgm:cxn modelId="{F37F9F44-2728-4C3A-BC8B-630018B5A680}" type="presParOf" srcId="{7F27318D-3771-4CD4-A666-37C36A8B7B17}" destId="{B57ADADB-EE17-4671-8339-9601227B2BF8}" srcOrd="1" destOrd="0" presId="urn:microsoft.com/office/officeart/2005/8/layout/vProcess5"/>
    <dgm:cxn modelId="{992D390F-EF95-485A-990F-EA7B154749DB}" type="presParOf" srcId="{7F27318D-3771-4CD4-A666-37C36A8B7B17}" destId="{C1C27F11-2C97-4E59-8B60-E5DE41124EB1}" srcOrd="2" destOrd="0" presId="urn:microsoft.com/office/officeart/2005/8/layout/vProcess5"/>
    <dgm:cxn modelId="{7596C335-EAF1-468E-9892-E2EA56BBA10A}" type="presParOf" srcId="{7F27318D-3771-4CD4-A666-37C36A8B7B17}" destId="{CC958EE0-4402-4D99-94A7-15E3365D0C82}" srcOrd="3" destOrd="0" presId="urn:microsoft.com/office/officeart/2005/8/layout/vProcess5"/>
    <dgm:cxn modelId="{D0586C6A-7200-481A-87D9-DC3B012570FA}" type="presParOf" srcId="{7F27318D-3771-4CD4-A666-37C36A8B7B17}" destId="{EF440AEE-4205-4151-AA55-74029F235E35}" srcOrd="4" destOrd="0" presId="urn:microsoft.com/office/officeart/2005/8/layout/vProcess5"/>
    <dgm:cxn modelId="{FE6804FD-E77E-446B-9332-7BAEEF6FBBF9}" type="presParOf" srcId="{7F27318D-3771-4CD4-A666-37C36A8B7B17}" destId="{8632BF94-63F7-476A-B04E-EDC24EA97109}" srcOrd="5" destOrd="0" presId="urn:microsoft.com/office/officeart/2005/8/layout/vProcess5"/>
    <dgm:cxn modelId="{A58B8727-B032-4F77-BE00-32A7497CF479}" type="presParOf" srcId="{7F27318D-3771-4CD4-A666-37C36A8B7B17}" destId="{C10CB8CD-000E-4E89-A61D-4828025B165D}" srcOrd="6" destOrd="0" presId="urn:microsoft.com/office/officeart/2005/8/layout/vProcess5"/>
    <dgm:cxn modelId="{5B38BD80-0226-48FF-B06B-082145FB5CE5}" type="presParOf" srcId="{7F27318D-3771-4CD4-A666-37C36A8B7B17}" destId="{6FEF3CEB-8E4E-4AA1-9406-81AC15E8EFB0}" srcOrd="7" destOrd="0" presId="urn:microsoft.com/office/officeart/2005/8/layout/vProcess5"/>
    <dgm:cxn modelId="{2707B6FB-9A8D-418E-9FBE-49840C0EE74E}" type="presParOf" srcId="{7F27318D-3771-4CD4-A666-37C36A8B7B17}" destId="{076BD84A-1641-4ABA-9F7D-C367503E761F}" srcOrd="8" destOrd="0" presId="urn:microsoft.com/office/officeart/2005/8/layout/vProcess5"/>
    <dgm:cxn modelId="{97227505-AE74-4E18-9B92-E50F7B710C55}" type="presParOf" srcId="{7F27318D-3771-4CD4-A666-37C36A8B7B17}" destId="{3761A50A-561E-4C3C-8344-7FF93C372E18}" srcOrd="9" destOrd="0" presId="urn:microsoft.com/office/officeart/2005/8/layout/vProcess5"/>
    <dgm:cxn modelId="{A1248521-231F-488B-B615-FB0AFFAF59D5}" type="presParOf" srcId="{7F27318D-3771-4CD4-A666-37C36A8B7B17}" destId="{D46A32C6-04DC-4F40-AD15-380A5BCFDE77}" srcOrd="10" destOrd="0" presId="urn:microsoft.com/office/officeart/2005/8/layout/vProcess5"/>
    <dgm:cxn modelId="{C7E33D18-41E8-4B81-8F8E-0E89480316C6}" type="presParOf" srcId="{7F27318D-3771-4CD4-A666-37C36A8B7B17}" destId="{6C310DD8-666C-4289-856A-55394DB9C8A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3832C-A7A1-4383-80D6-6A1B17F21E6E}">
      <dsp:nvSpPr>
        <dsp:cNvPr id="0" name=""/>
        <dsp:cNvSpPr/>
      </dsp:nvSpPr>
      <dsp:spPr>
        <a:xfrm>
          <a:off x="0" y="157317"/>
          <a:ext cx="9777412" cy="20891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EF5-71F8-47D6-8A05-B94DD3415968}">
      <dsp:nvSpPr>
        <dsp:cNvPr id="0" name=""/>
        <dsp:cNvSpPr/>
      </dsp:nvSpPr>
      <dsp:spPr>
        <a:xfrm>
          <a:off x="285956" y="785656"/>
          <a:ext cx="519921" cy="519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A9B84-A57E-46A8-A610-2CE06C8503E5}">
      <dsp:nvSpPr>
        <dsp:cNvPr id="0" name=""/>
        <dsp:cNvSpPr/>
      </dsp:nvSpPr>
      <dsp:spPr>
        <a:xfrm>
          <a:off x="1091835" y="572961"/>
          <a:ext cx="8685576" cy="9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GB" sz="1600" kern="1200" dirty="0">
              <a:solidFill>
                <a:srgbClr val="000000"/>
              </a:solidFill>
              <a:latin typeface="+mn-lt"/>
            </a:rPr>
            <a:t>“Every natural or legal person is entitled to the peaceful enjoyment of his possessions. No one shall be deprived of his possessions except in the public interest and subject to the conditions provided for by law and by the general principles of international law.</a:t>
          </a:r>
          <a:endParaRPr lang="en-US" sz="1600" kern="1200" dirty="0">
            <a:solidFill>
              <a:srgbClr val="000000"/>
            </a:solidFill>
            <a:latin typeface="+mn-lt"/>
          </a:endParaRPr>
        </a:p>
      </dsp:txBody>
      <dsp:txXfrm>
        <a:off x="1091835" y="572961"/>
        <a:ext cx="8685576" cy="945312"/>
      </dsp:txXfrm>
    </dsp:sp>
    <dsp:sp modelId="{65306921-B8D2-472E-BBB7-A8D6475A1717}">
      <dsp:nvSpPr>
        <dsp:cNvPr id="0" name=""/>
        <dsp:cNvSpPr/>
      </dsp:nvSpPr>
      <dsp:spPr>
        <a:xfrm>
          <a:off x="0" y="2327563"/>
          <a:ext cx="9777412" cy="19348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BA2D34-119F-45F2-9267-C5179AB9F451}">
      <dsp:nvSpPr>
        <dsp:cNvPr id="0" name=""/>
        <dsp:cNvSpPr/>
      </dsp:nvSpPr>
      <dsp:spPr>
        <a:xfrm>
          <a:off x="285956" y="3033973"/>
          <a:ext cx="519921" cy="519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36585-EFEE-45CF-A29E-C8A28E33848D}">
      <dsp:nvSpPr>
        <dsp:cNvPr id="0" name=""/>
        <dsp:cNvSpPr/>
      </dsp:nvSpPr>
      <dsp:spPr>
        <a:xfrm>
          <a:off x="1091835" y="2821277"/>
          <a:ext cx="8685576" cy="9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GB" sz="1600" kern="1200" dirty="0">
              <a:solidFill>
                <a:srgbClr val="000000"/>
              </a:solidFill>
              <a:latin typeface="+mn-lt"/>
            </a:rPr>
            <a:t>“The preceding provisions shall not, however, in any way impair the right of a State to enforce such laws as it deems necessary to control the use of property in accordance with the general interest or to secure the payment of taxes or other contributions or penalties.”</a:t>
          </a:r>
          <a:endParaRPr lang="en-US" sz="1600" kern="1200" dirty="0">
            <a:solidFill>
              <a:srgbClr val="000000"/>
            </a:solidFill>
            <a:latin typeface="+mn-lt"/>
          </a:endParaRPr>
        </a:p>
      </dsp:txBody>
      <dsp:txXfrm>
        <a:off x="1091835" y="2821277"/>
        <a:ext cx="8685576" cy="94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0FBB3-82FB-40BD-B745-DCCD53693A82}">
      <dsp:nvSpPr>
        <dsp:cNvPr id="0" name=""/>
        <dsp:cNvSpPr/>
      </dsp:nvSpPr>
      <dsp:spPr>
        <a:xfrm>
          <a:off x="203191" y="-971185"/>
          <a:ext cx="3456226" cy="418531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018" tIns="330200" rIns="190018" bIns="330200" numCol="1" spcCol="1270" anchor="t" anchorCtr="0">
          <a:noAutofit/>
        </a:bodyPr>
        <a:lstStyle/>
        <a:p>
          <a:pPr marL="0" lvl="0" indent="0" algn="l" defTabSz="622300">
            <a:lnSpc>
              <a:spcPct val="90000"/>
            </a:lnSpc>
            <a:spcBef>
              <a:spcPct val="0"/>
            </a:spcBef>
            <a:spcAft>
              <a:spcPct val="35000"/>
            </a:spcAft>
            <a:buNone/>
          </a:pPr>
          <a:r>
            <a:rPr lang="en-GB" sz="1400" b="0" kern="1200" baseline="0" dirty="0"/>
            <a:t>The first sentence of the first paragraph  invokes a general principle of peaceful enjoyment of possessions: “Every natural or legal person is entitled to the peaceful enjoyment of his possessions.”</a:t>
          </a:r>
          <a:endParaRPr lang="en-US" sz="1400" kern="1200" dirty="0"/>
        </a:p>
      </dsp:txBody>
      <dsp:txXfrm>
        <a:off x="203191" y="619235"/>
        <a:ext cx="3456226" cy="2511191"/>
      </dsp:txXfrm>
    </dsp:sp>
    <dsp:sp modelId="{AAFABBDD-C9CA-471E-95C7-7AA6D3301ED3}">
      <dsp:nvSpPr>
        <dsp:cNvPr id="0" name=""/>
        <dsp:cNvSpPr/>
      </dsp:nvSpPr>
      <dsp:spPr>
        <a:xfrm>
          <a:off x="1410255" y="0"/>
          <a:ext cx="672884" cy="67288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61" tIns="12700" rIns="52461"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endParaRPr lang="en-US" sz="3200" kern="1200" dirty="0"/>
        </a:p>
      </dsp:txBody>
      <dsp:txXfrm>
        <a:off x="1508797" y="98542"/>
        <a:ext cx="475800" cy="475800"/>
      </dsp:txXfrm>
    </dsp:sp>
    <dsp:sp modelId="{8E9AC311-66BF-44EA-BD01-7F5C7C96B820}">
      <dsp:nvSpPr>
        <dsp:cNvPr id="0" name=""/>
        <dsp:cNvSpPr/>
      </dsp:nvSpPr>
      <dsp:spPr>
        <a:xfrm>
          <a:off x="4098515" y="2242876"/>
          <a:ext cx="2437258" cy="7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DBF52-620B-426E-86D3-E0D8E971DDDC}">
      <dsp:nvSpPr>
        <dsp:cNvPr id="0" name=""/>
        <dsp:cNvSpPr/>
      </dsp:nvSpPr>
      <dsp:spPr>
        <a:xfrm>
          <a:off x="3815452" y="-971185"/>
          <a:ext cx="3455252" cy="4185318"/>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018" tIns="330200" rIns="190018" bIns="330200" numCol="1" spcCol="1270" anchor="t" anchorCtr="0">
          <a:noAutofit/>
        </a:bodyPr>
        <a:lstStyle/>
        <a:p>
          <a:pPr marL="0" lvl="0" indent="0" algn="l" defTabSz="577850">
            <a:lnSpc>
              <a:spcPct val="90000"/>
            </a:lnSpc>
            <a:spcBef>
              <a:spcPct val="0"/>
            </a:spcBef>
            <a:spcAft>
              <a:spcPct val="35000"/>
            </a:spcAft>
            <a:buNone/>
          </a:pPr>
          <a:r>
            <a:rPr lang="en-GB" sz="1300" b="0" kern="1200" baseline="0" dirty="0"/>
            <a:t>The second sentence of the first paragraph deals with the state depriving an owner of property: “No one shall be deprived of his possessions except in the public interest and subject to the conditions </a:t>
          </a:r>
          <a:r>
            <a:rPr lang="en-GB" sz="1300" b="0" u="sng" kern="1200" baseline="0" dirty="0"/>
            <a:t>provided for by law and by the general principles </a:t>
          </a:r>
          <a:r>
            <a:rPr lang="en-GB" sz="1300" b="0" kern="1200" baseline="0" dirty="0"/>
            <a:t>of international law.”</a:t>
          </a:r>
          <a:endParaRPr lang="en-US" sz="1300" kern="1200" dirty="0"/>
        </a:p>
      </dsp:txBody>
      <dsp:txXfrm>
        <a:off x="3815452" y="619235"/>
        <a:ext cx="3455252" cy="2511191"/>
      </dsp:txXfrm>
    </dsp:sp>
    <dsp:sp modelId="{6C4F2BA7-24BC-46D6-BFED-0CAD780E8FEC}">
      <dsp:nvSpPr>
        <dsp:cNvPr id="0" name=""/>
        <dsp:cNvSpPr/>
      </dsp:nvSpPr>
      <dsp:spPr>
        <a:xfrm>
          <a:off x="5135889" y="0"/>
          <a:ext cx="672884" cy="67288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61" tIns="12700" rIns="52461"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endParaRPr lang="en-US" sz="3200" kern="1200" dirty="0"/>
        </a:p>
      </dsp:txBody>
      <dsp:txXfrm>
        <a:off x="5234431" y="98542"/>
        <a:ext cx="475800" cy="475800"/>
      </dsp:txXfrm>
    </dsp:sp>
    <dsp:sp modelId="{39B16A75-1A5C-43CD-9DD9-6D9944D2B4A5}">
      <dsp:nvSpPr>
        <dsp:cNvPr id="0" name=""/>
        <dsp:cNvSpPr/>
      </dsp:nvSpPr>
      <dsp:spPr>
        <a:xfrm flipV="1">
          <a:off x="4098515" y="2242192"/>
          <a:ext cx="2437258" cy="144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FB82D-4787-40FD-87C4-61680137EB02}">
      <dsp:nvSpPr>
        <dsp:cNvPr id="0" name=""/>
        <dsp:cNvSpPr/>
      </dsp:nvSpPr>
      <dsp:spPr>
        <a:xfrm>
          <a:off x="7403020" y="-971185"/>
          <a:ext cx="3543261" cy="4185318"/>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018" tIns="330200" rIns="190018" bIns="330200" numCol="1" spcCol="1270" anchor="t" anchorCtr="0">
          <a:noAutofit/>
        </a:bodyPr>
        <a:lstStyle/>
        <a:p>
          <a:pPr marL="0" lvl="0" indent="0" algn="l" defTabSz="577850">
            <a:lnSpc>
              <a:spcPct val="90000"/>
            </a:lnSpc>
            <a:spcBef>
              <a:spcPct val="0"/>
            </a:spcBef>
            <a:spcAft>
              <a:spcPct val="35000"/>
            </a:spcAft>
            <a:buNone/>
          </a:pPr>
          <a:r>
            <a:rPr lang="en-GB" sz="1300" b="0" kern="1200" baseline="0" dirty="0"/>
            <a:t>The second paragraph deals with the state exercising control over the uses of property, short of deprivation: “The preceding provisions shall not, however, in any way impair the right of a State to enforce such laws as it deems necessary to control the use of property in accordance with the general interest or to secure the payment of taxes or other contributions or penalties.”</a:t>
          </a:r>
          <a:endParaRPr lang="en-US" sz="1300" kern="1200" dirty="0"/>
        </a:p>
      </dsp:txBody>
      <dsp:txXfrm>
        <a:off x="7403020" y="619235"/>
        <a:ext cx="3543261" cy="2511191"/>
      </dsp:txXfrm>
    </dsp:sp>
    <dsp:sp modelId="{3F606DA9-AB50-4EA7-BA94-737DB644C84F}">
      <dsp:nvSpPr>
        <dsp:cNvPr id="0" name=""/>
        <dsp:cNvSpPr/>
      </dsp:nvSpPr>
      <dsp:spPr>
        <a:xfrm>
          <a:off x="8920362" y="0"/>
          <a:ext cx="672884" cy="672884"/>
        </a:xfrm>
        <a:prstGeom prst="ellipse">
          <a:avLst/>
        </a:prstGeom>
        <a:solidFill>
          <a:schemeClr val="accent1">
            <a:lumMod val="7500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61" tIns="12700" rIns="52461"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endParaRPr lang="en-US" sz="3200" kern="1200" dirty="0"/>
        </a:p>
      </dsp:txBody>
      <dsp:txXfrm>
        <a:off x="9018904" y="98542"/>
        <a:ext cx="475800" cy="475800"/>
      </dsp:txXfrm>
    </dsp:sp>
    <dsp:sp modelId="{D6E4D99F-BEF2-4381-B204-9BE6CD9C2CE3}">
      <dsp:nvSpPr>
        <dsp:cNvPr id="0" name=""/>
        <dsp:cNvSpPr/>
      </dsp:nvSpPr>
      <dsp:spPr>
        <a:xfrm>
          <a:off x="4098527" y="2242192"/>
          <a:ext cx="2437258" cy="144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DADB-EE17-4671-8339-9601227B2BF8}">
      <dsp:nvSpPr>
        <dsp:cNvPr id="0" name=""/>
        <dsp:cNvSpPr/>
      </dsp:nvSpPr>
      <dsp:spPr>
        <a:xfrm>
          <a:off x="0" y="0"/>
          <a:ext cx="7015480" cy="72371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Has there been an interference with property?</a:t>
          </a:r>
        </a:p>
      </dsp:txBody>
      <dsp:txXfrm>
        <a:off x="21197" y="21197"/>
        <a:ext cx="6173379" cy="681322"/>
      </dsp:txXfrm>
    </dsp:sp>
    <dsp:sp modelId="{C1C27F11-2C97-4E59-8B60-E5DE41124EB1}">
      <dsp:nvSpPr>
        <dsp:cNvPr id="0" name=""/>
        <dsp:cNvSpPr/>
      </dsp:nvSpPr>
      <dsp:spPr>
        <a:xfrm>
          <a:off x="587546" y="855301"/>
          <a:ext cx="7015480" cy="723716"/>
        </a:xfrm>
        <a:prstGeom prst="roundRect">
          <a:avLst>
            <a:gd name="adj" fmla="val 10000"/>
          </a:avLst>
        </a:prstGeom>
        <a:solidFill>
          <a:schemeClr val="accent2">
            <a:hueOff val="-3777039"/>
            <a:satOff val="-13401"/>
            <a:lumOff val="62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Is the interference lawful?</a:t>
          </a:r>
        </a:p>
      </dsp:txBody>
      <dsp:txXfrm>
        <a:off x="608743" y="876498"/>
        <a:ext cx="5915123" cy="681322"/>
      </dsp:txXfrm>
    </dsp:sp>
    <dsp:sp modelId="{CC958EE0-4402-4D99-94A7-15E3365D0C82}">
      <dsp:nvSpPr>
        <dsp:cNvPr id="0" name=""/>
        <dsp:cNvSpPr/>
      </dsp:nvSpPr>
      <dsp:spPr>
        <a:xfrm>
          <a:off x="1166323" y="1710602"/>
          <a:ext cx="7015480" cy="723716"/>
        </a:xfrm>
        <a:prstGeom prst="roundRect">
          <a:avLst>
            <a:gd name="adj" fmla="val 10000"/>
          </a:avLst>
        </a:prstGeom>
        <a:solidFill>
          <a:schemeClr val="accent2">
            <a:hueOff val="-7554077"/>
            <a:satOff val="-26803"/>
            <a:lumOff val="1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Is there a legitimate justification?</a:t>
          </a:r>
        </a:p>
      </dsp:txBody>
      <dsp:txXfrm>
        <a:off x="1187520" y="1731799"/>
        <a:ext cx="5923893" cy="681322"/>
      </dsp:txXfrm>
    </dsp:sp>
    <dsp:sp modelId="{EF440AEE-4205-4151-AA55-74029F235E35}">
      <dsp:nvSpPr>
        <dsp:cNvPr id="0" name=""/>
        <dsp:cNvSpPr/>
      </dsp:nvSpPr>
      <dsp:spPr>
        <a:xfrm>
          <a:off x="1753869" y="2565904"/>
          <a:ext cx="7015480" cy="723716"/>
        </a:xfrm>
        <a:prstGeom prst="roundRect">
          <a:avLst>
            <a:gd name="adj" fmla="val 10000"/>
          </a:avLst>
        </a:prstGeom>
        <a:solidFill>
          <a:schemeClr val="accent2">
            <a:hueOff val="-11331116"/>
            <a:satOff val="-40204"/>
            <a:lumOff val="1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Is the justification proportionate?</a:t>
          </a:r>
        </a:p>
      </dsp:txBody>
      <dsp:txXfrm>
        <a:off x="1775066" y="2587101"/>
        <a:ext cx="5915123" cy="681322"/>
      </dsp:txXfrm>
    </dsp:sp>
    <dsp:sp modelId="{8632BF94-63F7-476A-B04E-EDC24EA97109}">
      <dsp:nvSpPr>
        <dsp:cNvPr id="0" name=""/>
        <dsp:cNvSpPr/>
      </dsp:nvSpPr>
      <dsp:spPr>
        <a:xfrm>
          <a:off x="6545064" y="554301"/>
          <a:ext cx="470415" cy="47041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650907" y="554301"/>
        <a:ext cx="258729" cy="353987"/>
      </dsp:txXfrm>
    </dsp:sp>
    <dsp:sp modelId="{C10CB8CD-000E-4E89-A61D-4828025B165D}">
      <dsp:nvSpPr>
        <dsp:cNvPr id="0" name=""/>
        <dsp:cNvSpPr/>
      </dsp:nvSpPr>
      <dsp:spPr>
        <a:xfrm>
          <a:off x="7132610" y="1409602"/>
          <a:ext cx="470415" cy="470415"/>
        </a:xfrm>
        <a:prstGeom prst="downArrow">
          <a:avLst>
            <a:gd name="adj1" fmla="val 55000"/>
            <a:gd name="adj2" fmla="val 45000"/>
          </a:avLst>
        </a:prstGeom>
        <a:solidFill>
          <a:schemeClr val="accent2">
            <a:tint val="40000"/>
            <a:alpha val="90000"/>
            <a:hueOff val="-6185974"/>
            <a:satOff val="4294"/>
            <a:lumOff val="1278"/>
            <a:alphaOff val="0"/>
          </a:schemeClr>
        </a:solidFill>
        <a:ln w="15875" cap="flat" cmpd="sng" algn="ctr">
          <a:solidFill>
            <a:schemeClr val="accent2">
              <a:tint val="40000"/>
              <a:alpha val="90000"/>
              <a:hueOff val="-6185974"/>
              <a:satOff val="4294"/>
              <a:lumOff val="12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238453" y="1409602"/>
        <a:ext cx="258729" cy="353987"/>
      </dsp:txXfrm>
    </dsp:sp>
    <dsp:sp modelId="{6FEF3CEB-8E4E-4AA1-9406-81AC15E8EFB0}">
      <dsp:nvSpPr>
        <dsp:cNvPr id="0" name=""/>
        <dsp:cNvSpPr/>
      </dsp:nvSpPr>
      <dsp:spPr>
        <a:xfrm>
          <a:off x="7711387" y="2264904"/>
          <a:ext cx="470415" cy="470415"/>
        </a:xfrm>
        <a:prstGeom prst="downArrow">
          <a:avLst>
            <a:gd name="adj1" fmla="val 55000"/>
            <a:gd name="adj2" fmla="val 45000"/>
          </a:avLst>
        </a:prstGeom>
        <a:solidFill>
          <a:schemeClr val="accent2">
            <a:tint val="40000"/>
            <a:alpha val="90000"/>
            <a:hueOff val="-12371948"/>
            <a:satOff val="8589"/>
            <a:lumOff val="2556"/>
            <a:alphaOff val="0"/>
          </a:schemeClr>
        </a:solidFill>
        <a:ln w="15875" cap="flat" cmpd="sng" algn="ctr">
          <a:solidFill>
            <a:schemeClr val="accent2">
              <a:tint val="40000"/>
              <a:alpha val="90000"/>
              <a:hueOff val="-12371948"/>
              <a:satOff val="8589"/>
              <a:lumOff val="2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817230" y="2264904"/>
        <a:ext cx="258729" cy="3539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02.11.2023</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02/11/2023</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großem Bild">
    <p:spTree>
      <p:nvGrpSpPr>
        <p:cNvPr id="1" name=""/>
        <p:cNvGrpSpPr/>
        <p:nvPr/>
      </p:nvGrpSpPr>
      <p:grpSpPr>
        <a:xfrm>
          <a:off x="0" y="0"/>
          <a:ext cx="0" cy="0"/>
          <a:chOff x="0" y="0"/>
          <a:chExt cx="0" cy="0"/>
        </a:xfrm>
      </p:grpSpPr>
      <p:pic>
        <p:nvPicPr>
          <p:cNvPr id="3" name="Grafik 2" descr="Ein Bild, das draußen, Himmel, Gelände, Kolonnade enthält.&#10;&#10;Automatisch generierte Beschreibung">
            <a:extLst>
              <a:ext uri="{FF2B5EF4-FFF2-40B4-BE49-F238E27FC236}">
                <a16:creationId xmlns:a16="http://schemas.microsoft.com/office/drawing/2014/main" id="{C0EBBF93-C777-FBD6-59E2-B7194BB5274D}"/>
              </a:ext>
            </a:extLst>
          </p:cNvPr>
          <p:cNvPicPr>
            <a:picLocks noChangeAspect="1"/>
          </p:cNvPicPr>
          <p:nvPr userDrawn="1"/>
        </p:nvPicPr>
        <p:blipFill rotWithShape="1">
          <a:blip r:embed="rId2"/>
          <a:srcRect t="10547" b="14627"/>
          <a:stretch/>
        </p:blipFill>
        <p:spPr>
          <a:xfrm>
            <a:off x="0" y="0"/>
            <a:ext cx="12192000" cy="5950757"/>
          </a:xfrm>
          <a:prstGeom prst="rect">
            <a:avLst/>
          </a:prstGeom>
        </p:spPr>
      </p:pic>
      <p:pic>
        <p:nvPicPr>
          <p:cNvPr id="9" name="Grafik 8" descr="Ein Bild, das Nachthimmel enthält.&#10;&#10;Automatisch generierte Beschreibung">
            <a:extLst>
              <a:ext uri="{FF2B5EF4-FFF2-40B4-BE49-F238E27FC236}">
                <a16:creationId xmlns:a16="http://schemas.microsoft.com/office/drawing/2014/main" id="{A6B427C5-40F1-96C6-EF76-568E1176F15A}"/>
              </a:ext>
            </a:extLst>
          </p:cNvPr>
          <p:cNvPicPr>
            <a:picLocks noChangeAspect="1"/>
          </p:cNvPicPr>
          <p:nvPr userDrawn="1"/>
        </p:nvPicPr>
        <p:blipFill>
          <a:blip r:embed="rId3"/>
          <a:stretch>
            <a:fillRect/>
          </a:stretch>
        </p:blipFill>
        <p:spPr>
          <a:xfrm>
            <a:off x="0" y="4267200"/>
            <a:ext cx="12192000" cy="2623717"/>
          </a:xfrm>
          <a:prstGeom prst="rect">
            <a:avLst/>
          </a:prstGeom>
        </p:spPr>
      </p:pic>
      <p:sp>
        <p:nvSpPr>
          <p:cNvPr id="10" name="Rechteck 9">
            <a:extLst>
              <a:ext uri="{FF2B5EF4-FFF2-40B4-BE49-F238E27FC236}">
                <a16:creationId xmlns:a16="http://schemas.microsoft.com/office/drawing/2014/main" id="{050FA760-29B8-154C-0B03-FE12955EAFDE}"/>
              </a:ext>
            </a:extLst>
          </p:cNvPr>
          <p:cNvSpPr/>
          <p:nvPr userDrawn="1"/>
        </p:nvSpPr>
        <p:spPr>
          <a:xfrm>
            <a:off x="0" y="0"/>
            <a:ext cx="12192000" cy="689091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 name="Title 1"/>
          <p:cNvSpPr>
            <a:spLocks noGrp="1"/>
          </p:cNvSpPr>
          <p:nvPr>
            <p:ph type="title"/>
          </p:nvPr>
        </p:nvSpPr>
        <p:spPr>
          <a:xfrm>
            <a:off x="720603" y="4500353"/>
            <a:ext cx="9885051"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0603" y="5419917"/>
            <a:ext cx="9885051" cy="48857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Grafik 10">
            <a:extLst>
              <a:ext uri="{FF2B5EF4-FFF2-40B4-BE49-F238E27FC236}">
                <a16:creationId xmlns:a16="http://schemas.microsoft.com/office/drawing/2014/main" id="{BD6E0F9C-B3E7-B35D-9BB4-4676557951EE}"/>
              </a:ext>
            </a:extLst>
          </p:cNvPr>
          <p:cNvPicPr>
            <a:picLocks noChangeAspect="1"/>
          </p:cNvPicPr>
          <p:nvPr userDrawn="1"/>
        </p:nvPicPr>
        <p:blipFill>
          <a:blip r:embed="rId4"/>
          <a:stretch>
            <a:fillRect/>
          </a:stretch>
        </p:blipFill>
        <p:spPr>
          <a:xfrm>
            <a:off x="10163001" y="380845"/>
            <a:ext cx="1724025" cy="1171587"/>
          </a:xfrm>
          <a:prstGeom prst="rect">
            <a:avLst/>
          </a:prstGeom>
        </p:spPr>
      </p:pic>
      <p:sp>
        <p:nvSpPr>
          <p:cNvPr id="6" name="Footer Placeholder 5"/>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pic>
        <p:nvPicPr>
          <p:cNvPr id="12" name="Grafik 11">
            <a:extLst>
              <a:ext uri="{FF2B5EF4-FFF2-40B4-BE49-F238E27FC236}">
                <a16:creationId xmlns:a16="http://schemas.microsoft.com/office/drawing/2014/main" id="{D8F581BE-DEF5-8545-561D-3D62D03D7417}"/>
              </a:ext>
            </a:extLst>
          </p:cNvPr>
          <p:cNvPicPr>
            <a:picLocks noChangeAspect="1"/>
          </p:cNvPicPr>
          <p:nvPr userDrawn="1"/>
        </p:nvPicPr>
        <p:blipFill>
          <a:blip r:embed="rId5"/>
          <a:stretch>
            <a:fillRect/>
          </a:stretch>
        </p:blipFill>
        <p:spPr>
          <a:xfrm>
            <a:off x="605828" y="6314084"/>
            <a:ext cx="2080812" cy="422821"/>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ACD6347A-CC7A-48B1-7870-94A2F6A7B32E}"/>
              </a:ext>
            </a:extLst>
          </p:cNvPr>
          <p:cNvPicPr>
            <a:picLocks noChangeAspect="1"/>
          </p:cNvPicPr>
          <p:nvPr userDrawn="1"/>
        </p:nvPicPr>
        <p:blipFill>
          <a:blip r:embed="rId6"/>
          <a:stretch>
            <a:fillRect/>
          </a:stretch>
        </p:blipFill>
        <p:spPr>
          <a:xfrm>
            <a:off x="10086679" y="6403392"/>
            <a:ext cx="1612483" cy="255321"/>
          </a:xfrm>
          <a:prstGeom prst="rect">
            <a:avLst/>
          </a:prstGeom>
        </p:spPr>
      </p:pic>
    </p:spTree>
    <p:extLst>
      <p:ext uri="{BB962C8B-B14F-4D97-AF65-F5344CB8AC3E}">
        <p14:creationId xmlns:p14="http://schemas.microsoft.com/office/powerpoint/2010/main" val="21554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6960"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17700"/>
            <a:ext cx="9776612" cy="4262016"/>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A6AD94C3-28DB-5116-C68F-455D4E4B4F37}"/>
              </a:ext>
            </a:extLst>
          </p:cNvPr>
          <p:cNvSpPr>
            <a:spLocks noGrp="1"/>
          </p:cNvSpPr>
          <p:nvPr>
            <p:ph type="ftr" sz="quarter" idx="11"/>
          </p:nvPr>
        </p:nvSpPr>
        <p:spPr>
          <a:xfrm>
            <a:off x="89544" y="6451093"/>
            <a:ext cx="9028329" cy="365125"/>
          </a:xfr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9" name="Slide Number Placeholder 8">
            <a:extLst>
              <a:ext uri="{FF2B5EF4-FFF2-40B4-BE49-F238E27FC236}">
                <a16:creationId xmlns:a16="http://schemas.microsoft.com/office/drawing/2014/main" id="{340E909C-E128-4E09-9BA6-ED0D7208906D}"/>
              </a:ext>
            </a:extLst>
          </p:cNvPr>
          <p:cNvSpPr>
            <a:spLocks noGrp="1"/>
          </p:cNvSpPr>
          <p:nvPr>
            <p:ph type="sldNum" sz="quarter" idx="12"/>
          </p:nvPr>
        </p:nvSpPr>
        <p:spPr>
          <a:xfrm>
            <a:off x="10790431" y="6440426"/>
            <a:ext cx="1312025"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9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937760" cy="545636"/>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934370" cy="554407"/>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4"/>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6" name="Foliennummernplatzhalt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23336" y="731520"/>
            <a:ext cx="6417276" cy="52578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231648" y="6459785"/>
            <a:ext cx="5217152" cy="365125"/>
          </a:xfrm>
          <a:prstGeom prst="rect">
            <a:avLst/>
          </a:prstGeom>
        </p:spPr>
        <p:txBody>
          <a:bodyPr/>
          <a:lstStyle>
            <a:lvl1pPr algn="l">
              <a:defRPr>
                <a:solidFill>
                  <a:schemeClr val="tx2"/>
                </a:solidFill>
              </a:defRPr>
            </a:lvl1p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7" name="Slide Number Placeholder 6"/>
          <p:cNvSpPr>
            <a:spLocks noGrp="1"/>
          </p:cNvSpPr>
          <p:nvPr>
            <p:ph type="sldNum" sz="quarter" idx="12"/>
          </p:nvPr>
        </p:nvSpPr>
        <p:spPr>
          <a:xfrm>
            <a:off x="9448801" y="6459785"/>
            <a:ext cx="1191812"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a:prstGeom prst="rect">
            <a:avLst/>
          </a:prstGeo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a:prstGeom prst="rect">
            <a:avLst/>
          </a:prstGeo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euer Abschnitt_blau_Schlussfolie">
    <p:bg>
      <p:bgPr>
        <a:solidFill>
          <a:srgbClr val="212B55"/>
        </a:solidFill>
        <a:effectLst/>
      </p:bgPr>
    </p:bg>
    <p:spTree>
      <p:nvGrpSpPr>
        <p:cNvPr id="1" name=""/>
        <p:cNvGrpSpPr/>
        <p:nvPr/>
      </p:nvGrpSpPr>
      <p:grpSpPr>
        <a:xfrm>
          <a:off x="0" y="0"/>
          <a:ext cx="0" cy="0"/>
          <a:chOff x="0" y="0"/>
          <a:chExt cx="0" cy="0"/>
        </a:xfrm>
      </p:grpSpPr>
      <p:pic>
        <p:nvPicPr>
          <p:cNvPr id="5" name="Grafik 4" descr="Ein Bild, das Nachthimmel enthält.&#10;&#10;Automatisch generierte Beschreibung">
            <a:extLst>
              <a:ext uri="{FF2B5EF4-FFF2-40B4-BE49-F238E27FC236}">
                <a16:creationId xmlns:a16="http://schemas.microsoft.com/office/drawing/2014/main" id="{F4DEF4B6-E52D-A595-1000-22D40432BE17}"/>
              </a:ext>
            </a:extLst>
          </p:cNvPr>
          <p:cNvPicPr>
            <a:picLocks noChangeAspect="1"/>
          </p:cNvPicPr>
          <p:nvPr userDrawn="1"/>
        </p:nvPicPr>
        <p:blipFill>
          <a:blip r:embed="rId2"/>
          <a:stretch>
            <a:fillRect/>
          </a:stretch>
        </p:blipFill>
        <p:spPr>
          <a:xfrm>
            <a:off x="0" y="4800599"/>
            <a:ext cx="12192000" cy="2090317"/>
          </a:xfrm>
          <a:prstGeom prst="rect">
            <a:avLst/>
          </a:prstGeom>
        </p:spPr>
      </p:pic>
      <p:sp>
        <p:nvSpPr>
          <p:cNvPr id="2" name="Title 1"/>
          <p:cNvSpPr>
            <a:spLocks noGrp="1"/>
          </p:cNvSpPr>
          <p:nvPr>
            <p:ph type="title"/>
          </p:nvPr>
        </p:nvSpPr>
        <p:spPr>
          <a:xfrm>
            <a:off x="720603" y="764679"/>
            <a:ext cx="9875520" cy="3566160"/>
          </a:xfr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85051" cy="1143000"/>
          </a:xfr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ABA0851-1BB5-4E71-B634-B5681A76535C}"/>
              </a:ext>
            </a:extLst>
          </p:cNvPr>
          <p:cNvSpPr>
            <a:spLocks noGrp="1"/>
          </p:cNvSpPr>
          <p:nvPr>
            <p:ph type="dt" sz="half" idx="10"/>
          </p:nvPr>
        </p:nvSpPr>
        <p:spPr>
          <a:xfrm>
            <a:off x="720603" y="6464721"/>
            <a:ext cx="2472271" cy="365125"/>
          </a:xfrm>
        </p:spPr>
        <p:txBody>
          <a:bodyPr/>
          <a:lstStyle/>
          <a:p>
            <a:endParaRPr lang="en-US" dirty="0"/>
          </a:p>
        </p:txBody>
      </p:sp>
      <p:sp>
        <p:nvSpPr>
          <p:cNvPr id="12" name="Footer Placeholder 4">
            <a:extLst>
              <a:ext uri="{FF2B5EF4-FFF2-40B4-BE49-F238E27FC236}">
                <a16:creationId xmlns:a16="http://schemas.microsoft.com/office/drawing/2014/main" id="{ADE9C422-9F71-4C5F-8DB2-82CF7C3692EC}"/>
              </a:ext>
            </a:extLst>
          </p:cNvPr>
          <p:cNvSpPr>
            <a:spLocks noGrp="1"/>
          </p:cNvSpPr>
          <p:nvPr>
            <p:ph type="ftr" sz="quarter" idx="11"/>
          </p:nvPr>
        </p:nvSpPr>
        <p:spPr>
          <a:xfrm>
            <a:off x="3686185" y="6459785"/>
            <a:ext cx="4822804" cy="365125"/>
          </a:xfr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13" name="Slide Number Placeholder 5">
            <a:extLst>
              <a:ext uri="{FF2B5EF4-FFF2-40B4-BE49-F238E27FC236}">
                <a16:creationId xmlns:a16="http://schemas.microsoft.com/office/drawing/2014/main" id="{A6A072C4-2B13-48A4-BE87-DAF49D4B39A3}"/>
              </a:ext>
            </a:extLst>
          </p:cNvPr>
          <p:cNvSpPr>
            <a:spLocks noGrp="1"/>
          </p:cNvSpPr>
          <p:nvPr>
            <p:ph type="sldNum" sz="quarter" idx="12"/>
          </p:nvPr>
        </p:nvSpPr>
        <p:spPr>
          <a:xfrm>
            <a:off x="9293629" y="6451094"/>
            <a:ext cx="1312025" cy="365125"/>
          </a:xfrm>
        </p:spPr>
        <p:txBody>
          <a:bodyPr/>
          <a:lstStyle/>
          <a:p>
            <a:fld id="{4FAB73BC-B049-4115-A692-8D63A059BFB8}" type="slidenum">
              <a:rPr lang="en-US" dirty="0"/>
              <a:t>‹#›</a:t>
            </a:fld>
            <a:endParaRPr lang="en-US" dirty="0"/>
          </a:p>
        </p:txBody>
      </p:sp>
      <p:pic>
        <p:nvPicPr>
          <p:cNvPr id="4" name="Grafik 3" descr="Ein Bild, das Text, ClipArt enthält.&#10;&#10;Automatisch generierte Beschreibung">
            <a:extLst>
              <a:ext uri="{FF2B5EF4-FFF2-40B4-BE49-F238E27FC236}">
                <a16:creationId xmlns:a16="http://schemas.microsoft.com/office/drawing/2014/main" id="{78444830-163F-6497-632D-C5A53014DC60}"/>
              </a:ext>
            </a:extLst>
          </p:cNvPr>
          <p:cNvPicPr>
            <a:picLocks noChangeAspect="1"/>
          </p:cNvPicPr>
          <p:nvPr userDrawn="1"/>
        </p:nvPicPr>
        <p:blipFill>
          <a:blip r:embed="rId3"/>
          <a:stretch>
            <a:fillRect/>
          </a:stretch>
        </p:blipFill>
        <p:spPr>
          <a:xfrm>
            <a:off x="10885154" y="489098"/>
            <a:ext cx="1090551" cy="741100"/>
          </a:xfrm>
          <a:prstGeom prst="rect">
            <a:avLst/>
          </a:prstGeom>
        </p:spPr>
      </p:pic>
    </p:spTree>
    <p:extLst>
      <p:ext uri="{BB962C8B-B14F-4D97-AF65-F5344CB8AC3E}">
        <p14:creationId xmlns:p14="http://schemas.microsoft.com/office/powerpoint/2010/main" val="33428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weiß">
    <p:bg>
      <p:bgPr>
        <a:solidFill>
          <a:schemeClr val="bg1"/>
        </a:solidFill>
        <a:effectLst/>
      </p:bgPr>
    </p:bg>
    <p:spTree>
      <p:nvGrpSpPr>
        <p:cNvPr id="1" name=""/>
        <p:cNvGrpSpPr/>
        <p:nvPr/>
      </p:nvGrpSpPr>
      <p:grpSpPr>
        <a:xfrm>
          <a:off x="0" y="0"/>
          <a:ext cx="0" cy="0"/>
          <a:chOff x="0" y="0"/>
          <a:chExt cx="0" cy="0"/>
        </a:xfrm>
      </p:grpSpPr>
      <p:pic>
        <p:nvPicPr>
          <p:cNvPr id="8" name="Grafik 7" descr="Ein Bild, das Nachthimmel enthält.&#10;&#10;Automatisch generierte Beschreibung">
            <a:extLst>
              <a:ext uri="{FF2B5EF4-FFF2-40B4-BE49-F238E27FC236}">
                <a16:creationId xmlns:a16="http://schemas.microsoft.com/office/drawing/2014/main" id="{59751D01-431A-38CF-7932-96A0FB43C01D}"/>
              </a:ext>
            </a:extLst>
          </p:cNvPr>
          <p:cNvPicPr>
            <a:picLocks noChangeAspect="1"/>
          </p:cNvPicPr>
          <p:nvPr userDrawn="1"/>
        </p:nvPicPr>
        <p:blipFill>
          <a:blip r:embed="rId2"/>
          <a:stretch>
            <a:fillRect/>
          </a:stretch>
        </p:blipFill>
        <p:spPr>
          <a:xfrm>
            <a:off x="0" y="4605997"/>
            <a:ext cx="12192000" cy="2284920"/>
          </a:xfrm>
          <a:prstGeom prst="rect">
            <a:avLst/>
          </a:prstGeom>
        </p:spPr>
      </p:pic>
      <p:sp>
        <p:nvSpPr>
          <p:cNvPr id="2" name="Title 1"/>
          <p:cNvSpPr>
            <a:spLocks noGrp="1"/>
          </p:cNvSpPr>
          <p:nvPr>
            <p:ph type="title"/>
          </p:nvPr>
        </p:nvSpPr>
        <p:spPr>
          <a:xfrm>
            <a:off x="720603" y="764679"/>
            <a:ext cx="988505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7552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BBDA3DD-6705-3ED1-9A3B-17004F4D8C30}"/>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40273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09590" cy="3566160"/>
          </a:xfrm>
        </p:spPr>
        <p:txBody>
          <a:bodyPr anchor="b">
            <a:normAutofit/>
          </a:bodyPr>
          <a:lstStyle>
            <a:lvl1pPr algn="l">
              <a:lnSpc>
                <a:spcPct val="85000"/>
              </a:lnSpc>
              <a:defRPr sz="7200" spc="-50" baseline="0">
                <a:solidFill>
                  <a:srgbClr val="54545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909590" cy="1143000"/>
          </a:xfrm>
        </p:spPr>
        <p:txBody>
          <a:bodyPr lIns="91440" rIns="91440">
            <a:normAutofit/>
          </a:bodyPr>
          <a:lstStyle>
            <a:lvl1pPr marL="0" indent="0" algn="l">
              <a:buNone/>
              <a:defRPr sz="2000" cap="all" spc="200" baseline="0">
                <a:solidFill>
                  <a:srgbClr val="123D8C"/>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9017F30D-F205-4639-2B16-5BF36750793C}"/>
              </a:ext>
            </a:extLst>
          </p:cNvPr>
          <p:cNvPicPr>
            <a:picLocks noChangeAspect="1"/>
          </p:cNvPicPr>
          <p:nvPr userDrawn="1"/>
        </p:nvPicPr>
        <p:blipFill>
          <a:blip r:embed="rId2"/>
          <a:stretch>
            <a:fillRect/>
          </a:stretch>
        </p:blipFill>
        <p:spPr>
          <a:xfrm>
            <a:off x="10897386" y="402609"/>
            <a:ext cx="1093509" cy="745408"/>
          </a:xfrm>
          <a:prstGeom prst="rect">
            <a:avLst/>
          </a:prstGeom>
        </p:spPr>
      </p:pic>
      <p:pic>
        <p:nvPicPr>
          <p:cNvPr id="8" name="Grafik 7" descr="Ein Bild, das Nachthimmel enthält.&#10;&#10;Automatisch generierte Beschreibung">
            <a:extLst>
              <a:ext uri="{FF2B5EF4-FFF2-40B4-BE49-F238E27FC236}">
                <a16:creationId xmlns:a16="http://schemas.microsoft.com/office/drawing/2014/main" id="{A7E2D09F-958F-566D-D1F8-62109DAB3D68}"/>
              </a:ext>
            </a:extLst>
          </p:cNvPr>
          <p:cNvPicPr>
            <a:picLocks noChangeAspect="1"/>
          </p:cNvPicPr>
          <p:nvPr userDrawn="1"/>
        </p:nvPicPr>
        <p:blipFill>
          <a:blip r:embed="rId3"/>
          <a:stretch>
            <a:fillRect/>
          </a:stretch>
        </p:blipFill>
        <p:spPr>
          <a:xfrm>
            <a:off x="0" y="4605997"/>
            <a:ext cx="12192000" cy="2284920"/>
          </a:xfrm>
          <a:prstGeom prst="rect">
            <a:avLst/>
          </a:prstGeom>
        </p:spPr>
      </p:pic>
    </p:spTree>
    <p:extLst>
      <p:ext uri="{BB962C8B-B14F-4D97-AF65-F5344CB8AC3E}">
        <p14:creationId xmlns:p14="http://schemas.microsoft.com/office/powerpoint/2010/main" val="29223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450757"/>
          </a:xfr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17806"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2" descr="European Commission Logo Download - AI - All Vector Logo">
            <a:extLst>
              <a:ext uri="{FF2B5EF4-FFF2-40B4-BE49-F238E27FC236}">
                <a16:creationId xmlns:a16="http://schemas.microsoft.com/office/drawing/2014/main" id="{02A25E24-2767-9DEC-E2A9-AC39E84F49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468" y="341355"/>
            <a:ext cx="1511100" cy="821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748005-53E6-C7B3-6FE1-DA056D472101}"/>
              </a:ext>
            </a:extLst>
          </p:cNvPr>
          <p:cNvSpPr txBox="1">
            <a:spLocks/>
          </p:cNvSpPr>
          <p:nvPr userDrawn="1"/>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a:t>
            </a:fld>
            <a:endParaRPr lang="en-US" sz="1000" dirty="0"/>
          </a:p>
        </p:txBody>
      </p:sp>
      <p:sp>
        <p:nvSpPr>
          <p:cNvPr id="5" name="Footer Placeholder 4"/>
          <p:cNvSpPr>
            <a:spLocks noGrp="1"/>
          </p:cNvSpPr>
          <p:nvPr>
            <p:ph type="ftr" sz="quarter" idx="11"/>
          </p:nvPr>
        </p:nvSpPr>
        <p:spPr>
          <a:xfrm>
            <a:off x="63419" y="6451093"/>
            <a:ext cx="10221404" cy="365125"/>
          </a:xfr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Tree>
    <p:extLst>
      <p:ext uri="{BB962C8B-B14F-4D97-AF65-F5344CB8AC3E}">
        <p14:creationId xmlns:p14="http://schemas.microsoft.com/office/powerpoint/2010/main" val="13994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988505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764411"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97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988505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735794"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73918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739185"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74257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97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 vertika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AB1D56-DC25-601C-0A9F-676222D3778F}"/>
              </a:ext>
            </a:extLst>
          </p:cNvPr>
          <p:cNvPicPr>
            <a:picLocks noChangeAspect="1"/>
          </p:cNvPicPr>
          <p:nvPr userDrawn="1"/>
        </p:nvPicPr>
        <p:blipFill rotWithShape="1">
          <a:blip r:embed="rId2"/>
          <a:srcRect l="32580"/>
          <a:stretch/>
        </p:blipFill>
        <p:spPr>
          <a:xfrm>
            <a:off x="0" y="0"/>
            <a:ext cx="3552825" cy="6858000"/>
          </a:xfrm>
          <a:prstGeom prst="rect">
            <a:avLst/>
          </a:prstGeom>
        </p:spPr>
      </p:pic>
      <p:sp>
        <p:nvSpPr>
          <p:cNvPr id="3" name="Content Placeholder 2"/>
          <p:cNvSpPr>
            <a:spLocks noGrp="1"/>
          </p:cNvSpPr>
          <p:nvPr>
            <p:ph idx="1"/>
          </p:nvPr>
        </p:nvSpPr>
        <p:spPr>
          <a:xfrm>
            <a:off x="1604356" y="731520"/>
            <a:ext cx="903625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dirty="0"/>
          </a:p>
        </p:txBody>
      </p:sp>
      <p:pic>
        <p:nvPicPr>
          <p:cNvPr id="4" name="Grafik 3">
            <a:extLst>
              <a:ext uri="{FF2B5EF4-FFF2-40B4-BE49-F238E27FC236}">
                <a16:creationId xmlns:a16="http://schemas.microsoft.com/office/drawing/2014/main" id="{B007805A-DED1-CD20-C251-E8F62157945D}"/>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613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descr="Ein Bild, das Nachthimmel enthält.&#10;&#10;Automatisch generierte Beschreibung">
            <a:extLst>
              <a:ext uri="{FF2B5EF4-FFF2-40B4-BE49-F238E27FC236}">
                <a16:creationId xmlns:a16="http://schemas.microsoft.com/office/drawing/2014/main" id="{BD8E8FA2-B164-F58B-3F43-484C482CAB32}"/>
              </a:ext>
            </a:extLst>
          </p:cNvPr>
          <p:cNvPicPr>
            <a:picLocks noChangeAspect="1"/>
          </p:cNvPicPr>
          <p:nvPr userDrawn="1"/>
        </p:nvPicPr>
        <p:blipFill>
          <a:blip r:embed="rId18"/>
          <a:stretch>
            <a:fillRect/>
          </a:stretch>
        </p:blipFill>
        <p:spPr>
          <a:xfrm>
            <a:off x="0" y="5419917"/>
            <a:ext cx="12192000" cy="1471000"/>
          </a:xfrm>
          <a:prstGeom prst="rect">
            <a:avLst/>
          </a:prstGeom>
        </p:spPr>
      </p:pic>
      <p:sp>
        <p:nvSpPr>
          <p:cNvPr id="15" name="Title Placeholder 1">
            <a:extLst>
              <a:ext uri="{FF2B5EF4-FFF2-40B4-BE49-F238E27FC236}">
                <a16:creationId xmlns:a16="http://schemas.microsoft.com/office/drawing/2014/main" id="{DB2813F2-AC35-4901-AF71-84216868B6C1}"/>
              </a:ext>
            </a:extLst>
          </p:cNvPr>
          <p:cNvSpPr>
            <a:spLocks noGrp="1"/>
          </p:cNvSpPr>
          <p:nvPr>
            <p:ph type="title"/>
          </p:nvPr>
        </p:nvSpPr>
        <p:spPr>
          <a:xfrm>
            <a:off x="687848" y="257596"/>
            <a:ext cx="9966960" cy="890422"/>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16" name="Text Placeholder 2">
            <a:extLst>
              <a:ext uri="{FF2B5EF4-FFF2-40B4-BE49-F238E27FC236}">
                <a16:creationId xmlns:a16="http://schemas.microsoft.com/office/drawing/2014/main" id="{32706D41-7265-4BAF-A857-521EE72A2071}"/>
              </a:ext>
            </a:extLst>
          </p:cNvPr>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7" name="Date Placeholder 3">
            <a:extLst>
              <a:ext uri="{FF2B5EF4-FFF2-40B4-BE49-F238E27FC236}">
                <a16:creationId xmlns:a16="http://schemas.microsoft.com/office/drawing/2014/main" id="{97DF89BC-104B-4372-9E11-AC2565A42E00}"/>
              </a:ext>
            </a:extLst>
          </p:cNvPr>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endParaRPr lang="en-US" dirty="0"/>
          </a:p>
        </p:txBody>
      </p:sp>
      <p:sp>
        <p:nvSpPr>
          <p:cNvPr id="18" name="Footer Placeholder 4">
            <a:extLst>
              <a:ext uri="{FF2B5EF4-FFF2-40B4-BE49-F238E27FC236}">
                <a16:creationId xmlns:a16="http://schemas.microsoft.com/office/drawing/2014/main" id="{AFEEB170-BB24-4317-8442-41ED2AC43A6C}"/>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19" name="Slide Number Placeholder 5">
            <a:extLst>
              <a:ext uri="{FF2B5EF4-FFF2-40B4-BE49-F238E27FC236}">
                <a16:creationId xmlns:a16="http://schemas.microsoft.com/office/drawing/2014/main" id="{F12FB639-64B5-4C3B-AA1D-F5293964376B}"/>
              </a:ext>
            </a:extLst>
          </p:cNvPr>
          <p:cNvSpPr>
            <a:spLocks noGrp="1"/>
          </p:cNvSpPr>
          <p:nvPr>
            <p:ph type="sldNum" sz="quarter" idx="4"/>
          </p:nvPr>
        </p:nvSpPr>
        <p:spPr>
          <a:xfrm>
            <a:off x="9293629" y="6451094"/>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20" name="Straight Connector 9">
            <a:extLst>
              <a:ext uri="{FF2B5EF4-FFF2-40B4-BE49-F238E27FC236}">
                <a16:creationId xmlns:a16="http://schemas.microsoft.com/office/drawing/2014/main" id="{F8CBD3C2-F3E2-4D33-8701-3003472974DE}"/>
              </a:ext>
            </a:extLst>
          </p:cNvPr>
          <p:cNvCxnSpPr/>
          <p:nvPr userDrawn="1"/>
        </p:nvCxnSpPr>
        <p:spPr>
          <a:xfrm>
            <a:off x="687848" y="143838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FA3B257-3747-A391-5AC3-D4174D599690}"/>
              </a:ext>
            </a:extLst>
          </p:cNvPr>
          <p:cNvPicPr>
            <a:picLocks noChangeAspect="1"/>
          </p:cNvPicPr>
          <p:nvPr userDrawn="1"/>
        </p:nvPicPr>
        <p:blipFill>
          <a:blip r:embed="rId19"/>
          <a:stretch>
            <a:fillRect/>
          </a:stretch>
        </p:blipFill>
        <p:spPr>
          <a:xfrm>
            <a:off x="10897386" y="402609"/>
            <a:ext cx="1093509" cy="74540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60" r:id="rId9"/>
    <p:sldLayoutId id="2147483667" r:id="rId10"/>
    <p:sldLayoutId id="2147483652" r:id="rId11"/>
    <p:sldLayoutId id="2147483653" r:id="rId12"/>
    <p:sldLayoutId id="2147483665" r:id="rId13"/>
    <p:sldLayoutId id="2147483656" r:id="rId14"/>
    <p:sldLayoutId id="2147483657" r:id="rId15"/>
    <p:sldLayoutId id="2147483664" r:id="rId16"/>
  </p:sldLayoutIdLst>
  <p:hf sldNum="0" hd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DF672-82BC-5284-340E-8FC09DFE478B}"/>
              </a:ext>
            </a:extLst>
          </p:cNvPr>
          <p:cNvSpPr>
            <a:spLocks noGrp="1"/>
          </p:cNvSpPr>
          <p:nvPr>
            <p:ph type="title"/>
          </p:nvPr>
        </p:nvSpPr>
        <p:spPr>
          <a:xfrm>
            <a:off x="2779223" y="349063"/>
            <a:ext cx="6633553" cy="1021851"/>
          </a:xfrm>
        </p:spPr>
        <p:txBody>
          <a:bodyPr anchor="ctr"/>
          <a:lstStyle/>
          <a:p>
            <a:pPr algn="ctr"/>
            <a:r>
              <a:rPr lang="en-US" sz="2800" b="1" dirty="0">
                <a:solidFill>
                  <a:schemeClr val="bg1"/>
                </a:solidFill>
                <a:effectLst>
                  <a:outerShdw blurRad="38100" dist="38100" dir="2700000" algn="tl">
                    <a:srgbClr val="000000">
                      <a:alpha val="43137"/>
                    </a:srgbClr>
                  </a:outerShdw>
                </a:effectLst>
                <a:latin typeface="Arial"/>
                <a:cs typeface="Arial"/>
              </a:rPr>
              <a:t>Case Study 2: Protection of property against expropriation under the Charter of Fundamental Rights and the European Convention of Human Rights</a:t>
            </a:r>
            <a:endParaRPr lang="en-GB" sz="2800" b="1" dirty="0">
              <a:solidFill>
                <a:schemeClr val="bg1"/>
              </a:solidFill>
              <a:effectLst>
                <a:outerShdw blurRad="38100" dist="38100" dir="2700000" algn="tl">
                  <a:srgbClr val="000000">
                    <a:alpha val="43137"/>
                  </a:srgbClr>
                </a:outerShdw>
              </a:effectLst>
              <a:latin typeface="Arial"/>
              <a:cs typeface="Arial"/>
            </a:endParaRPr>
          </a:p>
        </p:txBody>
      </p:sp>
      <p:sp>
        <p:nvSpPr>
          <p:cNvPr id="4" name="Textplatzhalter 2">
            <a:extLst>
              <a:ext uri="{FF2B5EF4-FFF2-40B4-BE49-F238E27FC236}">
                <a16:creationId xmlns:a16="http://schemas.microsoft.com/office/drawing/2014/main" id="{DB1E3436-1077-5E11-DFAE-73F33FB100DA}"/>
              </a:ext>
            </a:extLst>
          </p:cNvPr>
          <p:cNvSpPr>
            <a:spLocks noGrp="1"/>
          </p:cNvSpPr>
          <p:nvPr>
            <p:ph type="body" sz="half" idx="2"/>
          </p:nvPr>
        </p:nvSpPr>
        <p:spPr>
          <a:xfrm>
            <a:off x="3070576" y="6127864"/>
            <a:ext cx="6779394" cy="680539"/>
          </a:xfrm>
        </p:spPr>
        <p:txBody>
          <a:bodyPr>
            <a:normAutofit fontScale="85000" lnSpcReduction="10000"/>
          </a:body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training material was created under the service contract between the European Commission Directorate-General for Financial Stability, Financial Services and Capital Markets Union </a:t>
            </a:r>
            <a:r>
              <a:rPr lang="hu-HU"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Academy of European Law (contract num</a:t>
            </a:r>
            <a:r>
              <a:rPr lang="en-GB" sz="1200" dirty="0">
                <a:ea typeface="Times New Roman" panose="02020603050405020304" pitchFamily="18" charset="0"/>
                <a:cs typeface="Times New Roman" panose="02020603050405020304" pitchFamily="18" charset="0"/>
              </a:rPr>
              <a:t>ber</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FISMA/2022/LVP/0010) and finance</a:t>
            </a:r>
            <a:r>
              <a:rPr lang="en-GB" sz="1200" dirty="0">
                <a:ea typeface="Times New Roman" panose="02020603050405020304" pitchFamily="18" charset="0"/>
                <a:cs typeface="Times New Roman" panose="02020603050405020304" pitchFamily="18" charset="0"/>
              </a:rPr>
              <a:t>d by the European Union. </a:t>
            </a:r>
            <a:r>
              <a:rPr lang="en-US" sz="1200" dirty="0">
                <a:ea typeface="Times New Roman" panose="02020603050405020304" pitchFamily="18" charset="0"/>
                <a:cs typeface="Times New Roman" panose="02020603050405020304" pitchFamily="18" charset="0"/>
              </a:rPr>
              <a:t>This document has been prepared for the European Commission however it reflects the views only of the authors, and the European Commission is not liable for any consequence stemming from the reuse of this publication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095360-C18B-4936-6F02-E8E3144C8D22}"/>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pic>
        <p:nvPicPr>
          <p:cNvPr id="5" name="Picture 4" descr="A midsection of a person holding a miniature house">
            <a:extLst>
              <a:ext uri="{FF2B5EF4-FFF2-40B4-BE49-F238E27FC236}">
                <a16:creationId xmlns:a16="http://schemas.microsoft.com/office/drawing/2014/main" id="{945D79DD-A947-EAD4-A85B-293AA164D04E}"/>
              </a:ext>
            </a:extLst>
          </p:cNvPr>
          <p:cNvPicPr>
            <a:picLocks noChangeAspect="1"/>
          </p:cNvPicPr>
          <p:nvPr/>
        </p:nvPicPr>
        <p:blipFill rotWithShape="1">
          <a:blip r:embed="rId2"/>
          <a:srcRect l="27780" r="26396" b="-1"/>
          <a:stretch/>
        </p:blipFill>
        <p:spPr>
          <a:xfrm>
            <a:off x="7203882" y="1171224"/>
            <a:ext cx="4988118" cy="47965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6" name="Content Placeholder 2">
            <a:extLst>
              <a:ext uri="{FF2B5EF4-FFF2-40B4-BE49-F238E27FC236}">
                <a16:creationId xmlns:a16="http://schemas.microsoft.com/office/drawing/2014/main" id="{4E610543-EA10-9270-7302-20F53FB93E60}"/>
              </a:ext>
            </a:extLst>
          </p:cNvPr>
          <p:cNvSpPr>
            <a:spLocks noGrp="1"/>
          </p:cNvSpPr>
          <p:nvPr>
            <p:ph idx="1"/>
          </p:nvPr>
        </p:nvSpPr>
        <p:spPr>
          <a:xfrm>
            <a:off x="687388" y="1570535"/>
            <a:ext cx="6260343" cy="4262438"/>
          </a:xfrm>
        </p:spPr>
        <p:txBody>
          <a:bodyPr>
            <a:noAutofit/>
          </a:bodyPr>
          <a:lstStyle/>
          <a:p>
            <a:pPr>
              <a:lnSpc>
                <a:spcPct val="130000"/>
              </a:lnSpc>
            </a:pPr>
            <a:r>
              <a:rPr lang="en-GB" sz="2400" dirty="0">
                <a:solidFill>
                  <a:srgbClr val="000000"/>
                </a:solidFill>
                <a:latin typeface="+mn-lt"/>
              </a:rPr>
              <a:t>1. Deprivations of property</a:t>
            </a:r>
          </a:p>
          <a:p>
            <a:pPr>
              <a:lnSpc>
                <a:spcPct val="130000"/>
              </a:lnSpc>
            </a:pPr>
            <a:r>
              <a:rPr lang="en-GB" sz="2400" dirty="0">
                <a:solidFill>
                  <a:srgbClr val="000000"/>
                </a:solidFill>
                <a:latin typeface="+mn-lt"/>
              </a:rPr>
              <a:t>2. Regulations concerning the use of property </a:t>
            </a:r>
          </a:p>
          <a:p>
            <a:pPr>
              <a:lnSpc>
                <a:spcPct val="130000"/>
              </a:lnSpc>
            </a:pPr>
            <a:br>
              <a:rPr lang="en-GB" sz="2400" dirty="0">
                <a:solidFill>
                  <a:srgbClr val="000000"/>
                </a:solidFill>
                <a:latin typeface="+mn-lt"/>
              </a:rPr>
            </a:br>
            <a:r>
              <a:rPr lang="en-GB" sz="2400" dirty="0">
                <a:solidFill>
                  <a:srgbClr val="000000"/>
                </a:solidFill>
                <a:latin typeface="+mn-lt"/>
              </a:rPr>
              <a:t>Note: There will be no interference if the person concerned has effectively waived their right to property. Required explicit and voluntary consent in full awareness of the circumstances.</a:t>
            </a:r>
          </a:p>
        </p:txBody>
      </p:sp>
      <p:sp>
        <p:nvSpPr>
          <p:cNvPr id="7" name="Title 1">
            <a:extLst>
              <a:ext uri="{FF2B5EF4-FFF2-40B4-BE49-F238E27FC236}">
                <a16:creationId xmlns:a16="http://schemas.microsoft.com/office/drawing/2014/main" id="{818DEB7C-7375-8F71-8BA0-FC1172F325E9}"/>
              </a:ext>
            </a:extLst>
          </p:cNvPr>
          <p:cNvSpPr>
            <a:spLocks noGrp="1"/>
          </p:cNvSpPr>
          <p:nvPr>
            <p:ph type="title"/>
          </p:nvPr>
        </p:nvSpPr>
        <p:spPr>
          <a:xfrm>
            <a:off x="687388" y="257176"/>
            <a:ext cx="9967912" cy="1178518"/>
          </a:xfrm>
        </p:spPr>
        <p:txBody>
          <a:bodyPr anchor="b">
            <a:normAutofit/>
          </a:bodyPr>
          <a:lstStyle/>
          <a:p>
            <a:r>
              <a:rPr lang="en-GB" dirty="0"/>
              <a:t>Categories of interferences</a:t>
            </a:r>
          </a:p>
        </p:txBody>
      </p:sp>
    </p:spTree>
    <p:extLst>
      <p:ext uri="{BB962C8B-B14F-4D97-AF65-F5344CB8AC3E}">
        <p14:creationId xmlns:p14="http://schemas.microsoft.com/office/powerpoint/2010/main" val="200847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49B331-F6DA-DA94-EDD3-9903DD74E501}"/>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1">
            <a:extLst>
              <a:ext uri="{FF2B5EF4-FFF2-40B4-BE49-F238E27FC236}">
                <a16:creationId xmlns:a16="http://schemas.microsoft.com/office/drawing/2014/main" id="{59817D6E-4295-4D7B-BE32-D9C0C303D11C}"/>
              </a:ext>
            </a:extLst>
          </p:cNvPr>
          <p:cNvSpPr>
            <a:spLocks noGrp="1"/>
          </p:cNvSpPr>
          <p:nvPr>
            <p:ph type="title"/>
          </p:nvPr>
        </p:nvSpPr>
        <p:spPr>
          <a:xfrm>
            <a:off x="687388" y="257175"/>
            <a:ext cx="9967912" cy="1161427"/>
          </a:xfrm>
        </p:spPr>
        <p:txBody>
          <a:bodyPr/>
          <a:lstStyle/>
          <a:p>
            <a:r>
              <a:rPr lang="en-GB" dirty="0"/>
              <a:t>1. Deprivation of Property</a:t>
            </a:r>
          </a:p>
        </p:txBody>
      </p:sp>
      <p:sp>
        <p:nvSpPr>
          <p:cNvPr id="6" name="Content Placeholder 2">
            <a:extLst>
              <a:ext uri="{FF2B5EF4-FFF2-40B4-BE49-F238E27FC236}">
                <a16:creationId xmlns:a16="http://schemas.microsoft.com/office/drawing/2014/main" id="{DE3F99C5-0FCF-1B3E-1102-A619DB3B0F34}"/>
              </a:ext>
            </a:extLst>
          </p:cNvPr>
          <p:cNvSpPr>
            <a:spLocks noGrp="1"/>
          </p:cNvSpPr>
          <p:nvPr>
            <p:ph idx="1"/>
          </p:nvPr>
        </p:nvSpPr>
        <p:spPr>
          <a:xfrm>
            <a:off x="687848" y="1725639"/>
            <a:ext cx="9917806" cy="4267200"/>
          </a:xfrm>
        </p:spPr>
        <p:txBody>
          <a:bodyPr>
            <a:normAutofit lnSpcReduction="10000"/>
          </a:bodyPr>
          <a:lstStyle/>
          <a:p>
            <a:pPr marL="285750" indent="-285750">
              <a:buFont typeface="Arial" panose="020B0604020202020204" pitchFamily="34" charset="0"/>
              <a:buChar char="•"/>
            </a:pPr>
            <a:r>
              <a:rPr lang="en-GB" dirty="0">
                <a:solidFill>
                  <a:srgbClr val="000000"/>
                </a:solidFill>
                <a:latin typeface="+mn-lt"/>
              </a:rPr>
              <a:t>Definition of deprivation: If the person holding the title to a property loses their legal right of ownership, they are deprived of their possessions; can occur de facto.</a:t>
            </a:r>
          </a:p>
          <a:p>
            <a:pPr marL="285750" indent="-285750">
              <a:buFont typeface="Arial" panose="020B0604020202020204" pitchFamily="34" charset="0"/>
              <a:buChar char="•"/>
            </a:pPr>
            <a:r>
              <a:rPr lang="en-GB" dirty="0">
                <a:solidFill>
                  <a:srgbClr val="000000"/>
                </a:solidFill>
                <a:latin typeface="+mn-lt"/>
              </a:rPr>
              <a:t>A formal expropriation which may be based in legislative acts or measures implementing them, i.e. a measure completely and permanently depriving the owner of their  property; the ECHR speaks of a ‘transfer of ownership.’</a:t>
            </a:r>
          </a:p>
          <a:p>
            <a:pPr marL="285750" indent="-285750">
              <a:buFont typeface="Arial" panose="020B0604020202020204" pitchFamily="34" charset="0"/>
              <a:buChar char="•"/>
            </a:pPr>
            <a:r>
              <a:rPr lang="en-GB" dirty="0">
                <a:solidFill>
                  <a:srgbClr val="000000"/>
                </a:solidFill>
                <a:latin typeface="+mn-lt"/>
              </a:rPr>
              <a:t>Entitlement to fair compensation in good time. The Charter makes this requirement, which has been developed in the case law of the ECtHR, an explicit condition for the lawfulness of any deprivation.</a:t>
            </a:r>
          </a:p>
          <a:p>
            <a:pPr marL="285750" indent="-285750">
              <a:buFont typeface="Arial" panose="020B0604020202020204" pitchFamily="34" charset="0"/>
              <a:buChar char="•"/>
            </a:pPr>
            <a:r>
              <a:rPr lang="en-GB" dirty="0">
                <a:solidFill>
                  <a:srgbClr val="000000"/>
                </a:solidFill>
                <a:latin typeface="+mn-lt"/>
              </a:rPr>
              <a:t>A regulation of the use of property does not constitute a deprivation if the owner of the property ‘remains free to dispose of it or to put it to other uses which are not prohibited’ (Case 44/79 </a:t>
            </a:r>
            <a:r>
              <a:rPr lang="en-GB" i="1" dirty="0">
                <a:solidFill>
                  <a:srgbClr val="000000"/>
                </a:solidFill>
                <a:latin typeface="+mn-lt"/>
              </a:rPr>
              <a:t>Hauer</a:t>
            </a:r>
            <a:r>
              <a:rPr lang="en-GB" dirty="0">
                <a:solidFill>
                  <a:srgbClr val="000000"/>
                </a:solidFill>
                <a:latin typeface="+mn-lt"/>
              </a:rPr>
              <a:t>).</a:t>
            </a:r>
          </a:p>
          <a:p>
            <a:pPr marL="285750" indent="-285750">
              <a:buFont typeface="Arial" panose="020B0604020202020204" pitchFamily="34" charset="0"/>
              <a:buChar char="•"/>
            </a:pPr>
            <a:r>
              <a:rPr lang="en-GB" dirty="0">
                <a:solidFill>
                  <a:srgbClr val="000000"/>
                </a:solidFill>
                <a:latin typeface="+mn-lt"/>
              </a:rPr>
              <a:t>Deprivation requires not only that a person is deprived of their property, but also that the  property is transferred to another person. </a:t>
            </a:r>
          </a:p>
          <a:p>
            <a:endParaRPr lang="en-GB" dirty="0">
              <a:solidFill>
                <a:srgbClr val="000000"/>
              </a:solidFill>
              <a:latin typeface="+mn-lt"/>
            </a:endParaRPr>
          </a:p>
          <a:p>
            <a:endParaRPr lang="en-GB" dirty="0">
              <a:solidFill>
                <a:srgbClr val="000000"/>
              </a:solidFill>
              <a:latin typeface="+mn-lt"/>
            </a:endParaRPr>
          </a:p>
          <a:p>
            <a:endParaRPr lang="en-GB" dirty="0">
              <a:solidFill>
                <a:srgbClr val="000000"/>
              </a:solidFill>
              <a:latin typeface="+mn-lt"/>
            </a:endParaRPr>
          </a:p>
          <a:p>
            <a:endParaRPr lang="en-GB" dirty="0">
              <a:solidFill>
                <a:srgbClr val="000000"/>
              </a:solidFill>
              <a:latin typeface="+mn-lt"/>
            </a:endParaRPr>
          </a:p>
        </p:txBody>
      </p:sp>
    </p:spTree>
    <p:extLst>
      <p:ext uri="{BB962C8B-B14F-4D97-AF65-F5344CB8AC3E}">
        <p14:creationId xmlns:p14="http://schemas.microsoft.com/office/powerpoint/2010/main" val="328918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72E21B-12E3-E53C-487E-64B273041202}"/>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Content Placeholder 2">
            <a:extLst>
              <a:ext uri="{FF2B5EF4-FFF2-40B4-BE49-F238E27FC236}">
                <a16:creationId xmlns:a16="http://schemas.microsoft.com/office/drawing/2014/main" id="{4A5A7632-C6D1-2572-E8F8-BB704E489B88}"/>
              </a:ext>
            </a:extLst>
          </p:cNvPr>
          <p:cNvSpPr>
            <a:spLocks noGrp="1"/>
          </p:cNvSpPr>
          <p:nvPr>
            <p:ph idx="1"/>
          </p:nvPr>
        </p:nvSpPr>
        <p:spPr>
          <a:xfrm>
            <a:off x="687388" y="1917700"/>
            <a:ext cx="9777412" cy="4262438"/>
          </a:xfrm>
        </p:spPr>
        <p:txBody>
          <a:bodyPr>
            <a:normAutofit/>
          </a:bodyPr>
          <a:lstStyle/>
          <a:p>
            <a:pPr marL="285750" indent="-285750">
              <a:buFont typeface="Arial" panose="020B0604020202020204" pitchFamily="34" charset="0"/>
              <a:buChar char="•"/>
            </a:pPr>
            <a:r>
              <a:rPr lang="en-GB" dirty="0">
                <a:solidFill>
                  <a:srgbClr val="000000"/>
                </a:solidFill>
                <a:latin typeface="+mn-lt"/>
              </a:rPr>
              <a:t>Measures limiting the exercise of property rights; i.e. limiting the possibility to ‘own, use, dispose of and bequeath’ one’s possessions.</a:t>
            </a:r>
          </a:p>
          <a:p>
            <a:pPr marL="285750" indent="-285750">
              <a:buFont typeface="Arial" panose="020B0604020202020204" pitchFamily="34" charset="0"/>
              <a:buChar char="•"/>
            </a:pPr>
            <a:r>
              <a:rPr lang="en-GB" dirty="0">
                <a:solidFill>
                  <a:srgbClr val="000000"/>
                </a:solidFill>
                <a:latin typeface="+mn-lt"/>
              </a:rPr>
              <a:t>The use of property can be regulated in so far as necessary for the general interest. </a:t>
            </a:r>
          </a:p>
          <a:p>
            <a:pPr marL="285750" indent="-285750">
              <a:buFont typeface="Arial" panose="020B0604020202020204" pitchFamily="34" charset="0"/>
              <a:buChar char="•"/>
            </a:pPr>
            <a:r>
              <a:rPr lang="en-GB" dirty="0">
                <a:solidFill>
                  <a:srgbClr val="000000"/>
                </a:solidFill>
                <a:latin typeface="+mn-lt"/>
              </a:rPr>
              <a:t>Wording in Article 1 Protocol 1 ECHR speaks of ‘control’ of the use of the property, but similar interpretation. </a:t>
            </a:r>
          </a:p>
          <a:p>
            <a:pPr marL="285750" indent="-285750">
              <a:buFont typeface="Arial" panose="020B0604020202020204" pitchFamily="34" charset="0"/>
              <a:buChar char="•"/>
            </a:pPr>
            <a:r>
              <a:rPr lang="en-GB" dirty="0">
                <a:solidFill>
                  <a:srgbClr val="000000"/>
                </a:solidFill>
                <a:latin typeface="+mn-lt"/>
              </a:rPr>
              <a:t>Examples: planning laws, rent control, inheritance laws, licensing requirements.</a:t>
            </a:r>
          </a:p>
          <a:p>
            <a:pPr marL="285750" indent="-285750">
              <a:buFont typeface="Arial" panose="020B0604020202020204" pitchFamily="34" charset="0"/>
              <a:buChar char="•"/>
            </a:pPr>
            <a:r>
              <a:rPr lang="en-GB" dirty="0">
                <a:solidFill>
                  <a:srgbClr val="000000"/>
                </a:solidFill>
                <a:latin typeface="+mn-lt"/>
              </a:rPr>
              <a:t>Measure must strike a fair balance between the general interest pursued and the restriction on the use. </a:t>
            </a:r>
          </a:p>
          <a:p>
            <a:pPr marL="285750" indent="-285750">
              <a:buFont typeface="Arial" panose="020B0604020202020204" pitchFamily="34" charset="0"/>
              <a:buChar char="•"/>
            </a:pPr>
            <a:r>
              <a:rPr lang="en-GB" dirty="0">
                <a:solidFill>
                  <a:srgbClr val="000000"/>
                </a:solidFill>
                <a:latin typeface="+mn-lt"/>
              </a:rPr>
              <a:t>CJEU: emphasis on the social function of property.</a:t>
            </a:r>
          </a:p>
        </p:txBody>
      </p:sp>
      <p:sp>
        <p:nvSpPr>
          <p:cNvPr id="6" name="Title 1">
            <a:extLst>
              <a:ext uri="{FF2B5EF4-FFF2-40B4-BE49-F238E27FC236}">
                <a16:creationId xmlns:a16="http://schemas.microsoft.com/office/drawing/2014/main" id="{70B014D5-8FAE-1CDC-6A7E-82C64126CC2A}"/>
              </a:ext>
            </a:extLst>
          </p:cNvPr>
          <p:cNvSpPr>
            <a:spLocks noGrp="1"/>
          </p:cNvSpPr>
          <p:nvPr>
            <p:ph type="title"/>
          </p:nvPr>
        </p:nvSpPr>
        <p:spPr>
          <a:xfrm>
            <a:off x="687388" y="257175"/>
            <a:ext cx="9967912" cy="1221247"/>
          </a:xfrm>
        </p:spPr>
        <p:txBody>
          <a:bodyPr>
            <a:normAutofit/>
          </a:bodyPr>
          <a:lstStyle/>
          <a:p>
            <a:r>
              <a:rPr lang="en-GB" sz="3600" dirty="0"/>
              <a:t>2. Regulation concerning the use of property</a:t>
            </a:r>
          </a:p>
        </p:txBody>
      </p:sp>
    </p:spTree>
    <p:extLst>
      <p:ext uri="{BB962C8B-B14F-4D97-AF65-F5344CB8AC3E}">
        <p14:creationId xmlns:p14="http://schemas.microsoft.com/office/powerpoint/2010/main" val="227386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4CD82E-26D8-50A8-7A7F-F469ABB34E4F}"/>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Content Placeholder 2">
            <a:extLst>
              <a:ext uri="{FF2B5EF4-FFF2-40B4-BE49-F238E27FC236}">
                <a16:creationId xmlns:a16="http://schemas.microsoft.com/office/drawing/2014/main" id="{EF86BFF8-A243-D933-0746-474CA0CF50B8}"/>
              </a:ext>
            </a:extLst>
          </p:cNvPr>
          <p:cNvSpPr>
            <a:spLocks noGrp="1"/>
          </p:cNvSpPr>
          <p:nvPr>
            <p:ph idx="1"/>
          </p:nvPr>
        </p:nvSpPr>
        <p:spPr>
          <a:xfrm>
            <a:off x="687388" y="1660259"/>
            <a:ext cx="11504612" cy="4262438"/>
          </a:xfrm>
        </p:spPr>
        <p:txBody>
          <a:bodyPr>
            <a:noAutofit/>
          </a:bodyPr>
          <a:lstStyle/>
          <a:p>
            <a:pPr marL="342900" indent="-342900">
              <a:lnSpc>
                <a:spcPct val="100000"/>
              </a:lnSpc>
              <a:buAutoNum type="arabicPeriod"/>
            </a:pPr>
            <a:r>
              <a:rPr lang="en-GB" sz="1600" b="1" dirty="0">
                <a:solidFill>
                  <a:srgbClr val="000000"/>
                </a:solidFill>
                <a:latin typeface="+mn-lt"/>
              </a:rPr>
              <a:t>Deprivation of Possessions – three requirements:</a:t>
            </a:r>
          </a:p>
          <a:p>
            <a:pPr marL="285750" indent="-285750">
              <a:lnSpc>
                <a:spcPct val="100000"/>
              </a:lnSpc>
              <a:buFont typeface="Arial" panose="020B0604020202020204" pitchFamily="34" charset="0"/>
              <a:buChar char="•"/>
            </a:pPr>
            <a:r>
              <a:rPr lang="en-GB" sz="1600" dirty="0">
                <a:solidFill>
                  <a:srgbClr val="000000"/>
                </a:solidFill>
                <a:latin typeface="+mn-lt"/>
              </a:rPr>
              <a:t>Sufficiently precise and accessible legal basis</a:t>
            </a:r>
          </a:p>
          <a:p>
            <a:pPr marL="285750" indent="-285750">
              <a:lnSpc>
                <a:spcPct val="100000"/>
              </a:lnSpc>
              <a:buFont typeface="Arial" panose="020B0604020202020204" pitchFamily="34" charset="0"/>
              <a:buChar char="•"/>
            </a:pPr>
            <a:r>
              <a:rPr lang="en-GB" sz="1600" dirty="0">
                <a:solidFill>
                  <a:srgbClr val="000000"/>
                </a:solidFill>
                <a:latin typeface="+mn-lt"/>
              </a:rPr>
              <a:t>In the public interest (proportionality)</a:t>
            </a:r>
          </a:p>
          <a:p>
            <a:pPr marL="285750" indent="-285750">
              <a:lnSpc>
                <a:spcPct val="100000"/>
              </a:lnSpc>
              <a:buFont typeface="Arial" panose="020B0604020202020204" pitchFamily="34" charset="0"/>
              <a:buChar char="•"/>
            </a:pPr>
            <a:r>
              <a:rPr lang="en-GB" sz="1600" dirty="0">
                <a:solidFill>
                  <a:srgbClr val="000000"/>
                </a:solidFill>
                <a:latin typeface="+mn-lt"/>
              </a:rPr>
              <a:t>Fair compensation in good time (based on current market value; deviations from full market value may be justified)</a:t>
            </a:r>
          </a:p>
          <a:p>
            <a:pPr marL="285750" indent="-285750">
              <a:lnSpc>
                <a:spcPct val="100000"/>
              </a:lnSpc>
              <a:buFont typeface="Arial" panose="020B0604020202020204" pitchFamily="34" charset="0"/>
              <a:buChar char="•"/>
            </a:pPr>
            <a:r>
              <a:rPr lang="en-GB" sz="1600" dirty="0">
                <a:solidFill>
                  <a:srgbClr val="000000"/>
                </a:solidFill>
                <a:latin typeface="+mn-lt"/>
              </a:rPr>
              <a:t>CJEU: the fundamental right to property entails a right to compensation for the deprivation of property in the general interest (C-78/16 and C-79/16 </a:t>
            </a:r>
            <a:r>
              <a:rPr lang="en-GB" sz="1600" i="1" dirty="0" err="1">
                <a:solidFill>
                  <a:srgbClr val="000000"/>
                </a:solidFill>
                <a:latin typeface="+mn-lt"/>
              </a:rPr>
              <a:t>Pesce</a:t>
            </a:r>
            <a:r>
              <a:rPr lang="en-GB" sz="1600" i="1" dirty="0">
                <a:solidFill>
                  <a:srgbClr val="000000"/>
                </a:solidFill>
                <a:latin typeface="+mn-lt"/>
              </a:rPr>
              <a:t> </a:t>
            </a:r>
            <a:r>
              <a:rPr lang="en-GB" sz="1600" i="1" dirty="0" err="1">
                <a:solidFill>
                  <a:srgbClr val="000000"/>
                </a:solidFill>
                <a:latin typeface="+mn-lt"/>
              </a:rPr>
              <a:t>a.O</a:t>
            </a:r>
            <a:r>
              <a:rPr lang="en-GB" sz="1600" dirty="0" err="1">
                <a:solidFill>
                  <a:srgbClr val="000000"/>
                </a:solidFill>
                <a:latin typeface="+mn-lt"/>
              </a:rPr>
              <a:t>.</a:t>
            </a:r>
            <a:r>
              <a:rPr lang="en-GB" sz="1600" dirty="0">
                <a:solidFill>
                  <a:srgbClr val="000000"/>
                </a:solidFill>
                <a:latin typeface="+mn-lt"/>
              </a:rPr>
              <a:t>)</a:t>
            </a:r>
          </a:p>
          <a:p>
            <a:pPr marL="285750" indent="-285750">
              <a:lnSpc>
                <a:spcPct val="100000"/>
              </a:lnSpc>
              <a:buFont typeface="Arial" panose="020B0604020202020204" pitchFamily="34" charset="0"/>
              <a:buChar char="•"/>
            </a:pPr>
            <a:endParaRPr lang="en-GB" sz="1600" dirty="0">
              <a:solidFill>
                <a:srgbClr val="000000"/>
              </a:solidFill>
              <a:latin typeface="+mn-lt"/>
            </a:endParaRPr>
          </a:p>
          <a:p>
            <a:pPr>
              <a:lnSpc>
                <a:spcPct val="100000"/>
              </a:lnSpc>
            </a:pPr>
            <a:r>
              <a:rPr lang="en-GB" sz="1600" b="1" dirty="0">
                <a:solidFill>
                  <a:srgbClr val="000000"/>
                </a:solidFill>
                <a:latin typeface="+mn-lt"/>
              </a:rPr>
              <a:t>2. Regulation of use</a:t>
            </a:r>
          </a:p>
          <a:p>
            <a:pPr marL="171450" indent="-171450">
              <a:lnSpc>
                <a:spcPct val="100000"/>
              </a:lnSpc>
              <a:buFont typeface="Arial" panose="020B0604020202020204" pitchFamily="34" charset="0"/>
              <a:buChar char="•"/>
            </a:pPr>
            <a:r>
              <a:rPr lang="en-GB" sz="1600" dirty="0">
                <a:solidFill>
                  <a:srgbClr val="000000"/>
                </a:solidFill>
                <a:latin typeface="+mn-lt"/>
              </a:rPr>
              <a:t>Legitimate objective: it serves the public good or the protection of rights and freedoms of other persons</a:t>
            </a:r>
          </a:p>
          <a:p>
            <a:pPr marL="171450" indent="-171450">
              <a:lnSpc>
                <a:spcPct val="100000"/>
              </a:lnSpc>
              <a:buFont typeface="Arial" panose="020B0604020202020204" pitchFamily="34" charset="0"/>
              <a:buChar char="•"/>
            </a:pPr>
            <a:r>
              <a:rPr lang="en-GB" sz="1600" dirty="0">
                <a:solidFill>
                  <a:srgbClr val="000000"/>
                </a:solidFill>
                <a:latin typeface="+mn-lt"/>
              </a:rPr>
              <a:t>Provided for by law; necessary for the general interest; the legal basis must be sufficiently precise; proportionality</a:t>
            </a:r>
          </a:p>
          <a:p>
            <a:pPr>
              <a:lnSpc>
                <a:spcPct val="130000"/>
              </a:lnSpc>
            </a:pPr>
            <a:endParaRPr lang="en-GB" sz="1400" dirty="0">
              <a:latin typeface="+mn-lt"/>
            </a:endParaRPr>
          </a:p>
        </p:txBody>
      </p:sp>
      <p:sp>
        <p:nvSpPr>
          <p:cNvPr id="6" name="Title 1">
            <a:extLst>
              <a:ext uri="{FF2B5EF4-FFF2-40B4-BE49-F238E27FC236}">
                <a16:creationId xmlns:a16="http://schemas.microsoft.com/office/drawing/2014/main" id="{42089EC6-321C-F03D-A29B-2FE5D895278B}"/>
              </a:ext>
            </a:extLst>
          </p:cNvPr>
          <p:cNvSpPr>
            <a:spLocks noGrp="1"/>
          </p:cNvSpPr>
          <p:nvPr>
            <p:ph type="title"/>
          </p:nvPr>
        </p:nvSpPr>
        <p:spPr>
          <a:xfrm>
            <a:off x="687388" y="257176"/>
            <a:ext cx="9967912" cy="1033240"/>
          </a:xfrm>
        </p:spPr>
        <p:txBody>
          <a:bodyPr anchor="b">
            <a:normAutofit/>
          </a:bodyPr>
          <a:lstStyle/>
          <a:p>
            <a:r>
              <a:rPr lang="en-GB" dirty="0"/>
              <a:t>Legality/Justification</a:t>
            </a:r>
          </a:p>
        </p:txBody>
      </p:sp>
    </p:spTree>
    <p:extLst>
      <p:ext uri="{BB962C8B-B14F-4D97-AF65-F5344CB8AC3E}">
        <p14:creationId xmlns:p14="http://schemas.microsoft.com/office/powerpoint/2010/main" val="385288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F9DD48-45D5-9B78-E3F8-35DAE2CB8EC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1">
            <a:extLst>
              <a:ext uri="{FF2B5EF4-FFF2-40B4-BE49-F238E27FC236}">
                <a16:creationId xmlns:a16="http://schemas.microsoft.com/office/drawing/2014/main" id="{BB5200B1-54AD-1B42-4996-14D0BF224B03}"/>
              </a:ext>
            </a:extLst>
          </p:cNvPr>
          <p:cNvSpPr>
            <a:spLocks noGrp="1"/>
          </p:cNvSpPr>
          <p:nvPr>
            <p:ph type="title"/>
          </p:nvPr>
        </p:nvSpPr>
        <p:spPr>
          <a:xfrm>
            <a:off x="687388" y="257175"/>
            <a:ext cx="9967912" cy="1067423"/>
          </a:xfrm>
        </p:spPr>
        <p:txBody>
          <a:bodyPr anchor="b">
            <a:normAutofit/>
          </a:bodyPr>
          <a:lstStyle/>
          <a:p>
            <a:r>
              <a:rPr lang="en-GB" dirty="0"/>
              <a:t>Legality/Justification</a:t>
            </a:r>
          </a:p>
        </p:txBody>
      </p:sp>
      <p:sp>
        <p:nvSpPr>
          <p:cNvPr id="6" name="Content Placeholder 2">
            <a:extLst>
              <a:ext uri="{FF2B5EF4-FFF2-40B4-BE49-F238E27FC236}">
                <a16:creationId xmlns:a16="http://schemas.microsoft.com/office/drawing/2014/main" id="{846FD52D-E547-F432-5421-79EE08C89451}"/>
              </a:ext>
            </a:extLst>
          </p:cNvPr>
          <p:cNvSpPr txBox="1">
            <a:spLocks/>
          </p:cNvSpPr>
          <p:nvPr/>
        </p:nvSpPr>
        <p:spPr>
          <a:xfrm>
            <a:off x="687388" y="1705981"/>
            <a:ext cx="11325740" cy="36512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1600" b="1" kern="100" dirty="0">
                <a:solidFill>
                  <a:srgbClr val="000000"/>
                </a:solidFill>
                <a:latin typeface="+mn-lt"/>
                <a:ea typeface="Calibri" panose="020F0502020204030204" pitchFamily="34" charset="0"/>
                <a:cs typeface="Times New Roman" panose="02020603050405020304" pitchFamily="18" charset="0"/>
              </a:rPr>
              <a:t>3. </a:t>
            </a:r>
            <a:r>
              <a:rPr lang="en-GB" sz="1600" b="1" dirty="0">
                <a:solidFill>
                  <a:srgbClr val="000000"/>
                </a:solidFill>
                <a:latin typeface="+mn-lt"/>
              </a:rPr>
              <a:t>Interferences with the peaceful enjoyment of property other than deprivations or regulations of the use:</a:t>
            </a:r>
          </a:p>
          <a:p>
            <a:pPr marL="285750" indent="-285750">
              <a:buFont typeface="Arial" panose="020B0604020202020204" pitchFamily="34" charset="0"/>
              <a:buChar char="•"/>
            </a:pPr>
            <a:r>
              <a:rPr lang="en-GB" sz="1600" kern="100" dirty="0">
                <a:solidFill>
                  <a:srgbClr val="000000"/>
                </a:solidFill>
                <a:latin typeface="+mn-lt"/>
                <a:ea typeface="Calibri" panose="020F0502020204030204" pitchFamily="34" charset="0"/>
                <a:cs typeface="Times New Roman" panose="02020603050405020304" pitchFamily="18" charset="0"/>
              </a:rPr>
              <a:t>Approach similar to that of ECHR – this is only a residual category</a:t>
            </a:r>
          </a:p>
          <a:p>
            <a:endParaRPr lang="en-GB" dirty="0">
              <a:latin typeface="+mn-lt"/>
            </a:endParaRPr>
          </a:p>
        </p:txBody>
      </p:sp>
    </p:spTree>
    <p:extLst>
      <p:ext uri="{BB962C8B-B14F-4D97-AF65-F5344CB8AC3E}">
        <p14:creationId xmlns:p14="http://schemas.microsoft.com/office/powerpoint/2010/main" val="35675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425B1B-C3DC-754D-18CE-217A324EC484}"/>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Content Placeholder 2">
            <a:extLst>
              <a:ext uri="{FF2B5EF4-FFF2-40B4-BE49-F238E27FC236}">
                <a16:creationId xmlns:a16="http://schemas.microsoft.com/office/drawing/2014/main" id="{AA48F19B-9D71-56A9-AA87-2A72B04873F9}"/>
              </a:ext>
            </a:extLst>
          </p:cNvPr>
          <p:cNvSpPr txBox="1">
            <a:spLocks/>
          </p:cNvSpPr>
          <p:nvPr/>
        </p:nvSpPr>
        <p:spPr>
          <a:xfrm>
            <a:off x="730836" y="1440499"/>
            <a:ext cx="10730327" cy="45315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lnSpc>
                <a:spcPct val="130000"/>
              </a:lnSpc>
              <a:buFont typeface="Arial" panose="020B0604020202020204" pitchFamily="34" charset="0"/>
              <a:buChar char="•"/>
            </a:pPr>
            <a:r>
              <a:rPr lang="en-GB" sz="1800" dirty="0">
                <a:solidFill>
                  <a:srgbClr val="000000"/>
                </a:solidFill>
                <a:latin typeface="+mn-lt"/>
              </a:rPr>
              <a:t>Appropriateness/suitability – must be factually suitable to meet the objectives pursued, i.e. contribute to their achievement (Case C-280/93 </a:t>
            </a:r>
            <a:r>
              <a:rPr lang="en-GB" sz="1800" i="1" dirty="0">
                <a:solidFill>
                  <a:srgbClr val="000000"/>
                </a:solidFill>
                <a:latin typeface="+mn-lt"/>
              </a:rPr>
              <a:t>Federal Republic of Germany</a:t>
            </a:r>
            <a:r>
              <a:rPr lang="en-GB" sz="1800" dirty="0">
                <a:solidFill>
                  <a:srgbClr val="000000"/>
                </a:solidFill>
                <a:latin typeface="+mn-lt"/>
              </a:rPr>
              <a:t>) </a:t>
            </a:r>
          </a:p>
          <a:p>
            <a:pPr marL="171450" indent="-171450">
              <a:lnSpc>
                <a:spcPct val="130000"/>
              </a:lnSpc>
              <a:buFont typeface="Arial" panose="020B0604020202020204" pitchFamily="34" charset="0"/>
              <a:buChar char="•"/>
            </a:pPr>
            <a:r>
              <a:rPr lang="en-GB" sz="1800" dirty="0">
                <a:solidFill>
                  <a:srgbClr val="000000"/>
                </a:solidFill>
                <a:latin typeface="+mn-lt"/>
              </a:rPr>
              <a:t>Necessary for the general interest (Art 51(2) EUCFR) – ‘when there is a choice between several appropriate measures, the least onerous measure must be used.’ Case C-265/87 </a:t>
            </a:r>
            <a:r>
              <a:rPr lang="en-GB" sz="1800" i="1" dirty="0" err="1">
                <a:solidFill>
                  <a:srgbClr val="000000"/>
                </a:solidFill>
                <a:latin typeface="+mn-lt"/>
              </a:rPr>
              <a:t>Schräder</a:t>
            </a:r>
            <a:r>
              <a:rPr lang="en-GB" sz="1800" dirty="0">
                <a:solidFill>
                  <a:srgbClr val="000000"/>
                </a:solidFill>
                <a:latin typeface="+mn-lt"/>
              </a:rPr>
              <a:t> </a:t>
            </a:r>
          </a:p>
          <a:p>
            <a:pPr marL="171450" indent="-171450">
              <a:lnSpc>
                <a:spcPct val="130000"/>
              </a:lnSpc>
              <a:buFont typeface="Arial" panose="020B0604020202020204" pitchFamily="34" charset="0"/>
              <a:buChar char="•"/>
            </a:pPr>
            <a:r>
              <a:rPr lang="en-GB" sz="1800" dirty="0">
                <a:solidFill>
                  <a:srgbClr val="000000"/>
                </a:solidFill>
                <a:latin typeface="+mn-lt"/>
              </a:rPr>
              <a:t>Proportionality – the conflicting interests have been fairly balanced</a:t>
            </a:r>
          </a:p>
          <a:p>
            <a:pPr marL="171450" indent="-171450">
              <a:lnSpc>
                <a:spcPct val="130000"/>
              </a:lnSpc>
              <a:buFont typeface="Arial" panose="020B0604020202020204" pitchFamily="34" charset="0"/>
              <a:buChar char="•"/>
            </a:pPr>
            <a:r>
              <a:rPr lang="en-GB" sz="1800" dirty="0">
                <a:solidFill>
                  <a:srgbClr val="000000"/>
                </a:solidFill>
                <a:latin typeface="+mn-lt"/>
              </a:rPr>
              <a:t>Measures with negative effects on the exercise of fundamental rights ‘are lawful provided that the measures are appropriate and necessary for meeting the objectives legitimately pursued by the legislation in question …. [The negative effects] must not be disproportionate to the aims pursued.’ Case C-265/87 </a:t>
            </a:r>
            <a:r>
              <a:rPr lang="en-GB" sz="1800" i="1" dirty="0" err="1">
                <a:solidFill>
                  <a:srgbClr val="000000"/>
                </a:solidFill>
                <a:latin typeface="+mn-lt"/>
              </a:rPr>
              <a:t>Schräder</a:t>
            </a:r>
            <a:r>
              <a:rPr lang="en-GB" sz="1800" dirty="0">
                <a:solidFill>
                  <a:srgbClr val="000000"/>
                </a:solidFill>
                <a:latin typeface="+mn-lt"/>
              </a:rPr>
              <a:t> </a:t>
            </a:r>
          </a:p>
          <a:p>
            <a:pPr marL="171450" indent="-171450">
              <a:lnSpc>
                <a:spcPct val="130000"/>
              </a:lnSpc>
              <a:buFont typeface="Arial" panose="020B0604020202020204" pitchFamily="34" charset="0"/>
              <a:buChar char="•"/>
            </a:pPr>
            <a:r>
              <a:rPr lang="en-GB" sz="1800" dirty="0">
                <a:solidFill>
                  <a:srgbClr val="000000"/>
                </a:solidFill>
                <a:latin typeface="+mn-lt"/>
              </a:rPr>
              <a:t>‘[T]he interests involved must be weighed having regard to all the circumstances of the case in order to determine whether a fair balance was struck between those interests.’ Case C-112/00 </a:t>
            </a:r>
            <a:r>
              <a:rPr lang="en-GB" sz="1800" i="1" dirty="0">
                <a:solidFill>
                  <a:srgbClr val="000000"/>
                </a:solidFill>
                <a:latin typeface="+mn-lt"/>
              </a:rPr>
              <a:t>Eugen </a:t>
            </a:r>
            <a:r>
              <a:rPr lang="en-GB" sz="1800" i="1" dirty="0" err="1">
                <a:solidFill>
                  <a:srgbClr val="000000"/>
                </a:solidFill>
                <a:latin typeface="+mn-lt"/>
              </a:rPr>
              <a:t>Schmidberger</a:t>
            </a:r>
            <a:endParaRPr lang="en-GB" sz="1800" dirty="0">
              <a:solidFill>
                <a:srgbClr val="000000"/>
              </a:solidFill>
              <a:latin typeface="+mn-lt"/>
            </a:endParaRPr>
          </a:p>
        </p:txBody>
      </p:sp>
      <p:sp>
        <p:nvSpPr>
          <p:cNvPr id="6" name="Title 1">
            <a:extLst>
              <a:ext uri="{FF2B5EF4-FFF2-40B4-BE49-F238E27FC236}">
                <a16:creationId xmlns:a16="http://schemas.microsoft.com/office/drawing/2014/main" id="{D7163EEC-9EDF-7FBF-5983-1D70A9D1564C}"/>
              </a:ext>
            </a:extLst>
          </p:cNvPr>
          <p:cNvSpPr>
            <a:spLocks noGrp="1"/>
          </p:cNvSpPr>
          <p:nvPr>
            <p:ph type="title"/>
          </p:nvPr>
        </p:nvSpPr>
        <p:spPr>
          <a:xfrm>
            <a:off x="687388" y="257175"/>
            <a:ext cx="9967912" cy="1450975"/>
          </a:xfrm>
        </p:spPr>
        <p:txBody>
          <a:bodyPr anchor="b">
            <a:normAutofit/>
          </a:bodyPr>
          <a:lstStyle/>
          <a:p>
            <a:pPr>
              <a:lnSpc>
                <a:spcPct val="120000"/>
              </a:lnSpc>
            </a:pPr>
            <a:r>
              <a:rPr lang="en-GB" sz="2400" dirty="0"/>
              <a:t>Proportionality</a:t>
            </a:r>
            <a:br>
              <a:rPr lang="en-GB" sz="2000" dirty="0"/>
            </a:br>
            <a:endParaRPr lang="en-GB" sz="2000" dirty="0"/>
          </a:p>
        </p:txBody>
      </p:sp>
    </p:spTree>
    <p:extLst>
      <p:ext uri="{BB962C8B-B14F-4D97-AF65-F5344CB8AC3E}">
        <p14:creationId xmlns:p14="http://schemas.microsoft.com/office/powerpoint/2010/main" val="386882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BCCB7C-4074-79ED-76DA-D3F7897F6957}"/>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1">
            <a:extLst>
              <a:ext uri="{FF2B5EF4-FFF2-40B4-BE49-F238E27FC236}">
                <a16:creationId xmlns:a16="http://schemas.microsoft.com/office/drawing/2014/main" id="{4496E6EA-A320-A90F-C738-5EC9ED86ADE8}"/>
              </a:ext>
            </a:extLst>
          </p:cNvPr>
          <p:cNvSpPr>
            <a:spLocks noGrp="1"/>
          </p:cNvSpPr>
          <p:nvPr>
            <p:ph type="title"/>
          </p:nvPr>
        </p:nvSpPr>
        <p:spPr>
          <a:xfrm>
            <a:off x="687388" y="257176"/>
            <a:ext cx="9967912" cy="1389148"/>
          </a:xfrm>
        </p:spPr>
        <p:txBody>
          <a:bodyPr anchor="b">
            <a:normAutofit/>
          </a:bodyPr>
          <a:lstStyle/>
          <a:p>
            <a:pPr>
              <a:lnSpc>
                <a:spcPct val="120000"/>
              </a:lnSpc>
            </a:pPr>
            <a:r>
              <a:rPr lang="en-GB" sz="2400" dirty="0"/>
              <a:t>Proportionality</a:t>
            </a:r>
            <a:br>
              <a:rPr lang="en-GB" sz="2000" dirty="0"/>
            </a:br>
            <a:endParaRPr lang="en-GB" sz="2000" dirty="0"/>
          </a:p>
        </p:txBody>
      </p:sp>
      <p:sp>
        <p:nvSpPr>
          <p:cNvPr id="6" name="Content Placeholder 2">
            <a:extLst>
              <a:ext uri="{FF2B5EF4-FFF2-40B4-BE49-F238E27FC236}">
                <a16:creationId xmlns:a16="http://schemas.microsoft.com/office/drawing/2014/main" id="{8872FC98-FFC0-378E-DC42-DC0869AF1441}"/>
              </a:ext>
            </a:extLst>
          </p:cNvPr>
          <p:cNvSpPr>
            <a:spLocks noGrp="1"/>
          </p:cNvSpPr>
          <p:nvPr>
            <p:ph idx="1"/>
          </p:nvPr>
        </p:nvSpPr>
        <p:spPr>
          <a:xfrm>
            <a:off x="482112" y="1496854"/>
            <a:ext cx="11227776" cy="4192975"/>
          </a:xfrm>
        </p:spPr>
        <p:txBody>
          <a:bodyPr>
            <a:noAutofit/>
          </a:bodyPr>
          <a:lstStyle/>
          <a:p>
            <a:pPr>
              <a:lnSpc>
                <a:spcPct val="130000"/>
              </a:lnSpc>
            </a:pPr>
            <a:r>
              <a:rPr lang="en-GB" sz="1800" b="1" dirty="0">
                <a:solidFill>
                  <a:srgbClr val="000000"/>
                </a:solidFill>
                <a:effectLst/>
                <a:latin typeface="+mn-lt"/>
                <a:ea typeface="Calibri" panose="020F0502020204030204" pitchFamily="34" charset="0"/>
                <a:cs typeface="Times New Roman" panose="02020603050405020304" pitchFamily="18" charset="0"/>
              </a:rPr>
              <a:t>Joined Cases C‐52/16 and C‐113/16 </a:t>
            </a:r>
            <a:r>
              <a:rPr lang="en-GB" sz="1800" b="1" i="1" dirty="0">
                <a:solidFill>
                  <a:srgbClr val="000000"/>
                </a:solidFill>
                <a:effectLst/>
                <a:latin typeface="+mn-lt"/>
                <a:ea typeface="Calibri" panose="020F0502020204030204" pitchFamily="34" charset="0"/>
                <a:cs typeface="Times New Roman" panose="02020603050405020304" pitchFamily="18" charset="0"/>
              </a:rPr>
              <a:t>SEGRO</a:t>
            </a:r>
          </a:p>
          <a:p>
            <a:pPr marL="285750" indent="-285750">
              <a:lnSpc>
                <a:spcPct val="130000"/>
              </a:lnSpc>
              <a:buFont typeface="+mj-lt"/>
              <a:buAutoNum type="romanLcPeriod"/>
            </a:pPr>
            <a:r>
              <a:rPr lang="en-GB" sz="1800" dirty="0">
                <a:solidFill>
                  <a:srgbClr val="000000"/>
                </a:solidFill>
                <a:latin typeface="+mn-lt"/>
                <a:ea typeface="Calibri" panose="020F0502020204030204" pitchFamily="34" charset="0"/>
                <a:cs typeface="Times New Roman" panose="02020603050405020304" pitchFamily="18" charset="0"/>
              </a:rPr>
              <a:t>EU law protects investors against public measures that would deprive the investors of the use of their property or that would limit the business activity in which they have engaged, even where such measures equally apply to national operators</a:t>
            </a:r>
          </a:p>
          <a:p>
            <a:pPr marL="285750" indent="-285750">
              <a:lnSpc>
                <a:spcPct val="130000"/>
              </a:lnSpc>
              <a:buFont typeface="+mj-lt"/>
              <a:buAutoNum type="romanLcPeriod"/>
            </a:pPr>
            <a:r>
              <a:rPr lang="en-GB" sz="1800" dirty="0">
                <a:solidFill>
                  <a:srgbClr val="000000"/>
                </a:solidFill>
                <a:latin typeface="+mn-lt"/>
                <a:ea typeface="Calibri" panose="020F0502020204030204" pitchFamily="34" charset="0"/>
                <a:cs typeface="Times New Roman" panose="02020603050405020304" pitchFamily="18" charset="0"/>
              </a:rPr>
              <a:t>The legitimate public interests admitted in the Treaty and the case law must be interpreted strictly</a:t>
            </a:r>
          </a:p>
          <a:p>
            <a:pPr marL="285750" indent="-285750">
              <a:lnSpc>
                <a:spcPct val="130000"/>
              </a:lnSpc>
              <a:buFont typeface="+mj-lt"/>
              <a:buAutoNum type="romanLcPeriod"/>
            </a:pPr>
            <a:r>
              <a:rPr lang="en-GB" sz="1800" dirty="0">
                <a:solidFill>
                  <a:srgbClr val="000000"/>
                </a:solidFill>
                <a:latin typeface="+mn-lt"/>
                <a:ea typeface="Calibri" panose="020F0502020204030204" pitchFamily="34" charset="0"/>
                <a:cs typeface="Times New Roman" panose="02020603050405020304" pitchFamily="18" charset="0"/>
              </a:rPr>
              <a:t>The restrictions should not go beyond what is necessary to achieve the public interest</a:t>
            </a:r>
          </a:p>
          <a:p>
            <a:pPr marL="285750" indent="-285750">
              <a:lnSpc>
                <a:spcPct val="130000"/>
              </a:lnSpc>
              <a:buFont typeface="+mj-lt"/>
              <a:buAutoNum type="romanLcPeriod"/>
            </a:pPr>
            <a:r>
              <a:rPr lang="en-GB" sz="1800" dirty="0">
                <a:solidFill>
                  <a:srgbClr val="000000"/>
                </a:solidFill>
                <a:latin typeface="+mn-lt"/>
                <a:ea typeface="Calibri" panose="020F0502020204030204" pitchFamily="34" charset="0"/>
                <a:cs typeface="Times New Roman" panose="02020603050405020304" pitchFamily="18" charset="0"/>
              </a:rPr>
              <a:t>The reasons (a Member State considers with regard to the proportionality of their legislation) must be backed with evidence and analysis</a:t>
            </a:r>
            <a:endParaRPr lang="en-GB" sz="1800" dirty="0">
              <a:solidFill>
                <a:srgbClr val="000000"/>
              </a:solidFill>
              <a:latin typeface="+mn-lt"/>
            </a:endParaRPr>
          </a:p>
          <a:p>
            <a:pPr marL="171450" indent="-171450">
              <a:lnSpc>
                <a:spcPct val="130000"/>
              </a:lnSpc>
              <a:buFont typeface="Arial" panose="020B0604020202020204" pitchFamily="34" charset="0"/>
              <a:buChar char="•"/>
            </a:pPr>
            <a:r>
              <a:rPr lang="en-GB" sz="1800" dirty="0">
                <a:solidFill>
                  <a:srgbClr val="000000"/>
                </a:solidFill>
                <a:latin typeface="+mn-lt"/>
              </a:rPr>
              <a:t>Other relevant factors: if the person concerned was able to avoid the limitation; availability of hardship clauses; compensation </a:t>
            </a:r>
          </a:p>
        </p:txBody>
      </p:sp>
    </p:spTree>
    <p:extLst>
      <p:ext uri="{BB962C8B-B14F-4D97-AF65-F5344CB8AC3E}">
        <p14:creationId xmlns:p14="http://schemas.microsoft.com/office/powerpoint/2010/main" val="212746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27BFE2-141A-F881-B91A-47CE2563E0C3}"/>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pic>
        <p:nvPicPr>
          <p:cNvPr id="5" name="Content Placeholder 4">
            <a:extLst>
              <a:ext uri="{FF2B5EF4-FFF2-40B4-BE49-F238E27FC236}">
                <a16:creationId xmlns:a16="http://schemas.microsoft.com/office/drawing/2014/main" id="{05510967-3A67-4F6A-53BD-5AD82EB4B3EB}"/>
              </a:ext>
            </a:extLst>
          </p:cNvPr>
          <p:cNvPicPr>
            <a:picLocks noGrp="1" noChangeAspect="1"/>
          </p:cNvPicPr>
          <p:nvPr>
            <p:ph idx="1"/>
          </p:nvPr>
        </p:nvPicPr>
        <p:blipFill rotWithShape="1">
          <a:blip r:embed="rId2"/>
          <a:srcRect t="10731" r="2" b="2"/>
          <a:stretch/>
        </p:blipFill>
        <p:spPr>
          <a:xfrm>
            <a:off x="6852283" y="1444239"/>
            <a:ext cx="5339718" cy="481982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pic>
        <p:nvPicPr>
          <p:cNvPr id="7" name="Picture 6">
            <a:extLst>
              <a:ext uri="{FF2B5EF4-FFF2-40B4-BE49-F238E27FC236}">
                <a16:creationId xmlns:a16="http://schemas.microsoft.com/office/drawing/2014/main" id="{C810C33D-7F01-9508-7BA7-CE297EF43FED}"/>
              </a:ext>
            </a:extLst>
          </p:cNvPr>
          <p:cNvPicPr>
            <a:picLocks noChangeAspect="1"/>
          </p:cNvPicPr>
          <p:nvPr/>
        </p:nvPicPr>
        <p:blipFill>
          <a:blip r:embed="rId3"/>
          <a:stretch>
            <a:fillRect/>
          </a:stretch>
        </p:blipFill>
        <p:spPr>
          <a:xfrm>
            <a:off x="1066177" y="2033365"/>
            <a:ext cx="5581650" cy="3543300"/>
          </a:xfrm>
          <a:prstGeom prst="rect">
            <a:avLst/>
          </a:prstGeom>
        </p:spPr>
      </p:pic>
    </p:spTree>
    <p:extLst>
      <p:ext uri="{BB962C8B-B14F-4D97-AF65-F5344CB8AC3E}">
        <p14:creationId xmlns:p14="http://schemas.microsoft.com/office/powerpoint/2010/main" val="3763231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449756-591A-6DC4-E8E7-49D2F13F99CE}"/>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graphicFrame>
        <p:nvGraphicFramePr>
          <p:cNvPr id="5" name="Content Placeholder 2">
            <a:extLst>
              <a:ext uri="{FF2B5EF4-FFF2-40B4-BE49-F238E27FC236}">
                <a16:creationId xmlns:a16="http://schemas.microsoft.com/office/drawing/2014/main" id="{DB87BF92-41F5-A5F8-4191-C514153F04AA}"/>
              </a:ext>
            </a:extLst>
          </p:cNvPr>
          <p:cNvGraphicFramePr>
            <a:graphicFrameLocks noGrp="1"/>
          </p:cNvGraphicFramePr>
          <p:nvPr>
            <p:ph idx="1"/>
            <p:extLst>
              <p:ext uri="{D42A27DB-BD31-4B8C-83A1-F6EECF244321}">
                <p14:modId xmlns:p14="http://schemas.microsoft.com/office/powerpoint/2010/main" val="364872814"/>
              </p:ext>
            </p:extLst>
          </p:nvPr>
        </p:nvGraphicFramePr>
        <p:xfrm>
          <a:off x="798483" y="1584414"/>
          <a:ext cx="9777412" cy="426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62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395B6F-4DCA-2030-9887-BEF9A10CCAD2}"/>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Content Placeholder 2">
            <a:extLst>
              <a:ext uri="{FF2B5EF4-FFF2-40B4-BE49-F238E27FC236}">
                <a16:creationId xmlns:a16="http://schemas.microsoft.com/office/drawing/2014/main" id="{0A60AAF2-FA96-4ABD-27D3-2A3F9A44C97F}"/>
              </a:ext>
            </a:extLst>
          </p:cNvPr>
          <p:cNvSpPr>
            <a:spLocks noGrp="1"/>
          </p:cNvSpPr>
          <p:nvPr>
            <p:ph idx="1"/>
          </p:nvPr>
        </p:nvSpPr>
        <p:spPr>
          <a:xfrm>
            <a:off x="537971" y="1618761"/>
            <a:ext cx="8516433" cy="4262438"/>
          </a:xfrm>
        </p:spPr>
        <p:txBody>
          <a:bodyPr>
            <a:noAutofit/>
          </a:bodyPr>
          <a:lstStyle/>
          <a:p>
            <a:pPr marL="285750" indent="-285750">
              <a:lnSpc>
                <a:spcPct val="100000"/>
              </a:lnSpc>
              <a:buFont typeface="Arial" panose="020B0604020202020204" pitchFamily="34" charset="0"/>
              <a:buChar char="•"/>
            </a:pPr>
            <a:r>
              <a:rPr lang="en-GB" sz="1800" dirty="0">
                <a:solidFill>
                  <a:srgbClr val="000000"/>
                </a:solidFill>
                <a:latin typeface="+mn-lt"/>
              </a:rPr>
              <a:t>A qualified right to property</a:t>
            </a:r>
          </a:p>
          <a:p>
            <a:pPr marL="285750" indent="-285750">
              <a:lnSpc>
                <a:spcPct val="100000"/>
              </a:lnSpc>
              <a:buFont typeface="Arial" panose="020B0604020202020204" pitchFamily="34" charset="0"/>
              <a:buChar char="•"/>
            </a:pPr>
            <a:r>
              <a:rPr lang="en-GB" sz="1800" dirty="0">
                <a:solidFill>
                  <a:srgbClr val="000000"/>
                </a:solidFill>
                <a:latin typeface="+mn-lt"/>
              </a:rPr>
              <a:t>Any legal person can seek protection</a:t>
            </a:r>
          </a:p>
          <a:p>
            <a:pPr marL="285750" indent="-285750">
              <a:lnSpc>
                <a:spcPct val="100000"/>
              </a:lnSpc>
              <a:buFont typeface="Arial" panose="020B0604020202020204" pitchFamily="34" charset="0"/>
              <a:buChar char="•"/>
            </a:pPr>
            <a:r>
              <a:rPr lang="en-GB" sz="1800" dirty="0">
                <a:solidFill>
                  <a:srgbClr val="000000"/>
                </a:solidFill>
                <a:latin typeface="+mn-lt"/>
              </a:rPr>
              <a:t>Article appears to accept wide powers of states to control property in the ‘public’ or ‘general’ interest – ECtHR has narrowed this through interpretation </a:t>
            </a:r>
          </a:p>
          <a:p>
            <a:pPr marL="285750" indent="-285750">
              <a:lnSpc>
                <a:spcPct val="100000"/>
              </a:lnSpc>
              <a:buFont typeface="Arial" panose="020B0604020202020204" pitchFamily="34" charset="0"/>
              <a:buChar char="•"/>
            </a:pPr>
            <a:r>
              <a:rPr lang="en-GB" sz="1800" dirty="0">
                <a:solidFill>
                  <a:srgbClr val="000000"/>
                </a:solidFill>
                <a:latin typeface="+mn-lt"/>
              </a:rPr>
              <a:t>Part of the general principles of EU law</a:t>
            </a:r>
          </a:p>
          <a:p>
            <a:pPr marL="285750" indent="-285750">
              <a:lnSpc>
                <a:spcPct val="100000"/>
              </a:lnSpc>
              <a:buFont typeface="Arial" panose="020B0604020202020204" pitchFamily="34" charset="0"/>
              <a:buChar char="•"/>
            </a:pPr>
            <a:r>
              <a:rPr lang="en-GB" sz="1800" dirty="0">
                <a:solidFill>
                  <a:srgbClr val="000000"/>
                </a:solidFill>
                <a:latin typeface="+mn-lt"/>
              </a:rPr>
              <a:t>Not absolute; must be viewed in relation to their social function (C-200/96 </a:t>
            </a:r>
            <a:r>
              <a:rPr lang="en-GB" sz="1800" i="1" dirty="0">
                <a:solidFill>
                  <a:srgbClr val="000000"/>
                </a:solidFill>
                <a:latin typeface="+mn-lt"/>
              </a:rPr>
              <a:t>Metronome Musik GmbH v Music Point </a:t>
            </a:r>
            <a:r>
              <a:rPr lang="en-GB" sz="1800" i="1" dirty="0" err="1">
                <a:solidFill>
                  <a:srgbClr val="000000"/>
                </a:solidFill>
                <a:latin typeface="+mn-lt"/>
              </a:rPr>
              <a:t>Hokamp</a:t>
            </a:r>
            <a:r>
              <a:rPr lang="en-GB" sz="1800" i="1" dirty="0">
                <a:solidFill>
                  <a:srgbClr val="000000"/>
                </a:solidFill>
                <a:latin typeface="+mn-lt"/>
              </a:rPr>
              <a:t> GmbH)</a:t>
            </a:r>
          </a:p>
          <a:p>
            <a:pPr marL="285750" indent="-285750">
              <a:lnSpc>
                <a:spcPct val="100000"/>
              </a:lnSpc>
              <a:buFont typeface="Arial" panose="020B0604020202020204" pitchFamily="34" charset="0"/>
              <a:buChar char="•"/>
            </a:pPr>
            <a:r>
              <a:rPr lang="en-GB" sz="1800" dirty="0">
                <a:solidFill>
                  <a:srgbClr val="000000"/>
                </a:solidFill>
                <a:latin typeface="+mn-lt"/>
              </a:rPr>
              <a:t>Concept of ‘possessions’</a:t>
            </a:r>
          </a:p>
          <a:p>
            <a:pPr marL="285750" indent="-285750">
              <a:lnSpc>
                <a:spcPct val="100000"/>
              </a:lnSpc>
              <a:buFont typeface="Arial" panose="020B0604020202020204" pitchFamily="34" charset="0"/>
              <a:buChar char="•"/>
            </a:pPr>
            <a:r>
              <a:rPr lang="en-GB" sz="1800" dirty="0">
                <a:solidFill>
                  <a:srgbClr val="000000"/>
                </a:solidFill>
                <a:latin typeface="+mn-lt"/>
              </a:rPr>
              <a:t>Legitimate justifications for state interferences with possessions</a:t>
            </a:r>
          </a:p>
          <a:p>
            <a:pPr marL="285750" indent="-285750">
              <a:lnSpc>
                <a:spcPct val="100000"/>
              </a:lnSpc>
              <a:buFont typeface="Arial" panose="020B0604020202020204" pitchFamily="34" charset="0"/>
              <a:buChar char="•"/>
            </a:pPr>
            <a:r>
              <a:rPr lang="en-GB" sz="1800" dirty="0">
                <a:solidFill>
                  <a:srgbClr val="000000"/>
                </a:solidFill>
                <a:latin typeface="+mn-lt"/>
              </a:rPr>
              <a:t>Legitimate public interests that interferences with possessions can serve</a:t>
            </a:r>
          </a:p>
          <a:p>
            <a:pPr marL="285750" indent="-285750">
              <a:lnSpc>
                <a:spcPct val="100000"/>
              </a:lnSpc>
              <a:buFont typeface="Arial" panose="020B0604020202020204" pitchFamily="34" charset="0"/>
              <a:buChar char="•"/>
            </a:pPr>
            <a:r>
              <a:rPr lang="en-GB" sz="1800" dirty="0">
                <a:solidFill>
                  <a:srgbClr val="000000"/>
                </a:solidFill>
                <a:latin typeface="+mn-lt"/>
              </a:rPr>
              <a:t>Proportionality test</a:t>
            </a:r>
          </a:p>
        </p:txBody>
      </p:sp>
      <p:sp>
        <p:nvSpPr>
          <p:cNvPr id="6" name="Title 1">
            <a:extLst>
              <a:ext uri="{FF2B5EF4-FFF2-40B4-BE49-F238E27FC236}">
                <a16:creationId xmlns:a16="http://schemas.microsoft.com/office/drawing/2014/main" id="{5B1B9AD9-6E00-758E-053D-95516D1F073D}"/>
              </a:ext>
            </a:extLst>
          </p:cNvPr>
          <p:cNvSpPr>
            <a:spLocks noGrp="1"/>
          </p:cNvSpPr>
          <p:nvPr>
            <p:ph type="title"/>
          </p:nvPr>
        </p:nvSpPr>
        <p:spPr>
          <a:xfrm>
            <a:off x="687388" y="257176"/>
            <a:ext cx="9967912" cy="1101606"/>
          </a:xfrm>
        </p:spPr>
        <p:txBody>
          <a:bodyPr anchor="b">
            <a:normAutofit/>
          </a:bodyPr>
          <a:lstStyle/>
          <a:p>
            <a:r>
              <a:rPr lang="en-GB" dirty="0"/>
              <a:t>General features</a:t>
            </a:r>
          </a:p>
        </p:txBody>
      </p:sp>
      <p:pic>
        <p:nvPicPr>
          <p:cNvPr id="7" name="Picture 6">
            <a:extLst>
              <a:ext uri="{FF2B5EF4-FFF2-40B4-BE49-F238E27FC236}">
                <a16:creationId xmlns:a16="http://schemas.microsoft.com/office/drawing/2014/main" id="{AF3AA85F-7928-4B54-61ED-E53C34205ECA}"/>
              </a:ext>
            </a:extLst>
          </p:cNvPr>
          <p:cNvPicPr>
            <a:picLocks noChangeAspect="1"/>
          </p:cNvPicPr>
          <p:nvPr/>
        </p:nvPicPr>
        <p:blipFill>
          <a:blip r:embed="rId2"/>
          <a:stretch>
            <a:fillRect/>
          </a:stretch>
        </p:blipFill>
        <p:spPr>
          <a:xfrm>
            <a:off x="9387222" y="2293955"/>
            <a:ext cx="2536156" cy="2536156"/>
          </a:xfrm>
          <a:prstGeom prst="rect">
            <a:avLst/>
          </a:prstGeom>
        </p:spPr>
      </p:pic>
    </p:spTree>
    <p:extLst>
      <p:ext uri="{BB962C8B-B14F-4D97-AF65-F5344CB8AC3E}">
        <p14:creationId xmlns:p14="http://schemas.microsoft.com/office/powerpoint/2010/main" val="248620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80355B-B250-FE4A-C1D4-739B20EAEB14}"/>
              </a:ext>
            </a:extLst>
          </p:cNvPr>
          <p:cNvSpPr>
            <a:spLocks noGrp="1"/>
          </p:cNvSpPr>
          <p:nvPr>
            <p:ph type="ftr" sz="quarter" idx="11"/>
          </p:nvPr>
        </p:nvSpPr>
        <p:spPr>
          <a:xfrm>
            <a:off x="89544" y="6451093"/>
            <a:ext cx="9028329" cy="365125"/>
          </a:xfrm>
        </p:spPr>
        <p:txBody>
          <a:bodyPr anchor="ctr">
            <a:normAutofit/>
          </a:bodyPr>
          <a:lstStyle/>
          <a:p>
            <a:pPr>
              <a:lnSpc>
                <a:spcPct val="90000"/>
              </a:lnSpc>
              <a:spcAft>
                <a:spcPts val="600"/>
              </a:spcAft>
            </a:pPr>
            <a:r>
              <a:rPr lang="en-US" dirty="0"/>
              <a:t>FISMA/2022/LVP/0010 – Online training material for judges – 4. Protection of property against expropriation under the Charter of fundamental rights and the European Convention of Human Rights</a:t>
            </a:r>
          </a:p>
        </p:txBody>
      </p:sp>
      <p:sp>
        <p:nvSpPr>
          <p:cNvPr id="5" name="Content Placeholder 2">
            <a:extLst>
              <a:ext uri="{FF2B5EF4-FFF2-40B4-BE49-F238E27FC236}">
                <a16:creationId xmlns:a16="http://schemas.microsoft.com/office/drawing/2014/main" id="{EDC86425-BD37-F9D2-9999-7EFC75C4E04D}"/>
              </a:ext>
            </a:extLst>
          </p:cNvPr>
          <p:cNvSpPr>
            <a:spLocks noGrp="1"/>
          </p:cNvSpPr>
          <p:nvPr>
            <p:ph idx="1"/>
          </p:nvPr>
        </p:nvSpPr>
        <p:spPr>
          <a:xfrm>
            <a:off x="687388" y="1917700"/>
            <a:ext cx="9777412" cy="4262438"/>
          </a:xfrm>
        </p:spPr>
        <p:txBody>
          <a:bodyPr>
            <a:noAutofit/>
          </a:bodyPr>
          <a:lstStyle/>
          <a:p>
            <a:pPr>
              <a:lnSpc>
                <a:spcPct val="130000"/>
              </a:lnSpc>
            </a:pPr>
            <a:r>
              <a:rPr lang="en-GB" b="1" u="sng" dirty="0">
                <a:solidFill>
                  <a:schemeClr val="tx2">
                    <a:lumMod val="50000"/>
                  </a:schemeClr>
                </a:solidFill>
                <a:latin typeface="+mn-lt"/>
              </a:rPr>
              <a:t>Part I</a:t>
            </a:r>
          </a:p>
          <a:p>
            <a:pPr marL="285750" indent="-285750">
              <a:lnSpc>
                <a:spcPct val="130000"/>
              </a:lnSpc>
              <a:buFont typeface="Arial" panose="020B0604020202020204" pitchFamily="34" charset="0"/>
              <a:buChar char="•"/>
            </a:pPr>
            <a:r>
              <a:rPr lang="en-GB" dirty="0">
                <a:solidFill>
                  <a:schemeClr val="tx2">
                    <a:lumMod val="50000"/>
                  </a:schemeClr>
                </a:solidFill>
                <a:latin typeface="+mn-lt"/>
              </a:rPr>
              <a:t>Article 17(1) EU Charter of Fundamental Rights (EUCFR): an overview</a:t>
            </a:r>
          </a:p>
          <a:p>
            <a:pPr>
              <a:lnSpc>
                <a:spcPct val="130000"/>
              </a:lnSpc>
            </a:pPr>
            <a:r>
              <a:rPr lang="en-GB" b="1" u="sng" dirty="0">
                <a:solidFill>
                  <a:schemeClr val="tx2">
                    <a:lumMod val="50000"/>
                  </a:schemeClr>
                </a:solidFill>
                <a:latin typeface="+mn-lt"/>
              </a:rPr>
              <a:t>Part II</a:t>
            </a:r>
          </a:p>
          <a:p>
            <a:pPr marL="285750" indent="-285750">
              <a:lnSpc>
                <a:spcPct val="130000"/>
              </a:lnSpc>
              <a:buFont typeface="Arial" panose="020B0604020202020204" pitchFamily="34" charset="0"/>
              <a:buChar char="•"/>
            </a:pPr>
            <a:r>
              <a:rPr lang="en-GB" dirty="0">
                <a:solidFill>
                  <a:schemeClr val="tx2">
                    <a:lumMod val="50000"/>
                  </a:schemeClr>
                </a:solidFill>
                <a:latin typeface="+mn-lt"/>
              </a:rPr>
              <a:t>Article 1 of Protocol 1 of the European Convention of Human Rights (ECHR)</a:t>
            </a:r>
          </a:p>
          <a:p>
            <a:pPr marL="285750" indent="-285750">
              <a:lnSpc>
                <a:spcPct val="130000"/>
              </a:lnSpc>
              <a:buFont typeface="Arial" panose="020B0604020202020204" pitchFamily="34" charset="0"/>
              <a:buChar char="•"/>
            </a:pPr>
            <a:r>
              <a:rPr lang="en-GB" dirty="0">
                <a:solidFill>
                  <a:schemeClr val="tx2">
                    <a:lumMod val="50000"/>
                  </a:schemeClr>
                </a:solidFill>
                <a:latin typeface="+mn-lt"/>
              </a:rPr>
              <a:t>Alleged expropriation, compensation and “fair balance test”</a:t>
            </a:r>
          </a:p>
          <a:p>
            <a:pPr>
              <a:lnSpc>
                <a:spcPct val="130000"/>
              </a:lnSpc>
            </a:pPr>
            <a:r>
              <a:rPr lang="en-GB" b="1" u="sng" dirty="0">
                <a:solidFill>
                  <a:schemeClr val="tx2">
                    <a:lumMod val="50000"/>
                  </a:schemeClr>
                </a:solidFill>
                <a:latin typeface="+mn-lt"/>
              </a:rPr>
              <a:t>Part III</a:t>
            </a:r>
          </a:p>
          <a:p>
            <a:pPr marL="285750" indent="-285750">
              <a:lnSpc>
                <a:spcPct val="130000"/>
              </a:lnSpc>
              <a:buFont typeface="Arial" panose="020B0604020202020204" pitchFamily="34" charset="0"/>
              <a:buChar char="•"/>
            </a:pPr>
            <a:r>
              <a:rPr lang="en-GB" dirty="0">
                <a:solidFill>
                  <a:schemeClr val="tx2">
                    <a:lumMod val="50000"/>
                  </a:schemeClr>
                </a:solidFill>
                <a:latin typeface="+mn-lt"/>
              </a:rPr>
              <a:t>Case study</a:t>
            </a:r>
          </a:p>
        </p:txBody>
      </p:sp>
      <p:sp>
        <p:nvSpPr>
          <p:cNvPr id="6" name="Title 1">
            <a:extLst>
              <a:ext uri="{FF2B5EF4-FFF2-40B4-BE49-F238E27FC236}">
                <a16:creationId xmlns:a16="http://schemas.microsoft.com/office/drawing/2014/main" id="{72E361A0-4E16-440D-2AC6-976844DB179F}"/>
              </a:ext>
            </a:extLst>
          </p:cNvPr>
          <p:cNvSpPr>
            <a:spLocks noGrp="1"/>
          </p:cNvSpPr>
          <p:nvPr>
            <p:ph type="title"/>
          </p:nvPr>
        </p:nvSpPr>
        <p:spPr>
          <a:xfrm>
            <a:off x="687388" y="257175"/>
            <a:ext cx="9967912" cy="981965"/>
          </a:xfrm>
        </p:spPr>
        <p:txBody>
          <a:bodyPr anchor="b">
            <a:normAutofit/>
          </a:bodyPr>
          <a:lstStyle/>
          <a:p>
            <a:r>
              <a:rPr lang="en-GB" dirty="0"/>
              <a:t>Outline</a:t>
            </a:r>
          </a:p>
        </p:txBody>
      </p:sp>
    </p:spTree>
    <p:extLst>
      <p:ext uri="{BB962C8B-B14F-4D97-AF65-F5344CB8AC3E}">
        <p14:creationId xmlns:p14="http://schemas.microsoft.com/office/powerpoint/2010/main" val="1742241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AA0F8E1-6B17-7713-2FDD-B79582B1567D}"/>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Content Placeholder 2">
            <a:extLst>
              <a:ext uri="{FF2B5EF4-FFF2-40B4-BE49-F238E27FC236}">
                <a16:creationId xmlns:a16="http://schemas.microsoft.com/office/drawing/2014/main" id="{53BA8F68-16D4-41B1-2DDA-AE54FE9EF1C9}"/>
              </a:ext>
            </a:extLst>
          </p:cNvPr>
          <p:cNvSpPr>
            <a:spLocks noGrp="1"/>
          </p:cNvSpPr>
          <p:nvPr>
            <p:ph idx="1"/>
          </p:nvPr>
        </p:nvSpPr>
        <p:spPr>
          <a:xfrm>
            <a:off x="617050" y="1715477"/>
            <a:ext cx="11454788" cy="4262438"/>
          </a:xfrm>
        </p:spPr>
        <p:txBody>
          <a:bodyPr>
            <a:normAutofit/>
          </a:bodyPr>
          <a:lstStyle/>
          <a:p>
            <a:pPr marL="285750" indent="-285750">
              <a:lnSpc>
                <a:spcPct val="100000"/>
              </a:lnSpc>
              <a:buFont typeface="Arial" panose="020B0604020202020204" pitchFamily="34" charset="0"/>
              <a:buChar char="•"/>
            </a:pPr>
            <a:r>
              <a:rPr lang="en-GB" sz="1800" dirty="0">
                <a:solidFill>
                  <a:srgbClr val="000000"/>
                </a:solidFill>
                <a:latin typeface="+mn-lt"/>
              </a:rPr>
              <a:t>An autonomous Convention concept, developed by the ECtHR and not dependent on the way the matter is defined in national law (</a:t>
            </a:r>
            <a:r>
              <a:rPr lang="en-GB" sz="1800" i="1" dirty="0" err="1">
                <a:solidFill>
                  <a:srgbClr val="000000"/>
                </a:solidFill>
                <a:latin typeface="+mn-lt"/>
              </a:rPr>
              <a:t>Broniowski</a:t>
            </a:r>
            <a:r>
              <a:rPr lang="en-GB" sz="1800" i="1" dirty="0">
                <a:solidFill>
                  <a:srgbClr val="000000"/>
                </a:solidFill>
                <a:latin typeface="+mn-lt"/>
              </a:rPr>
              <a:t> v Poland (</a:t>
            </a:r>
            <a:r>
              <a:rPr lang="en-GB" sz="1800" dirty="0">
                <a:solidFill>
                  <a:srgbClr val="000000"/>
                </a:solidFill>
                <a:latin typeface="+mn-lt"/>
              </a:rPr>
              <a:t>2005), 40 EHRR 21)</a:t>
            </a:r>
          </a:p>
          <a:p>
            <a:pPr marL="285750" indent="-285750">
              <a:lnSpc>
                <a:spcPct val="100000"/>
              </a:lnSpc>
              <a:buFont typeface="Arial" panose="020B0604020202020204" pitchFamily="34" charset="0"/>
              <a:buChar char="•"/>
            </a:pPr>
            <a:r>
              <a:rPr lang="en-GB" sz="1800" dirty="0">
                <a:solidFill>
                  <a:srgbClr val="000000"/>
                </a:solidFill>
                <a:latin typeface="+mn-lt"/>
              </a:rPr>
              <a:t>Defined in a broad and inclusive way which focuses on a person’s entitlement to valuable assets of a tangible or intangible kind</a:t>
            </a:r>
          </a:p>
          <a:p>
            <a:pPr marL="285750" indent="-285750">
              <a:lnSpc>
                <a:spcPct val="100000"/>
              </a:lnSpc>
              <a:buFont typeface="Arial" panose="020B0604020202020204" pitchFamily="34" charset="0"/>
              <a:buChar char="•"/>
            </a:pPr>
            <a:r>
              <a:rPr lang="en-GB" sz="1800" dirty="0">
                <a:solidFill>
                  <a:srgbClr val="000000"/>
                </a:solidFill>
                <a:latin typeface="+mn-lt"/>
              </a:rPr>
              <a:t>Includes vested legal rights to land, personal property, money</a:t>
            </a:r>
          </a:p>
          <a:p>
            <a:pPr marL="285750" indent="-285750">
              <a:lnSpc>
                <a:spcPct val="100000"/>
              </a:lnSpc>
              <a:buFont typeface="Arial" panose="020B0604020202020204" pitchFamily="34" charset="0"/>
              <a:buChar char="•"/>
            </a:pPr>
            <a:r>
              <a:rPr lang="en-GB" sz="1800" dirty="0">
                <a:solidFill>
                  <a:srgbClr val="000000"/>
                </a:solidFill>
                <a:latin typeface="+mn-lt"/>
              </a:rPr>
              <a:t>Intangible property, a right to something of value to the holder – e.g. a licence to engage in economic activity (e.g. </a:t>
            </a:r>
            <a:r>
              <a:rPr lang="en-GB" sz="1800" i="1" dirty="0">
                <a:solidFill>
                  <a:srgbClr val="000000"/>
                </a:solidFill>
                <a:latin typeface="+mn-lt"/>
              </a:rPr>
              <a:t>Tre </a:t>
            </a:r>
            <a:r>
              <a:rPr lang="en-GB" sz="1800" i="1" dirty="0" err="1">
                <a:solidFill>
                  <a:srgbClr val="000000"/>
                </a:solidFill>
                <a:latin typeface="+mn-lt"/>
              </a:rPr>
              <a:t>Traktörer</a:t>
            </a:r>
            <a:r>
              <a:rPr lang="en-GB" sz="1800" i="1" dirty="0">
                <a:solidFill>
                  <a:srgbClr val="000000"/>
                </a:solidFill>
                <a:latin typeface="+mn-lt"/>
              </a:rPr>
              <a:t> </a:t>
            </a:r>
            <a:r>
              <a:rPr lang="en-GB" sz="1800" i="1" dirty="0" err="1">
                <a:solidFill>
                  <a:srgbClr val="000000"/>
                </a:solidFill>
                <a:latin typeface="+mn-lt"/>
              </a:rPr>
              <a:t>Aktiebolag</a:t>
            </a:r>
            <a:r>
              <a:rPr lang="en-GB" sz="1800" i="1" dirty="0">
                <a:solidFill>
                  <a:srgbClr val="000000"/>
                </a:solidFill>
                <a:latin typeface="+mn-lt"/>
              </a:rPr>
              <a:t> v Sweden </a:t>
            </a:r>
            <a:r>
              <a:rPr lang="en-GB" sz="1800" dirty="0">
                <a:solidFill>
                  <a:srgbClr val="000000"/>
                </a:solidFill>
                <a:latin typeface="+mn-lt"/>
              </a:rPr>
              <a:t>(1991), 13 EHRR 309). </a:t>
            </a:r>
          </a:p>
          <a:p>
            <a:pPr marL="285750" indent="-285750">
              <a:lnSpc>
                <a:spcPct val="100000"/>
              </a:lnSpc>
              <a:buFont typeface="Arial" panose="020B0604020202020204" pitchFamily="34" charset="0"/>
              <a:buChar char="•"/>
            </a:pPr>
            <a:r>
              <a:rPr lang="en-GB" sz="1800" dirty="0">
                <a:solidFill>
                  <a:srgbClr val="000000"/>
                </a:solidFill>
                <a:latin typeface="+mn-lt"/>
              </a:rPr>
              <a:t>Contractual rights over personal property (</a:t>
            </a:r>
            <a:r>
              <a:rPr lang="en-GB" sz="1800" i="1" dirty="0">
                <a:solidFill>
                  <a:srgbClr val="000000"/>
                </a:solidFill>
                <a:latin typeface="+mn-lt"/>
              </a:rPr>
              <a:t>Wilson</a:t>
            </a:r>
            <a:r>
              <a:rPr lang="en-GB" sz="1800" dirty="0">
                <a:solidFill>
                  <a:srgbClr val="000000"/>
                </a:solidFill>
                <a:latin typeface="+mn-lt"/>
              </a:rPr>
              <a:t>) </a:t>
            </a:r>
          </a:p>
          <a:p>
            <a:pPr marL="285750" indent="-285750">
              <a:lnSpc>
                <a:spcPct val="100000"/>
              </a:lnSpc>
              <a:buFont typeface="Arial" panose="020B0604020202020204" pitchFamily="34" charset="0"/>
              <a:buChar char="•"/>
            </a:pPr>
            <a:r>
              <a:rPr lang="en-GB" sz="1800" dirty="0">
                <a:solidFill>
                  <a:srgbClr val="000000"/>
                </a:solidFill>
                <a:latin typeface="+mn-lt"/>
              </a:rPr>
              <a:t>Intellectual property rights such as copyright, registered trade mark, and patents (</a:t>
            </a:r>
            <a:r>
              <a:rPr lang="en-GB" sz="1800" i="1" dirty="0">
                <a:solidFill>
                  <a:srgbClr val="000000"/>
                </a:solidFill>
                <a:latin typeface="+mn-lt"/>
              </a:rPr>
              <a:t>Anheuser-Busch v Portugal </a:t>
            </a:r>
            <a:r>
              <a:rPr lang="en-GB" sz="1800" dirty="0">
                <a:solidFill>
                  <a:srgbClr val="000000"/>
                </a:solidFill>
                <a:latin typeface="+mn-lt"/>
              </a:rPr>
              <a:t>(2007), 45 EHRR 36)</a:t>
            </a:r>
          </a:p>
          <a:p>
            <a:pPr marL="285750" indent="-285750">
              <a:lnSpc>
                <a:spcPct val="100000"/>
              </a:lnSpc>
              <a:buFont typeface="Arial" panose="020B0604020202020204" pitchFamily="34" charset="0"/>
              <a:buChar char="•"/>
            </a:pPr>
            <a:r>
              <a:rPr lang="en-GB" sz="1800" dirty="0">
                <a:solidFill>
                  <a:srgbClr val="000000"/>
                </a:solidFill>
                <a:latin typeface="+mn-lt"/>
              </a:rPr>
              <a:t>An expectation of future property or future inheritance are excluded</a:t>
            </a:r>
          </a:p>
        </p:txBody>
      </p:sp>
      <p:sp>
        <p:nvSpPr>
          <p:cNvPr id="6" name="Title 1">
            <a:extLst>
              <a:ext uri="{FF2B5EF4-FFF2-40B4-BE49-F238E27FC236}">
                <a16:creationId xmlns:a16="http://schemas.microsoft.com/office/drawing/2014/main" id="{BBC17DFC-4047-CB21-395C-A09A2C88937E}"/>
              </a:ext>
            </a:extLst>
          </p:cNvPr>
          <p:cNvSpPr txBox="1">
            <a:spLocks/>
          </p:cNvSpPr>
          <p:nvPr/>
        </p:nvSpPr>
        <p:spPr>
          <a:xfrm>
            <a:off x="63419" y="41782"/>
            <a:ext cx="5973794" cy="134461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a:lstStyle>
          <a:p>
            <a:pPr algn="ctr"/>
            <a:r>
              <a:rPr lang="en-GB" dirty="0"/>
              <a:t>Possessions</a:t>
            </a:r>
          </a:p>
        </p:txBody>
      </p:sp>
    </p:spTree>
    <p:extLst>
      <p:ext uri="{BB962C8B-B14F-4D97-AF65-F5344CB8AC3E}">
        <p14:creationId xmlns:p14="http://schemas.microsoft.com/office/powerpoint/2010/main" val="423296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465A5D-48B5-6BA9-C051-6AE8E8A5570B}"/>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pic>
        <p:nvPicPr>
          <p:cNvPr id="5" name="Content Placeholder 4" descr="Error">
            <a:extLst>
              <a:ext uri="{FF2B5EF4-FFF2-40B4-BE49-F238E27FC236}">
                <a16:creationId xmlns:a16="http://schemas.microsoft.com/office/drawing/2014/main" id="{EA4F3AE5-466F-4B40-9F0A-41F1F0D6C37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2308" y="2172750"/>
            <a:ext cx="2512500" cy="2512500"/>
          </a:xfrm>
          <a:prstGeom prst="rect">
            <a:avLst/>
          </a:prstGeom>
        </p:spPr>
      </p:pic>
      <p:sp>
        <p:nvSpPr>
          <p:cNvPr id="6" name="Content Placeholder 2">
            <a:extLst>
              <a:ext uri="{FF2B5EF4-FFF2-40B4-BE49-F238E27FC236}">
                <a16:creationId xmlns:a16="http://schemas.microsoft.com/office/drawing/2014/main" id="{0E307C5A-D341-B899-3B66-8566CC7C4118}"/>
              </a:ext>
            </a:extLst>
          </p:cNvPr>
          <p:cNvSpPr txBox="1">
            <a:spLocks/>
          </p:cNvSpPr>
          <p:nvPr/>
        </p:nvSpPr>
        <p:spPr>
          <a:xfrm>
            <a:off x="430040" y="2150411"/>
            <a:ext cx="7544583" cy="36512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30000"/>
              </a:lnSpc>
              <a:buFont typeface="Arial" panose="020B0604020202020204" pitchFamily="34" charset="0"/>
              <a:buChar char="•"/>
            </a:pPr>
            <a:r>
              <a:rPr lang="en-GB" dirty="0">
                <a:solidFill>
                  <a:srgbClr val="000000"/>
                </a:solidFill>
                <a:latin typeface="+mn-lt"/>
              </a:rPr>
              <a:t>No right to acquire possessions – individual must already enjoy the possession in order to rely on the Article</a:t>
            </a:r>
          </a:p>
          <a:p>
            <a:pPr marL="285750" indent="-285750">
              <a:lnSpc>
                <a:spcPct val="130000"/>
              </a:lnSpc>
              <a:buFont typeface="Arial" panose="020B0604020202020204" pitchFamily="34" charset="0"/>
              <a:buChar char="•"/>
            </a:pPr>
            <a:r>
              <a:rPr lang="en-GB" dirty="0">
                <a:solidFill>
                  <a:srgbClr val="000000"/>
                </a:solidFill>
                <a:latin typeface="+mn-lt"/>
              </a:rPr>
              <a:t>In </a:t>
            </a:r>
            <a:r>
              <a:rPr lang="en-GB" i="1" dirty="0" err="1">
                <a:solidFill>
                  <a:srgbClr val="000000"/>
                </a:solidFill>
                <a:latin typeface="+mn-lt"/>
              </a:rPr>
              <a:t>Marckx</a:t>
            </a:r>
            <a:r>
              <a:rPr lang="en-GB" i="1" dirty="0">
                <a:solidFill>
                  <a:srgbClr val="000000"/>
                </a:solidFill>
                <a:latin typeface="+mn-lt"/>
              </a:rPr>
              <a:t> v Belgium </a:t>
            </a:r>
            <a:r>
              <a:rPr lang="en-GB" dirty="0">
                <a:solidFill>
                  <a:srgbClr val="000000"/>
                </a:solidFill>
                <a:latin typeface="+mn-lt"/>
              </a:rPr>
              <a:t>(1979–80), 2 EHRR 330, the ECtHR held that Article 1 does not guarantee children’s rights to acquire property by inheritance from their parents, see para 50.</a:t>
            </a:r>
          </a:p>
          <a:p>
            <a:pPr marL="285750" indent="-285750">
              <a:lnSpc>
                <a:spcPct val="130000"/>
              </a:lnSpc>
              <a:buFont typeface="Arial" panose="020B0604020202020204" pitchFamily="34" charset="0"/>
              <a:buChar char="•"/>
            </a:pPr>
            <a:r>
              <a:rPr lang="en-GB" dirty="0">
                <a:solidFill>
                  <a:srgbClr val="000000"/>
                </a:solidFill>
                <a:latin typeface="+mn-lt"/>
              </a:rPr>
              <a:t>Legitimate expectations as ‘possessions’ – there are ways in which anticipated property can be protected by Art 1 – in the ‘nature of a claim’</a:t>
            </a:r>
          </a:p>
        </p:txBody>
      </p:sp>
      <p:sp>
        <p:nvSpPr>
          <p:cNvPr id="7" name="Title 1">
            <a:extLst>
              <a:ext uri="{FF2B5EF4-FFF2-40B4-BE49-F238E27FC236}">
                <a16:creationId xmlns:a16="http://schemas.microsoft.com/office/drawing/2014/main" id="{5B111FA3-95F5-4643-1524-D308B18CE8A7}"/>
              </a:ext>
            </a:extLst>
          </p:cNvPr>
          <p:cNvSpPr txBox="1">
            <a:spLocks/>
          </p:cNvSpPr>
          <p:nvPr/>
        </p:nvSpPr>
        <p:spPr>
          <a:xfrm>
            <a:off x="-210640" y="-138908"/>
            <a:ext cx="8087314" cy="1639888"/>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a:lstStyle>
          <a:p>
            <a:pPr algn="ctr"/>
            <a:r>
              <a:rPr lang="en-GB"/>
              <a:t>Acquisition of possessions</a:t>
            </a:r>
            <a:endParaRPr lang="en-GB" dirty="0"/>
          </a:p>
        </p:txBody>
      </p:sp>
    </p:spTree>
    <p:extLst>
      <p:ext uri="{BB962C8B-B14F-4D97-AF65-F5344CB8AC3E}">
        <p14:creationId xmlns:p14="http://schemas.microsoft.com/office/powerpoint/2010/main" val="321109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DDF0ACBD-CEC3-0A62-C716-D31FA2397BC2}"/>
              </a:ext>
            </a:extLst>
          </p:cNvPr>
          <p:cNvGraphicFramePr>
            <a:graphicFrameLocks/>
          </p:cNvGraphicFramePr>
          <p:nvPr>
            <p:extLst>
              <p:ext uri="{D42A27DB-BD31-4B8C-83A1-F6EECF244321}">
                <p14:modId xmlns:p14="http://schemas.microsoft.com/office/powerpoint/2010/main" val="36813520"/>
              </p:ext>
            </p:extLst>
          </p:nvPr>
        </p:nvGraphicFramePr>
        <p:xfrm>
          <a:off x="622859" y="2565828"/>
          <a:ext cx="10946282" cy="2242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9AB8FFE-9C9F-1A8E-79AE-D29B4103D08E}"/>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1">
            <a:extLst>
              <a:ext uri="{FF2B5EF4-FFF2-40B4-BE49-F238E27FC236}">
                <a16:creationId xmlns:a16="http://schemas.microsoft.com/office/drawing/2014/main" id="{7C605422-4B67-35C8-4ED5-A0B595A6C954}"/>
              </a:ext>
            </a:extLst>
          </p:cNvPr>
          <p:cNvSpPr txBox="1">
            <a:spLocks/>
          </p:cNvSpPr>
          <p:nvPr/>
        </p:nvSpPr>
        <p:spPr>
          <a:xfrm>
            <a:off x="622859" y="205273"/>
            <a:ext cx="9367935" cy="1362269"/>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a:lstStyle>
          <a:p>
            <a:pPr>
              <a:lnSpc>
                <a:spcPct val="120000"/>
              </a:lnSpc>
            </a:pPr>
            <a:r>
              <a:rPr lang="en-GB" dirty="0"/>
              <a:t>The three rules:</a:t>
            </a:r>
            <a:br>
              <a:rPr lang="en-GB" sz="1400" dirty="0"/>
            </a:br>
            <a:r>
              <a:rPr lang="en-GB" sz="1400" i="1" dirty="0" err="1">
                <a:solidFill>
                  <a:srgbClr val="000000"/>
                </a:solidFill>
              </a:rPr>
              <a:t>Sporrong</a:t>
            </a:r>
            <a:r>
              <a:rPr lang="en-GB" sz="1400" i="1" dirty="0">
                <a:solidFill>
                  <a:srgbClr val="000000"/>
                </a:solidFill>
              </a:rPr>
              <a:t> and </a:t>
            </a:r>
            <a:r>
              <a:rPr lang="en-GB" sz="1400" i="1" dirty="0" err="1">
                <a:solidFill>
                  <a:srgbClr val="000000"/>
                </a:solidFill>
              </a:rPr>
              <a:t>Lönnroth</a:t>
            </a:r>
            <a:r>
              <a:rPr lang="en-GB" sz="1400" i="1" dirty="0">
                <a:solidFill>
                  <a:srgbClr val="000000"/>
                </a:solidFill>
              </a:rPr>
              <a:t> v Sweden </a:t>
            </a:r>
            <a:r>
              <a:rPr lang="en-GB" sz="1400" dirty="0">
                <a:solidFill>
                  <a:srgbClr val="000000"/>
                </a:solidFill>
              </a:rPr>
              <a:t>(1982</a:t>
            </a:r>
            <a:r>
              <a:rPr lang="en-GB" sz="1400" dirty="0"/>
              <a:t>), 5 EHRR 35</a:t>
            </a:r>
            <a:br>
              <a:rPr lang="en-GB" sz="1400" dirty="0"/>
            </a:br>
            <a:endParaRPr lang="en-GB" sz="1400" dirty="0"/>
          </a:p>
        </p:txBody>
      </p:sp>
      <p:graphicFrame>
        <p:nvGraphicFramePr>
          <p:cNvPr id="15" name="Content Placeholder 2">
            <a:extLst>
              <a:ext uri="{FF2B5EF4-FFF2-40B4-BE49-F238E27FC236}">
                <a16:creationId xmlns:a16="http://schemas.microsoft.com/office/drawing/2014/main" id="{DE00C635-4CF5-89C2-CB0C-D4809F7C8AE3}"/>
              </a:ext>
            </a:extLst>
          </p:cNvPr>
          <p:cNvGraphicFramePr>
            <a:graphicFrameLocks/>
          </p:cNvGraphicFramePr>
          <p:nvPr>
            <p:extLst>
              <p:ext uri="{D42A27DB-BD31-4B8C-83A1-F6EECF244321}">
                <p14:modId xmlns:p14="http://schemas.microsoft.com/office/powerpoint/2010/main" val="1429956715"/>
              </p:ext>
            </p:extLst>
          </p:nvPr>
        </p:nvGraphicFramePr>
        <p:xfrm>
          <a:off x="552928" y="2724090"/>
          <a:ext cx="10946282" cy="2242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1580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1DD9392-5C0F-C9E3-6CE2-A2713C02961D}"/>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2">
            <a:extLst>
              <a:ext uri="{FF2B5EF4-FFF2-40B4-BE49-F238E27FC236}">
                <a16:creationId xmlns:a16="http://schemas.microsoft.com/office/drawing/2014/main" id="{8FFA7481-B3A7-3976-5BF9-BCCF68C5532A}"/>
              </a:ext>
            </a:extLst>
          </p:cNvPr>
          <p:cNvSpPr txBox="1">
            <a:spLocks/>
          </p:cNvSpPr>
          <p:nvPr/>
        </p:nvSpPr>
        <p:spPr>
          <a:xfrm>
            <a:off x="687848" y="30990"/>
            <a:ext cx="9917806"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a:lstStyle>
          <a:p>
            <a:r>
              <a:rPr lang="en-GB"/>
              <a:t>The approach</a:t>
            </a:r>
            <a:endParaRPr lang="en-GB" dirty="0"/>
          </a:p>
        </p:txBody>
      </p:sp>
      <p:graphicFrame>
        <p:nvGraphicFramePr>
          <p:cNvPr id="6" name="Diagram 5">
            <a:extLst>
              <a:ext uri="{FF2B5EF4-FFF2-40B4-BE49-F238E27FC236}">
                <a16:creationId xmlns:a16="http://schemas.microsoft.com/office/drawing/2014/main" id="{7B880C7E-C5EB-145B-8465-443C0F33035C}"/>
              </a:ext>
            </a:extLst>
          </p:cNvPr>
          <p:cNvGraphicFramePr/>
          <p:nvPr>
            <p:extLst>
              <p:ext uri="{D42A27DB-BD31-4B8C-83A1-F6EECF244321}">
                <p14:modId xmlns:p14="http://schemas.microsoft.com/office/powerpoint/2010/main" val="3357723266"/>
              </p:ext>
            </p:extLst>
          </p:nvPr>
        </p:nvGraphicFramePr>
        <p:xfrm>
          <a:off x="1262076" y="1970182"/>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471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29FB85-D0EE-9BF1-2289-A9299C914A31}"/>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1">
            <a:extLst>
              <a:ext uri="{FF2B5EF4-FFF2-40B4-BE49-F238E27FC236}">
                <a16:creationId xmlns:a16="http://schemas.microsoft.com/office/drawing/2014/main" id="{2CB2AD80-E2C2-8491-3730-EB49987A0137}"/>
              </a:ext>
            </a:extLst>
          </p:cNvPr>
          <p:cNvSpPr>
            <a:spLocks noGrp="1"/>
          </p:cNvSpPr>
          <p:nvPr>
            <p:ph type="title"/>
          </p:nvPr>
        </p:nvSpPr>
        <p:spPr>
          <a:xfrm>
            <a:off x="-266245" y="0"/>
            <a:ext cx="10400058" cy="1344612"/>
          </a:xfrm>
        </p:spPr>
        <p:txBody>
          <a:bodyPr anchor="b">
            <a:normAutofit/>
          </a:bodyPr>
          <a:lstStyle/>
          <a:p>
            <a:pPr algn="ctr">
              <a:lnSpc>
                <a:spcPct val="120000"/>
              </a:lnSpc>
            </a:pPr>
            <a:r>
              <a:rPr lang="en-GB" sz="3000" dirty="0"/>
              <a:t>Has there been an interference with property?</a:t>
            </a:r>
          </a:p>
        </p:txBody>
      </p:sp>
      <p:sp>
        <p:nvSpPr>
          <p:cNvPr id="6" name="Content Placeholder 2">
            <a:extLst>
              <a:ext uri="{FF2B5EF4-FFF2-40B4-BE49-F238E27FC236}">
                <a16:creationId xmlns:a16="http://schemas.microsoft.com/office/drawing/2014/main" id="{E7390049-32CB-BD4E-7670-7BAE7C5E6057}"/>
              </a:ext>
            </a:extLst>
          </p:cNvPr>
          <p:cNvSpPr>
            <a:spLocks noGrp="1"/>
          </p:cNvSpPr>
          <p:nvPr>
            <p:ph idx="1"/>
          </p:nvPr>
        </p:nvSpPr>
        <p:spPr>
          <a:xfrm>
            <a:off x="306164" y="1616822"/>
            <a:ext cx="11579671" cy="4562061"/>
          </a:xfrm>
        </p:spPr>
        <p:txBody>
          <a:bodyPr>
            <a:noAutofit/>
          </a:bodyPr>
          <a:lstStyle/>
          <a:p>
            <a:pPr marL="285750" indent="-285750">
              <a:lnSpc>
                <a:spcPct val="100000"/>
              </a:lnSpc>
              <a:buFont typeface="Arial" panose="020B0604020202020204" pitchFamily="34" charset="0"/>
              <a:buChar char="•"/>
            </a:pPr>
            <a:r>
              <a:rPr lang="en-GB" sz="1800" dirty="0">
                <a:solidFill>
                  <a:srgbClr val="000000"/>
                </a:solidFill>
                <a:latin typeface="+mn-lt"/>
              </a:rPr>
              <a:t>Interference: a decision or act by a public authority directly affects the applicant’s enjoyment of his or her possessions. </a:t>
            </a:r>
          </a:p>
          <a:p>
            <a:pPr marL="285750" indent="-285750">
              <a:lnSpc>
                <a:spcPct val="100000"/>
              </a:lnSpc>
              <a:buFont typeface="Arial" panose="020B0604020202020204" pitchFamily="34" charset="0"/>
              <a:buChar char="•"/>
            </a:pPr>
            <a:r>
              <a:rPr lang="en-GB" sz="1800" dirty="0">
                <a:solidFill>
                  <a:srgbClr val="000000"/>
                </a:solidFill>
                <a:latin typeface="+mn-lt"/>
              </a:rPr>
              <a:t>Obligation not to interfere.</a:t>
            </a:r>
          </a:p>
          <a:p>
            <a:pPr marL="285750" indent="-285750">
              <a:lnSpc>
                <a:spcPct val="100000"/>
              </a:lnSpc>
              <a:buFont typeface="Arial" panose="020B0604020202020204" pitchFamily="34" charset="0"/>
              <a:buChar char="•"/>
            </a:pPr>
            <a:r>
              <a:rPr lang="en-GB" sz="1800" dirty="0">
                <a:solidFill>
                  <a:srgbClr val="000000"/>
                </a:solidFill>
                <a:latin typeface="+mn-lt"/>
              </a:rPr>
              <a:t>And a positive duty to act or to ensure that a certain state of affairs exists, rather than a mere obligation not to do certain things.</a:t>
            </a:r>
          </a:p>
          <a:p>
            <a:pPr marL="285750" indent="-285750">
              <a:lnSpc>
                <a:spcPct val="100000"/>
              </a:lnSpc>
              <a:buFont typeface="Arial" panose="020B0604020202020204" pitchFamily="34" charset="0"/>
              <a:buChar char="•"/>
            </a:pPr>
            <a:r>
              <a:rPr lang="en-GB" sz="1800" dirty="0">
                <a:solidFill>
                  <a:srgbClr val="000000"/>
                </a:solidFill>
                <a:latin typeface="+mn-lt"/>
              </a:rPr>
              <a:t>E.g. a failure to pay compensation or a refusal to take effective measures (</a:t>
            </a:r>
            <a:r>
              <a:rPr lang="en-GB" sz="1800" i="1" dirty="0" err="1">
                <a:solidFill>
                  <a:srgbClr val="000000"/>
                </a:solidFill>
                <a:latin typeface="+mn-lt"/>
              </a:rPr>
              <a:t>Oneryildiz</a:t>
            </a:r>
            <a:r>
              <a:rPr lang="en-GB" sz="1800" i="1" dirty="0">
                <a:solidFill>
                  <a:srgbClr val="000000"/>
                </a:solidFill>
                <a:latin typeface="+mn-lt"/>
              </a:rPr>
              <a:t> v Turkey </a:t>
            </a:r>
            <a:r>
              <a:rPr lang="en-GB" sz="1800" dirty="0">
                <a:solidFill>
                  <a:srgbClr val="000000"/>
                </a:solidFill>
                <a:latin typeface="+mn-lt"/>
              </a:rPr>
              <a:t>(2004), 41 EHRR 20)</a:t>
            </a:r>
          </a:p>
          <a:p>
            <a:pPr marL="285750" indent="-285750">
              <a:lnSpc>
                <a:spcPct val="100000"/>
              </a:lnSpc>
              <a:buFont typeface="Arial" panose="020B0604020202020204" pitchFamily="34" charset="0"/>
              <a:buChar char="•"/>
            </a:pPr>
            <a:r>
              <a:rPr lang="en-GB" sz="1800" dirty="0">
                <a:solidFill>
                  <a:srgbClr val="000000"/>
                </a:solidFill>
                <a:latin typeface="+mn-lt"/>
              </a:rPr>
              <a:t>E.g. positive duties to maintain a system of law protecting property rights between private parties (</a:t>
            </a:r>
            <a:r>
              <a:rPr lang="en-GB" sz="1800" i="1" dirty="0">
                <a:solidFill>
                  <a:srgbClr val="000000"/>
                </a:solidFill>
                <a:latin typeface="+mn-lt"/>
              </a:rPr>
              <a:t>James v United Kingdom </a:t>
            </a:r>
            <a:r>
              <a:rPr lang="en-GB" sz="1800" dirty="0">
                <a:solidFill>
                  <a:srgbClr val="000000"/>
                </a:solidFill>
                <a:latin typeface="+mn-lt"/>
              </a:rPr>
              <a:t>(1986), 8 EHRR 123).</a:t>
            </a:r>
          </a:p>
          <a:p>
            <a:pPr marL="285750" indent="-285750">
              <a:lnSpc>
                <a:spcPct val="100000"/>
              </a:lnSpc>
              <a:buFont typeface="Arial" panose="020B0604020202020204" pitchFamily="34" charset="0"/>
              <a:buChar char="•"/>
            </a:pPr>
            <a:r>
              <a:rPr lang="en-GB" sz="1800" dirty="0">
                <a:solidFill>
                  <a:srgbClr val="000000"/>
                </a:solidFill>
                <a:latin typeface="+mn-lt"/>
              </a:rPr>
              <a:t>General approach: consider if there has been a deprivation or control; and then as interference with peaceful enjoyment.</a:t>
            </a:r>
          </a:p>
          <a:p>
            <a:pPr marL="285750" indent="-285750">
              <a:lnSpc>
                <a:spcPct val="100000"/>
              </a:lnSpc>
              <a:buFont typeface="Arial" panose="020B0604020202020204" pitchFamily="34" charset="0"/>
              <a:buChar char="•"/>
            </a:pPr>
            <a:r>
              <a:rPr lang="en-GB" sz="1800" dirty="0">
                <a:solidFill>
                  <a:srgbClr val="000000"/>
                </a:solidFill>
                <a:latin typeface="+mn-lt"/>
              </a:rPr>
              <a:t>The existence of a fair balance between the individual and the collective interest applies, whichever of the three rules is at issue.</a:t>
            </a:r>
          </a:p>
        </p:txBody>
      </p:sp>
    </p:spTree>
    <p:extLst>
      <p:ext uri="{BB962C8B-B14F-4D97-AF65-F5344CB8AC3E}">
        <p14:creationId xmlns:p14="http://schemas.microsoft.com/office/powerpoint/2010/main" val="4145188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1">
            <a:extLst>
              <a:ext uri="{FF2B5EF4-FFF2-40B4-BE49-F238E27FC236}">
                <a16:creationId xmlns:a16="http://schemas.microsoft.com/office/drawing/2014/main" id="{E2F348C4-C735-5B13-D19A-97F425E4868A}"/>
              </a:ext>
            </a:extLst>
          </p:cNvPr>
          <p:cNvSpPr>
            <a:spLocks noGrp="1"/>
          </p:cNvSpPr>
          <p:nvPr>
            <p:ph type="title"/>
          </p:nvPr>
        </p:nvSpPr>
        <p:spPr>
          <a:xfrm>
            <a:off x="687848" y="-39579"/>
            <a:ext cx="9917806" cy="1450757"/>
          </a:xfrm>
        </p:spPr>
        <p:txBody>
          <a:bodyPr/>
          <a:lstStyle/>
          <a:p>
            <a:r>
              <a:rPr lang="en-GB" dirty="0"/>
              <a:t>Deprivation (Rule 2)</a:t>
            </a:r>
          </a:p>
        </p:txBody>
      </p:sp>
      <p:sp>
        <p:nvSpPr>
          <p:cNvPr id="6" name="Content Placeholder 2">
            <a:extLst>
              <a:ext uri="{FF2B5EF4-FFF2-40B4-BE49-F238E27FC236}">
                <a16:creationId xmlns:a16="http://schemas.microsoft.com/office/drawing/2014/main" id="{7EE55212-2E3C-CE2F-0F68-71CCB6E06CF3}"/>
              </a:ext>
            </a:extLst>
          </p:cNvPr>
          <p:cNvSpPr>
            <a:spLocks noGrp="1"/>
          </p:cNvSpPr>
          <p:nvPr>
            <p:ph idx="1"/>
          </p:nvPr>
        </p:nvSpPr>
        <p:spPr>
          <a:xfrm>
            <a:off x="606228" y="1797535"/>
            <a:ext cx="10979544" cy="4267200"/>
          </a:xfrm>
        </p:spPr>
        <p:txBody>
          <a:bodyPr>
            <a:normAutofit lnSpcReduction="10000"/>
          </a:bodyPr>
          <a:lstStyle/>
          <a:p>
            <a:pPr marL="285750" indent="-285750">
              <a:buFont typeface="Arial" panose="020B0604020202020204" pitchFamily="34" charset="0"/>
              <a:buChar char="•"/>
            </a:pPr>
            <a:r>
              <a:rPr lang="en-GB" dirty="0">
                <a:solidFill>
                  <a:srgbClr val="000000"/>
                </a:solidFill>
                <a:latin typeface="+mn-lt"/>
              </a:rPr>
              <a:t>The interference suffered by the applicant is a complete, full transfer of ownership rights and the extinguishing of the applicant’s title.</a:t>
            </a:r>
          </a:p>
          <a:p>
            <a:pPr marL="285750" indent="-285750">
              <a:buFont typeface="Arial" panose="020B0604020202020204" pitchFamily="34" charset="0"/>
              <a:buChar char="•"/>
            </a:pPr>
            <a:r>
              <a:rPr lang="en-GB" dirty="0">
                <a:solidFill>
                  <a:srgbClr val="000000"/>
                </a:solidFill>
                <a:latin typeface="+mn-lt"/>
              </a:rPr>
              <a:t>Nationalisation, as in</a:t>
            </a:r>
            <a:r>
              <a:rPr lang="en-GB" i="1" dirty="0">
                <a:solidFill>
                  <a:srgbClr val="000000"/>
                </a:solidFill>
                <a:latin typeface="+mn-lt"/>
              </a:rPr>
              <a:t> Lithgow v United Kingdom </a:t>
            </a:r>
            <a:r>
              <a:rPr lang="en-GB" dirty="0">
                <a:solidFill>
                  <a:srgbClr val="000000"/>
                </a:solidFill>
                <a:latin typeface="+mn-lt"/>
              </a:rPr>
              <a:t>(1986), 8 EHRR 329, where aircraft and shipbuilding companies objected to the compensation terms of their nationalisation. </a:t>
            </a:r>
          </a:p>
          <a:p>
            <a:pPr marL="285750" indent="-285750">
              <a:buFont typeface="Arial" panose="020B0604020202020204" pitchFamily="34" charset="0"/>
              <a:buChar char="•"/>
            </a:pPr>
            <a:r>
              <a:rPr lang="en-GB" dirty="0">
                <a:solidFill>
                  <a:srgbClr val="000000"/>
                </a:solidFill>
                <a:latin typeface="+mn-lt"/>
              </a:rPr>
              <a:t>Forced sale of land, as in </a:t>
            </a:r>
            <a:r>
              <a:rPr lang="en-GB" i="1" dirty="0" err="1">
                <a:solidFill>
                  <a:srgbClr val="000000"/>
                </a:solidFill>
                <a:latin typeface="+mn-lt"/>
              </a:rPr>
              <a:t>Hentrich</a:t>
            </a:r>
            <a:r>
              <a:rPr lang="en-GB" i="1" dirty="0">
                <a:solidFill>
                  <a:srgbClr val="000000"/>
                </a:solidFill>
                <a:latin typeface="+mn-lt"/>
              </a:rPr>
              <a:t> v France </a:t>
            </a:r>
            <a:r>
              <a:rPr lang="en-GB" dirty="0">
                <a:solidFill>
                  <a:srgbClr val="000000"/>
                </a:solidFill>
                <a:latin typeface="+mn-lt"/>
              </a:rPr>
              <a:t>(1994), 18 EHRR 440, amounting to de facto expropriation.</a:t>
            </a:r>
          </a:p>
          <a:p>
            <a:pPr marL="285750" indent="-285750">
              <a:buFont typeface="Arial" panose="020B0604020202020204" pitchFamily="34" charset="0"/>
              <a:buChar char="•"/>
            </a:pPr>
            <a:r>
              <a:rPr lang="en-GB" dirty="0">
                <a:solidFill>
                  <a:srgbClr val="000000"/>
                </a:solidFill>
                <a:latin typeface="+mn-lt"/>
              </a:rPr>
              <a:t>Expropriation of land, as in </a:t>
            </a:r>
            <a:r>
              <a:rPr lang="en-GB" i="1" dirty="0" err="1">
                <a:solidFill>
                  <a:srgbClr val="000000"/>
                </a:solidFill>
                <a:latin typeface="+mn-lt"/>
              </a:rPr>
              <a:t>Scordino</a:t>
            </a:r>
            <a:r>
              <a:rPr lang="en-GB" i="1" dirty="0">
                <a:solidFill>
                  <a:srgbClr val="000000"/>
                </a:solidFill>
                <a:latin typeface="+mn-lt"/>
              </a:rPr>
              <a:t> v Italy </a:t>
            </a:r>
            <a:r>
              <a:rPr lang="en-GB" dirty="0">
                <a:solidFill>
                  <a:srgbClr val="000000"/>
                </a:solidFill>
                <a:latin typeface="+mn-lt"/>
              </a:rPr>
              <a:t>(No 1) (2007), 45 EHRR 7, where the authorities expropriated the applicant’s land under a general development plan; the case focused on compensation.</a:t>
            </a:r>
          </a:p>
          <a:p>
            <a:pPr marL="285750" indent="-285750">
              <a:buFont typeface="Arial" panose="020B0604020202020204" pitchFamily="34" charset="0"/>
              <a:buChar char="•"/>
            </a:pPr>
            <a:r>
              <a:rPr lang="en-GB" dirty="0">
                <a:solidFill>
                  <a:srgbClr val="000000"/>
                </a:solidFill>
                <a:latin typeface="+mn-lt"/>
              </a:rPr>
              <a:t>Other examples: compulsory purchase of land, the nationalisation of a business by the government, the confiscation of the proceeds of crime.</a:t>
            </a:r>
          </a:p>
          <a:p>
            <a:pPr marL="285750" indent="-285750">
              <a:buFont typeface="Arial" panose="020B0604020202020204" pitchFamily="34" charset="0"/>
              <a:buChar char="•"/>
            </a:pPr>
            <a:r>
              <a:rPr lang="en-GB" dirty="0">
                <a:solidFill>
                  <a:srgbClr val="000000"/>
                </a:solidFill>
                <a:latin typeface="+mn-lt"/>
              </a:rPr>
              <a:t>Temporary deprivations of land do not constitute a deprivation though they may amount to control of use (</a:t>
            </a:r>
            <a:r>
              <a:rPr lang="en-GB" i="1" dirty="0" err="1">
                <a:solidFill>
                  <a:srgbClr val="000000"/>
                </a:solidFill>
                <a:latin typeface="+mn-lt"/>
              </a:rPr>
              <a:t>Handyside</a:t>
            </a:r>
            <a:r>
              <a:rPr lang="en-GB" i="1" dirty="0">
                <a:solidFill>
                  <a:srgbClr val="000000"/>
                </a:solidFill>
                <a:latin typeface="+mn-lt"/>
              </a:rPr>
              <a:t> v United Kingdom </a:t>
            </a:r>
            <a:r>
              <a:rPr lang="en-GB" dirty="0">
                <a:solidFill>
                  <a:srgbClr val="000000"/>
                </a:solidFill>
                <a:latin typeface="+mn-lt"/>
              </a:rPr>
              <a:t>(1976), 1 EHRR 737)</a:t>
            </a:r>
          </a:p>
        </p:txBody>
      </p:sp>
    </p:spTree>
    <p:extLst>
      <p:ext uri="{BB962C8B-B14F-4D97-AF65-F5344CB8AC3E}">
        <p14:creationId xmlns:p14="http://schemas.microsoft.com/office/powerpoint/2010/main" val="209659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A75BE13E-BF4F-B97C-5F5E-643255824F45}"/>
              </a:ext>
            </a:extLst>
          </p:cNvPr>
          <p:cNvSpPr>
            <a:spLocks noGrp="1"/>
          </p:cNvSpPr>
          <p:nvPr>
            <p:ph type="title"/>
          </p:nvPr>
        </p:nvSpPr>
        <p:spPr>
          <a:xfrm>
            <a:off x="992518" y="-292306"/>
            <a:ext cx="4780129" cy="1639888"/>
          </a:xfrm>
        </p:spPr>
        <p:txBody>
          <a:bodyPr anchor="b">
            <a:normAutofit/>
          </a:bodyPr>
          <a:lstStyle/>
          <a:p>
            <a:r>
              <a:rPr lang="en-GB" dirty="0"/>
              <a:t>Expropriations</a:t>
            </a:r>
          </a:p>
        </p:txBody>
      </p:sp>
      <p:sp>
        <p:nvSpPr>
          <p:cNvPr id="3" name="Content Placeholder 2">
            <a:extLst>
              <a:ext uri="{FF2B5EF4-FFF2-40B4-BE49-F238E27FC236}">
                <a16:creationId xmlns:a16="http://schemas.microsoft.com/office/drawing/2014/main" id="{0691C6A0-5F30-27DE-710E-B9D4C09F0013}"/>
              </a:ext>
            </a:extLst>
          </p:cNvPr>
          <p:cNvSpPr>
            <a:spLocks noGrp="1"/>
          </p:cNvSpPr>
          <p:nvPr>
            <p:ph idx="1"/>
          </p:nvPr>
        </p:nvSpPr>
        <p:spPr>
          <a:xfrm>
            <a:off x="992518" y="1894133"/>
            <a:ext cx="5368525" cy="3651250"/>
          </a:xfrm>
        </p:spPr>
        <p:txBody>
          <a:bodyPr>
            <a:normAutofit/>
          </a:bodyPr>
          <a:lstStyle/>
          <a:p>
            <a:pPr marL="285750" indent="-285750">
              <a:buFont typeface="Arial" panose="020B0604020202020204" pitchFamily="34" charset="0"/>
              <a:buChar char="•"/>
            </a:pPr>
            <a:r>
              <a:rPr lang="en-GB" dirty="0">
                <a:solidFill>
                  <a:srgbClr val="000000"/>
                </a:solidFill>
                <a:latin typeface="+mn-lt"/>
              </a:rPr>
              <a:t>No formal expropriation is required for a deprivation of property to arise. </a:t>
            </a:r>
          </a:p>
          <a:p>
            <a:pPr marL="285750" indent="-285750">
              <a:buFont typeface="Arial" panose="020B0604020202020204" pitchFamily="34" charset="0"/>
              <a:buChar char="•"/>
            </a:pPr>
            <a:r>
              <a:rPr lang="en-GB" dirty="0">
                <a:solidFill>
                  <a:srgbClr val="000000"/>
                </a:solidFill>
                <a:latin typeface="+mn-lt"/>
              </a:rPr>
              <a:t>For a de facto deprivation through expropriation to arise, there must effectively be an extinction of property rights. </a:t>
            </a:r>
          </a:p>
          <a:p>
            <a:pPr marL="285750" indent="-285750">
              <a:buFont typeface="Arial" panose="020B0604020202020204" pitchFamily="34" charset="0"/>
              <a:buChar char="•"/>
            </a:pPr>
            <a:r>
              <a:rPr lang="en-GB" i="1" dirty="0" err="1">
                <a:solidFill>
                  <a:srgbClr val="000000"/>
                </a:solidFill>
                <a:latin typeface="+mn-lt"/>
              </a:rPr>
              <a:t>Hentrich</a:t>
            </a:r>
            <a:r>
              <a:rPr lang="en-GB" i="1" dirty="0">
                <a:solidFill>
                  <a:srgbClr val="000000"/>
                </a:solidFill>
                <a:latin typeface="+mn-lt"/>
              </a:rPr>
              <a:t> v France </a:t>
            </a:r>
            <a:r>
              <a:rPr lang="en-GB" dirty="0">
                <a:solidFill>
                  <a:srgbClr val="000000"/>
                </a:solidFill>
                <a:latin typeface="+mn-lt"/>
              </a:rPr>
              <a:t>(1994), 18 EHRR 440:</a:t>
            </a:r>
            <a:r>
              <a:rPr lang="en-GB" i="1" dirty="0">
                <a:solidFill>
                  <a:srgbClr val="000000"/>
                </a:solidFill>
                <a:latin typeface="+mn-lt"/>
              </a:rPr>
              <a:t> </a:t>
            </a:r>
            <a:r>
              <a:rPr lang="en-GB" dirty="0">
                <a:solidFill>
                  <a:srgbClr val="000000"/>
                </a:solidFill>
                <a:latin typeface="+mn-lt"/>
              </a:rPr>
              <a:t>French law which permitted the revenue authorities to buy property that had been sold at below-market value in order to discourage the practice was a de facto expropriation.</a:t>
            </a:r>
          </a:p>
          <a:p>
            <a:pPr marL="285750" indent="-285750">
              <a:buFont typeface="Arial" panose="020B0604020202020204" pitchFamily="34" charset="0"/>
              <a:buChar char="•"/>
            </a:pPr>
            <a:endParaRPr lang="en-GB" i="1" dirty="0">
              <a:latin typeface="+mn-lt"/>
            </a:endParaRPr>
          </a:p>
        </p:txBody>
      </p:sp>
      <p:pic>
        <p:nvPicPr>
          <p:cNvPr id="5" name="Picture 4">
            <a:extLst>
              <a:ext uri="{FF2B5EF4-FFF2-40B4-BE49-F238E27FC236}">
                <a16:creationId xmlns:a16="http://schemas.microsoft.com/office/drawing/2014/main" id="{BBF8A0C6-CEBF-331F-BAAF-A49487315BC3}"/>
              </a:ext>
            </a:extLst>
          </p:cNvPr>
          <p:cNvPicPr>
            <a:picLocks noChangeAspect="1"/>
          </p:cNvPicPr>
          <p:nvPr/>
        </p:nvPicPr>
        <p:blipFill rotWithShape="1">
          <a:blip r:embed="rId2">
            <a:extLst>
              <a:ext uri="{28A0092B-C50C-407E-A947-70E740481C1C}">
                <a14:useLocalDpi xmlns:a14="http://schemas.microsoft.com/office/drawing/2010/main" val="0"/>
              </a:ext>
            </a:extLst>
          </a:blip>
          <a:srcRect t="14780" b="2705"/>
          <a:stretch/>
        </p:blipFill>
        <p:spPr>
          <a:xfrm>
            <a:off x="4691118" y="1459832"/>
            <a:ext cx="7500882" cy="4700336"/>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Tree>
    <p:extLst>
      <p:ext uri="{BB962C8B-B14F-4D97-AF65-F5344CB8AC3E}">
        <p14:creationId xmlns:p14="http://schemas.microsoft.com/office/powerpoint/2010/main" val="4130975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E393C552-3279-C883-139A-1B8C9780AA34}"/>
              </a:ext>
            </a:extLst>
          </p:cNvPr>
          <p:cNvSpPr>
            <a:spLocks noGrp="1"/>
          </p:cNvSpPr>
          <p:nvPr>
            <p:ph type="title"/>
          </p:nvPr>
        </p:nvSpPr>
        <p:spPr>
          <a:xfrm>
            <a:off x="687848" y="-39579"/>
            <a:ext cx="9917806" cy="1450757"/>
          </a:xfrm>
        </p:spPr>
        <p:txBody>
          <a:bodyPr/>
          <a:lstStyle/>
          <a:p>
            <a:r>
              <a:rPr lang="en-GB" dirty="0"/>
              <a:t>Control of use (Rule 3)</a:t>
            </a:r>
          </a:p>
        </p:txBody>
      </p:sp>
      <p:sp>
        <p:nvSpPr>
          <p:cNvPr id="3" name="Content Placeholder 2">
            <a:extLst>
              <a:ext uri="{FF2B5EF4-FFF2-40B4-BE49-F238E27FC236}">
                <a16:creationId xmlns:a16="http://schemas.microsoft.com/office/drawing/2014/main" id="{2871CB1C-872F-3D20-3071-0E68C549C31F}"/>
              </a:ext>
            </a:extLst>
          </p:cNvPr>
          <p:cNvSpPr>
            <a:spLocks noGrp="1"/>
          </p:cNvSpPr>
          <p:nvPr>
            <p:ph idx="1"/>
          </p:nvPr>
        </p:nvSpPr>
        <p:spPr>
          <a:xfrm>
            <a:off x="443740" y="1718405"/>
            <a:ext cx="11304520" cy="4267200"/>
          </a:xfrm>
        </p:spPr>
        <p:txBody>
          <a:bodyPr>
            <a:normAutofit/>
          </a:bodyPr>
          <a:lstStyle/>
          <a:p>
            <a:pPr marL="285750" indent="-285750">
              <a:buFont typeface="Arial" panose="020B0604020202020204" pitchFamily="34" charset="0"/>
              <a:buChar char="•"/>
            </a:pPr>
            <a:r>
              <a:rPr lang="en-GB" sz="2400" dirty="0">
                <a:solidFill>
                  <a:srgbClr val="000000"/>
                </a:solidFill>
                <a:latin typeface="+mn-lt"/>
              </a:rPr>
              <a:t>No total loss of ownership rights</a:t>
            </a:r>
          </a:p>
          <a:p>
            <a:pPr marL="285750" indent="-285750">
              <a:buFont typeface="Arial" panose="020B0604020202020204" pitchFamily="34" charset="0"/>
              <a:buChar char="•"/>
            </a:pPr>
            <a:r>
              <a:rPr lang="en-GB" sz="2400" dirty="0">
                <a:solidFill>
                  <a:srgbClr val="000000"/>
                </a:solidFill>
                <a:latin typeface="+mn-lt"/>
              </a:rPr>
              <a:t>Control of use rather than the elimination of the rights of ownership </a:t>
            </a:r>
          </a:p>
          <a:p>
            <a:pPr marL="285750" indent="-285750">
              <a:buFont typeface="Arial" panose="020B0604020202020204" pitchFamily="34" charset="0"/>
              <a:buChar char="•"/>
            </a:pPr>
            <a:r>
              <a:rPr lang="en-GB" sz="2400" dirty="0">
                <a:solidFill>
                  <a:srgbClr val="000000"/>
                </a:solidFill>
                <a:latin typeface="+mn-lt"/>
              </a:rPr>
              <a:t>Development control (town and country planning): the ECtHR held that Rule 3 applied to a dispute over whether the Irish authorities could grant the applicant permission to build on ‘green belt’ land (</a:t>
            </a:r>
            <a:r>
              <a:rPr lang="en-GB" sz="2400" i="1" dirty="0">
                <a:solidFill>
                  <a:srgbClr val="000000"/>
                </a:solidFill>
                <a:latin typeface="+mn-lt"/>
              </a:rPr>
              <a:t>Pine Valley Developments Ltd v Ireland </a:t>
            </a:r>
            <a:r>
              <a:rPr lang="en-GB" sz="2400" dirty="0">
                <a:solidFill>
                  <a:srgbClr val="000000"/>
                </a:solidFill>
                <a:latin typeface="+mn-lt"/>
              </a:rPr>
              <a:t>(1992), 14 EHRR 319)</a:t>
            </a:r>
          </a:p>
          <a:p>
            <a:pPr marL="285750" indent="-285750">
              <a:buFont typeface="Arial" panose="020B0604020202020204" pitchFamily="34" charset="0"/>
              <a:buChar char="•"/>
            </a:pPr>
            <a:r>
              <a:rPr lang="en-GB" sz="2400" dirty="0">
                <a:solidFill>
                  <a:srgbClr val="000000"/>
                </a:solidFill>
                <a:latin typeface="+mn-lt"/>
              </a:rPr>
              <a:t>Rent control schemes that limit the economic freedom of landlords (</a:t>
            </a:r>
            <a:r>
              <a:rPr lang="en-GB" sz="2400" i="1" dirty="0">
                <a:solidFill>
                  <a:srgbClr val="000000"/>
                </a:solidFill>
                <a:latin typeface="+mn-lt"/>
              </a:rPr>
              <a:t>Hutten-</a:t>
            </a:r>
            <a:r>
              <a:rPr lang="en-GB" sz="2400" i="1" dirty="0" err="1">
                <a:solidFill>
                  <a:srgbClr val="000000"/>
                </a:solidFill>
                <a:latin typeface="+mn-lt"/>
              </a:rPr>
              <a:t>Czapska</a:t>
            </a:r>
            <a:r>
              <a:rPr lang="en-GB" sz="2400" i="1" dirty="0">
                <a:solidFill>
                  <a:srgbClr val="000000"/>
                </a:solidFill>
                <a:latin typeface="+mn-lt"/>
              </a:rPr>
              <a:t> v Poland </a:t>
            </a:r>
            <a:r>
              <a:rPr lang="en-GB" sz="2400" dirty="0">
                <a:solidFill>
                  <a:srgbClr val="000000"/>
                </a:solidFill>
                <a:latin typeface="+mn-lt"/>
              </a:rPr>
              <a:t>(2007), 45 EHRR 4)</a:t>
            </a:r>
          </a:p>
        </p:txBody>
      </p:sp>
    </p:spTree>
    <p:extLst>
      <p:ext uri="{BB962C8B-B14F-4D97-AF65-F5344CB8AC3E}">
        <p14:creationId xmlns:p14="http://schemas.microsoft.com/office/powerpoint/2010/main" val="2809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ABC7EE2A-1B51-887C-48B9-4EF1AB591C5F}"/>
              </a:ext>
            </a:extLst>
          </p:cNvPr>
          <p:cNvSpPr>
            <a:spLocks noGrp="1"/>
          </p:cNvSpPr>
          <p:nvPr>
            <p:ph type="title"/>
          </p:nvPr>
        </p:nvSpPr>
        <p:spPr>
          <a:xfrm>
            <a:off x="773005" y="0"/>
            <a:ext cx="9917806" cy="1450757"/>
          </a:xfrm>
        </p:spPr>
        <p:txBody>
          <a:bodyPr/>
          <a:lstStyle/>
          <a:p>
            <a:r>
              <a:rPr lang="en-GB" dirty="0"/>
              <a:t>Peaceful enjoyment (Rule 1)</a:t>
            </a:r>
          </a:p>
        </p:txBody>
      </p:sp>
      <p:sp>
        <p:nvSpPr>
          <p:cNvPr id="3" name="Content Placeholder 2">
            <a:extLst>
              <a:ext uri="{FF2B5EF4-FFF2-40B4-BE49-F238E27FC236}">
                <a16:creationId xmlns:a16="http://schemas.microsoft.com/office/drawing/2014/main" id="{FDE1AEEF-D772-D60E-5E84-024E08E15E3E}"/>
              </a:ext>
            </a:extLst>
          </p:cNvPr>
          <p:cNvSpPr>
            <a:spLocks noGrp="1"/>
          </p:cNvSpPr>
          <p:nvPr>
            <p:ph idx="1"/>
          </p:nvPr>
        </p:nvSpPr>
        <p:spPr>
          <a:xfrm>
            <a:off x="535295" y="1734760"/>
            <a:ext cx="10393226" cy="4103504"/>
          </a:xfrm>
        </p:spPr>
        <p:txBody>
          <a:bodyPr>
            <a:normAutofit lnSpcReduction="10000"/>
          </a:bodyPr>
          <a:lstStyle/>
          <a:p>
            <a:pPr marL="285750" indent="-285750">
              <a:buFont typeface="Arial" panose="020B0604020202020204" pitchFamily="34" charset="0"/>
              <a:buChar char="•"/>
            </a:pPr>
            <a:r>
              <a:rPr lang="en-GB" dirty="0">
                <a:solidFill>
                  <a:srgbClr val="000000"/>
                </a:solidFill>
                <a:latin typeface="+mn-lt"/>
              </a:rPr>
              <a:t>Any other activity which serves to restrict the exercise of rights as to possessions not covered by Rule 2 or Rule 3. </a:t>
            </a:r>
          </a:p>
          <a:p>
            <a:pPr marL="285750" indent="-285750">
              <a:buFont typeface="Arial" panose="020B0604020202020204" pitchFamily="34" charset="0"/>
              <a:buChar char="•"/>
            </a:pPr>
            <a:r>
              <a:rPr lang="en-GB" dirty="0">
                <a:solidFill>
                  <a:srgbClr val="000000"/>
                </a:solidFill>
                <a:latin typeface="+mn-lt"/>
              </a:rPr>
              <a:t>Planning issues: various restrictions on property in Stockholm were imposed for up to 23 years to enable city council redevelopment plans that did not materialise (</a:t>
            </a:r>
            <a:r>
              <a:rPr lang="en-GB" i="1" dirty="0" err="1">
                <a:solidFill>
                  <a:srgbClr val="000000"/>
                </a:solidFill>
                <a:latin typeface="+mn-lt"/>
              </a:rPr>
              <a:t>Sporrong</a:t>
            </a:r>
            <a:r>
              <a:rPr lang="en-GB" i="1" dirty="0">
                <a:solidFill>
                  <a:srgbClr val="000000"/>
                </a:solidFill>
                <a:latin typeface="+mn-lt"/>
              </a:rPr>
              <a:t> and </a:t>
            </a:r>
            <a:r>
              <a:rPr lang="en-GB" i="1" dirty="0" err="1">
                <a:solidFill>
                  <a:srgbClr val="000000"/>
                </a:solidFill>
                <a:latin typeface="+mn-lt"/>
              </a:rPr>
              <a:t>Lönnroth</a:t>
            </a:r>
            <a:r>
              <a:rPr lang="en-GB" i="1" dirty="0">
                <a:solidFill>
                  <a:srgbClr val="000000"/>
                </a:solidFill>
                <a:latin typeface="+mn-lt"/>
              </a:rPr>
              <a:t> v Sweden</a:t>
            </a:r>
            <a:r>
              <a:rPr lang="en-GB" dirty="0">
                <a:solidFill>
                  <a:srgbClr val="000000"/>
                </a:solidFill>
                <a:latin typeface="+mn-lt"/>
              </a:rPr>
              <a:t> (1983), 5 EHRR 35)</a:t>
            </a:r>
          </a:p>
          <a:p>
            <a:pPr marL="285750" indent="-285750">
              <a:buFont typeface="Arial" panose="020B0604020202020204" pitchFamily="34" charset="0"/>
              <a:buChar char="•"/>
            </a:pPr>
            <a:r>
              <a:rPr lang="en-GB" dirty="0">
                <a:solidFill>
                  <a:srgbClr val="000000"/>
                </a:solidFill>
                <a:latin typeface="+mn-lt"/>
              </a:rPr>
              <a:t>Failure to make proper restitution (</a:t>
            </a:r>
            <a:r>
              <a:rPr lang="en-GB" i="1" dirty="0" err="1">
                <a:solidFill>
                  <a:srgbClr val="000000"/>
                </a:solidFill>
                <a:latin typeface="+mn-lt"/>
              </a:rPr>
              <a:t>Papamichalopoulos</a:t>
            </a:r>
            <a:r>
              <a:rPr lang="en-GB" i="1" dirty="0">
                <a:solidFill>
                  <a:srgbClr val="000000"/>
                </a:solidFill>
                <a:latin typeface="+mn-lt"/>
              </a:rPr>
              <a:t> v Greece</a:t>
            </a:r>
            <a:r>
              <a:rPr lang="en-GB" dirty="0">
                <a:solidFill>
                  <a:srgbClr val="000000"/>
                </a:solidFill>
                <a:latin typeface="+mn-lt"/>
              </a:rPr>
              <a:t> (1993), 16 EHRR 440)</a:t>
            </a:r>
          </a:p>
          <a:p>
            <a:pPr marL="285750" indent="-285750">
              <a:buFont typeface="Arial" panose="020B0604020202020204" pitchFamily="34" charset="0"/>
              <a:buChar char="•"/>
            </a:pPr>
            <a:r>
              <a:rPr lang="en-GB" dirty="0">
                <a:solidFill>
                  <a:srgbClr val="000000"/>
                </a:solidFill>
                <a:latin typeface="+mn-lt"/>
              </a:rPr>
              <a:t>Re-drawing of the eastern border of Poland after the Second World War, which had resulted in the movement of large numbers of Polish citizens (</a:t>
            </a:r>
            <a:r>
              <a:rPr lang="pl-PL" i="1" dirty="0">
                <a:solidFill>
                  <a:srgbClr val="000000"/>
                </a:solidFill>
                <a:latin typeface="+mn-lt"/>
              </a:rPr>
              <a:t>Broniowski v Poland</a:t>
            </a:r>
            <a:r>
              <a:rPr lang="en-US" i="1" dirty="0">
                <a:solidFill>
                  <a:srgbClr val="000000"/>
                </a:solidFill>
                <a:latin typeface="+mn-lt"/>
              </a:rPr>
              <a:t> </a:t>
            </a:r>
            <a:r>
              <a:rPr lang="en-US" dirty="0">
                <a:solidFill>
                  <a:srgbClr val="000000"/>
                </a:solidFill>
                <a:latin typeface="+mn-lt"/>
              </a:rPr>
              <a:t>(2005), </a:t>
            </a:r>
            <a:r>
              <a:rPr lang="pl-PL" dirty="0">
                <a:solidFill>
                  <a:srgbClr val="000000"/>
                </a:solidFill>
                <a:latin typeface="+mn-lt"/>
              </a:rPr>
              <a:t>40 EHRR 21</a:t>
            </a:r>
            <a:r>
              <a:rPr lang="en-GB" dirty="0">
                <a:solidFill>
                  <a:srgbClr val="000000"/>
                </a:solidFill>
                <a:latin typeface="+mn-lt"/>
              </a:rPr>
              <a:t>), i.e. claims in the context of post-Soviet Europe</a:t>
            </a:r>
          </a:p>
          <a:p>
            <a:pPr marL="285750" indent="-285750">
              <a:buFont typeface="Arial" panose="020B0604020202020204" pitchFamily="34" charset="0"/>
              <a:buChar char="•"/>
            </a:pPr>
            <a:r>
              <a:rPr lang="en-GB" dirty="0">
                <a:solidFill>
                  <a:srgbClr val="000000"/>
                </a:solidFill>
                <a:latin typeface="+mn-lt"/>
              </a:rPr>
              <a:t>Claims arising from occupation and armed conflict (</a:t>
            </a:r>
            <a:r>
              <a:rPr lang="en-GB" i="1" dirty="0" err="1">
                <a:solidFill>
                  <a:srgbClr val="000000"/>
                </a:solidFill>
                <a:latin typeface="+mn-lt"/>
              </a:rPr>
              <a:t>Loizidou</a:t>
            </a:r>
            <a:r>
              <a:rPr lang="en-GB" i="1" dirty="0">
                <a:solidFill>
                  <a:srgbClr val="000000"/>
                </a:solidFill>
                <a:latin typeface="+mn-lt"/>
              </a:rPr>
              <a:t> v Turkey </a:t>
            </a:r>
            <a:r>
              <a:rPr lang="en-GB" dirty="0">
                <a:solidFill>
                  <a:srgbClr val="000000"/>
                </a:solidFill>
                <a:latin typeface="+mn-lt"/>
              </a:rPr>
              <a:t>(1997), 23 EHRR 513)</a:t>
            </a:r>
          </a:p>
          <a:p>
            <a:pPr marL="285750" indent="-285750">
              <a:buFont typeface="Arial" panose="020B0604020202020204" pitchFamily="34" charset="0"/>
              <a:buChar char="•"/>
            </a:pPr>
            <a:r>
              <a:rPr lang="en-GB" dirty="0">
                <a:solidFill>
                  <a:srgbClr val="000000"/>
                </a:solidFill>
                <a:latin typeface="+mn-lt"/>
              </a:rPr>
              <a:t>Wide margin of appreciation available to the legislature in implementing social and economic policies </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1794149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2826BE33-051E-F86D-5C24-017D7C3FD1CA}"/>
              </a:ext>
            </a:extLst>
          </p:cNvPr>
          <p:cNvSpPr>
            <a:spLocks noGrp="1"/>
          </p:cNvSpPr>
          <p:nvPr>
            <p:ph type="title"/>
          </p:nvPr>
        </p:nvSpPr>
        <p:spPr>
          <a:xfrm>
            <a:off x="1166896" y="186239"/>
            <a:ext cx="8391967" cy="1344612"/>
          </a:xfrm>
        </p:spPr>
        <p:txBody>
          <a:bodyPr anchor="b">
            <a:normAutofit/>
          </a:bodyPr>
          <a:lstStyle/>
          <a:p>
            <a:r>
              <a:rPr lang="en-GB" dirty="0"/>
              <a:t>Is the interference lawful?</a:t>
            </a:r>
          </a:p>
        </p:txBody>
      </p:sp>
      <p:sp>
        <p:nvSpPr>
          <p:cNvPr id="3" name="Content Placeholder 2">
            <a:extLst>
              <a:ext uri="{FF2B5EF4-FFF2-40B4-BE49-F238E27FC236}">
                <a16:creationId xmlns:a16="http://schemas.microsoft.com/office/drawing/2014/main" id="{EF01BBBB-761E-B0F6-63B3-98E49598B3E9}"/>
              </a:ext>
            </a:extLst>
          </p:cNvPr>
          <p:cNvSpPr>
            <a:spLocks noGrp="1"/>
          </p:cNvSpPr>
          <p:nvPr>
            <p:ph idx="1"/>
          </p:nvPr>
        </p:nvSpPr>
        <p:spPr>
          <a:xfrm>
            <a:off x="858462" y="1909450"/>
            <a:ext cx="9382400" cy="3285284"/>
          </a:xfrm>
        </p:spPr>
        <p:txBody>
          <a:bodyPr>
            <a:normAutofit lnSpcReduction="10000"/>
          </a:bodyPr>
          <a:lstStyle/>
          <a:p>
            <a:pPr marL="285750" indent="-285750">
              <a:lnSpc>
                <a:spcPct val="130000"/>
              </a:lnSpc>
              <a:buFont typeface="Arial" panose="020B0604020202020204" pitchFamily="34" charset="0"/>
              <a:buChar char="•"/>
            </a:pPr>
            <a:r>
              <a:rPr lang="en-GB" sz="2400" dirty="0">
                <a:solidFill>
                  <a:srgbClr val="000000"/>
                </a:solidFill>
                <a:latin typeface="+mn-lt"/>
              </a:rPr>
              <a:t>It must be in accordance with national law (as determined by national courts) and meet the Convention requirement of accessibility and foreseeability </a:t>
            </a:r>
          </a:p>
          <a:p>
            <a:pPr marL="285750" indent="-285750">
              <a:lnSpc>
                <a:spcPct val="130000"/>
              </a:lnSpc>
              <a:buFont typeface="Arial" panose="020B0604020202020204" pitchFamily="34" charset="0"/>
              <a:buChar char="•"/>
            </a:pPr>
            <a:r>
              <a:rPr lang="en-GB" sz="2400" dirty="0">
                <a:solidFill>
                  <a:srgbClr val="000000"/>
                </a:solidFill>
                <a:latin typeface="+mn-lt"/>
              </a:rPr>
              <a:t>Rule of law – domestic law must not operate arbitrarily, it must be certain and accessible, and it must provide adequate procedural safeguards</a:t>
            </a:r>
          </a:p>
          <a:p>
            <a:pPr marL="285750" indent="-285750">
              <a:lnSpc>
                <a:spcPct val="130000"/>
              </a:lnSpc>
              <a:buFont typeface="Arial" panose="020B0604020202020204" pitchFamily="34" charset="0"/>
              <a:buChar char="•"/>
            </a:pPr>
            <a:r>
              <a:rPr lang="en-GB" sz="2400" dirty="0">
                <a:solidFill>
                  <a:srgbClr val="000000"/>
                </a:solidFill>
                <a:latin typeface="+mn-lt"/>
              </a:rPr>
              <a:t>Highly discretionary powers? (</a:t>
            </a:r>
            <a:r>
              <a:rPr lang="de-DE" sz="2400" i="1" dirty="0">
                <a:solidFill>
                  <a:srgbClr val="000000"/>
                </a:solidFill>
                <a:latin typeface="+mn-lt"/>
              </a:rPr>
              <a:t>Hentrich v France </a:t>
            </a:r>
            <a:r>
              <a:rPr lang="de-DE" sz="2400" dirty="0">
                <a:solidFill>
                  <a:srgbClr val="000000"/>
                </a:solidFill>
                <a:latin typeface="+mn-lt"/>
              </a:rPr>
              <a:t>(1994), 18 EHRR 440)</a:t>
            </a:r>
          </a:p>
          <a:p>
            <a:pPr>
              <a:lnSpc>
                <a:spcPct val="130000"/>
              </a:lnSpc>
            </a:pPr>
            <a:endParaRPr lang="en-GB" sz="1500" dirty="0">
              <a:latin typeface="+mn-lt"/>
            </a:endParaRPr>
          </a:p>
          <a:p>
            <a:pPr>
              <a:lnSpc>
                <a:spcPct val="130000"/>
              </a:lnSpc>
            </a:pPr>
            <a:endParaRPr lang="en-GB" sz="1500" dirty="0">
              <a:latin typeface="+mn-lt"/>
            </a:endParaRPr>
          </a:p>
        </p:txBody>
      </p:sp>
    </p:spTree>
    <p:extLst>
      <p:ext uri="{BB962C8B-B14F-4D97-AF65-F5344CB8AC3E}">
        <p14:creationId xmlns:p14="http://schemas.microsoft.com/office/powerpoint/2010/main" val="9372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5073321-5822-BE0E-0E77-E4F5CBF53F01}"/>
              </a:ext>
            </a:extLst>
          </p:cNvPr>
          <p:cNvSpPr>
            <a:spLocks noGrp="1"/>
          </p:cNvSpPr>
          <p:nvPr>
            <p:ph type="ftr" sz="quarter" idx="11"/>
          </p:nvPr>
        </p:nvSpPr>
        <p:spPr/>
        <p:txBody>
          <a:bodyPr/>
          <a:lstStyle/>
          <a:p>
            <a:r>
              <a:rPr lang="en-US" dirty="0"/>
              <a:t>FISMA/2022/LVP/0010 – Online training material for judges – 4. Protection of property against expropriation under the Charter of fundamental rights and the European Convention of Human Rights</a:t>
            </a:r>
          </a:p>
        </p:txBody>
      </p:sp>
      <p:sp>
        <p:nvSpPr>
          <p:cNvPr id="5" name="Content Placeholder 2">
            <a:extLst>
              <a:ext uri="{FF2B5EF4-FFF2-40B4-BE49-F238E27FC236}">
                <a16:creationId xmlns:a16="http://schemas.microsoft.com/office/drawing/2014/main" id="{51F7CC07-A606-EEA1-36B3-07DDBCF3FF42}"/>
              </a:ext>
            </a:extLst>
          </p:cNvPr>
          <p:cNvSpPr>
            <a:spLocks noGrp="1"/>
          </p:cNvSpPr>
          <p:nvPr>
            <p:ph idx="1"/>
          </p:nvPr>
        </p:nvSpPr>
        <p:spPr>
          <a:xfrm>
            <a:off x="617050" y="1645139"/>
            <a:ext cx="9777412" cy="4262438"/>
          </a:xfrm>
        </p:spPr>
        <p:txBody>
          <a:bodyPr>
            <a:noAutofit/>
          </a:bodyPr>
          <a:lstStyle/>
          <a:p>
            <a:pPr>
              <a:lnSpc>
                <a:spcPct val="130000"/>
              </a:lnSpc>
            </a:pPr>
            <a:r>
              <a:rPr lang="en-GB" sz="1600" dirty="0">
                <a:solidFill>
                  <a:srgbClr val="000000"/>
                </a:solidFill>
                <a:latin typeface="+mn-lt"/>
              </a:rPr>
              <a:t>In 2019, the Government of </a:t>
            </a:r>
            <a:r>
              <a:rPr lang="en-GB" sz="1600" dirty="0" err="1">
                <a:solidFill>
                  <a:srgbClr val="000000"/>
                </a:solidFill>
                <a:latin typeface="+mn-lt"/>
              </a:rPr>
              <a:t>Cantonia</a:t>
            </a:r>
            <a:r>
              <a:rPr lang="en-GB" sz="1600" dirty="0">
                <a:solidFill>
                  <a:srgbClr val="000000"/>
                </a:solidFill>
                <a:latin typeface="+mn-lt"/>
              </a:rPr>
              <a:t> (a fictitious Member State of the EU) adopted national legislation, called the Prohibition of Coal and Electricity Production Act, to help implement its obligations under international climate law. The law provides that coal-fired power stations may no longer use coal as a fuel to generate electricity in the long term (by 2030 at the latest). The law was adopted in response to the EU climate regulations and the Paris Agreement. The law aims to reduce CO₂ emissions from power plants.</a:t>
            </a:r>
          </a:p>
          <a:p>
            <a:pPr>
              <a:lnSpc>
                <a:spcPct val="130000"/>
              </a:lnSpc>
            </a:pPr>
            <a:r>
              <a:rPr lang="en-GB" sz="1600" dirty="0">
                <a:solidFill>
                  <a:srgbClr val="000000"/>
                </a:solidFill>
                <a:latin typeface="+mn-lt"/>
              </a:rPr>
              <a:t>The energy company ‘</a:t>
            </a:r>
            <a:r>
              <a:rPr lang="en-GB" sz="1600" dirty="0" err="1">
                <a:solidFill>
                  <a:srgbClr val="000000"/>
                </a:solidFill>
                <a:latin typeface="+mn-lt"/>
              </a:rPr>
              <a:t>EnerPro</a:t>
            </a:r>
            <a:r>
              <a:rPr lang="en-GB" sz="1600" dirty="0">
                <a:solidFill>
                  <a:srgbClr val="000000"/>
                </a:solidFill>
                <a:latin typeface="+mn-lt"/>
              </a:rPr>
              <a:t>’ (a company registered in </a:t>
            </a:r>
            <a:r>
              <a:rPr lang="en-GB" sz="1600" dirty="0" err="1">
                <a:solidFill>
                  <a:srgbClr val="000000"/>
                </a:solidFill>
                <a:latin typeface="+mn-lt"/>
              </a:rPr>
              <a:t>Devonia</a:t>
            </a:r>
            <a:r>
              <a:rPr lang="en-GB" sz="1600" dirty="0">
                <a:solidFill>
                  <a:srgbClr val="000000"/>
                </a:solidFill>
                <a:latin typeface="+mn-lt"/>
              </a:rPr>
              <a:t>, another fictitious Member State of the EU) owns major coal-fired power plants in </a:t>
            </a:r>
            <a:r>
              <a:rPr lang="en-GB" sz="1600" dirty="0" err="1">
                <a:solidFill>
                  <a:srgbClr val="000000"/>
                </a:solidFill>
                <a:latin typeface="+mn-lt"/>
              </a:rPr>
              <a:t>Cantonia</a:t>
            </a:r>
            <a:r>
              <a:rPr lang="en-GB" sz="1600" dirty="0">
                <a:solidFill>
                  <a:srgbClr val="000000"/>
                </a:solidFill>
                <a:latin typeface="+mn-lt"/>
              </a:rPr>
              <a:t> and is therefore subject to the Prohibition of Coal and Electricity Production Act.</a:t>
            </a:r>
          </a:p>
          <a:p>
            <a:pPr>
              <a:lnSpc>
                <a:spcPct val="130000"/>
              </a:lnSpc>
            </a:pPr>
            <a:r>
              <a:rPr lang="en-GB" sz="1600" dirty="0">
                <a:solidFill>
                  <a:srgbClr val="000000"/>
                </a:solidFill>
                <a:latin typeface="+mn-lt"/>
              </a:rPr>
              <a:t>Compensation was not available.</a:t>
            </a:r>
          </a:p>
          <a:p>
            <a:pPr>
              <a:lnSpc>
                <a:spcPct val="130000"/>
              </a:lnSpc>
            </a:pPr>
            <a:r>
              <a:rPr lang="en-GB" sz="1600" dirty="0">
                <a:solidFill>
                  <a:srgbClr val="000000"/>
                </a:solidFill>
                <a:latin typeface="+mn-lt"/>
              </a:rPr>
              <a:t>What can the energy company do to remedy this? Can it bring the matter before the EU Court of Justice?</a:t>
            </a:r>
          </a:p>
          <a:p>
            <a:pPr>
              <a:lnSpc>
                <a:spcPct val="130000"/>
              </a:lnSpc>
            </a:pPr>
            <a:r>
              <a:rPr lang="en-GB" sz="1600" dirty="0">
                <a:solidFill>
                  <a:srgbClr val="000000"/>
                </a:solidFill>
                <a:latin typeface="+mn-lt"/>
              </a:rPr>
              <a:t>What are the steps that the Court of Justice needs to take in its decision-making?</a:t>
            </a:r>
          </a:p>
        </p:txBody>
      </p:sp>
      <p:sp>
        <p:nvSpPr>
          <p:cNvPr id="6" name="Title 1">
            <a:extLst>
              <a:ext uri="{FF2B5EF4-FFF2-40B4-BE49-F238E27FC236}">
                <a16:creationId xmlns:a16="http://schemas.microsoft.com/office/drawing/2014/main" id="{AA340805-DF82-7993-F01C-192370D7C002}"/>
              </a:ext>
            </a:extLst>
          </p:cNvPr>
          <p:cNvSpPr>
            <a:spLocks noGrp="1"/>
          </p:cNvSpPr>
          <p:nvPr>
            <p:ph type="title"/>
          </p:nvPr>
        </p:nvSpPr>
        <p:spPr>
          <a:xfrm>
            <a:off x="687388" y="257175"/>
            <a:ext cx="9967912" cy="1135789"/>
          </a:xfrm>
        </p:spPr>
        <p:txBody>
          <a:bodyPr vert="horz" lIns="109728" tIns="109728" rIns="109728" bIns="91440" rtlCol="0" anchor="b">
            <a:normAutofit/>
          </a:bodyPr>
          <a:lstStyle/>
          <a:p>
            <a:r>
              <a:rPr lang="en-US" dirty="0"/>
              <a:t>Case Study</a:t>
            </a:r>
          </a:p>
        </p:txBody>
      </p:sp>
    </p:spTree>
    <p:extLst>
      <p:ext uri="{BB962C8B-B14F-4D97-AF65-F5344CB8AC3E}">
        <p14:creationId xmlns:p14="http://schemas.microsoft.com/office/powerpoint/2010/main" val="57271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3A0E117F-453C-B197-95F2-57F13BB65E93}"/>
              </a:ext>
            </a:extLst>
          </p:cNvPr>
          <p:cNvSpPr>
            <a:spLocks noGrp="1"/>
          </p:cNvSpPr>
          <p:nvPr>
            <p:ph type="title"/>
          </p:nvPr>
        </p:nvSpPr>
        <p:spPr>
          <a:xfrm>
            <a:off x="316664" y="0"/>
            <a:ext cx="7280275" cy="1344612"/>
          </a:xfrm>
        </p:spPr>
        <p:txBody>
          <a:bodyPr anchor="b">
            <a:normAutofit/>
          </a:bodyPr>
          <a:lstStyle/>
          <a:p>
            <a:pPr algn="ctr">
              <a:lnSpc>
                <a:spcPct val="120000"/>
              </a:lnSpc>
            </a:pPr>
            <a:r>
              <a:rPr lang="en-GB" sz="3000" dirty="0"/>
              <a:t>Justification: Legitimate Purpose</a:t>
            </a:r>
          </a:p>
        </p:txBody>
      </p:sp>
      <p:sp>
        <p:nvSpPr>
          <p:cNvPr id="3" name="Content Placeholder 2">
            <a:extLst>
              <a:ext uri="{FF2B5EF4-FFF2-40B4-BE49-F238E27FC236}">
                <a16:creationId xmlns:a16="http://schemas.microsoft.com/office/drawing/2014/main" id="{50A83462-EF12-A239-5E51-33A71D4D85A9}"/>
              </a:ext>
            </a:extLst>
          </p:cNvPr>
          <p:cNvSpPr>
            <a:spLocks noGrp="1"/>
          </p:cNvSpPr>
          <p:nvPr>
            <p:ph idx="1"/>
          </p:nvPr>
        </p:nvSpPr>
        <p:spPr>
          <a:xfrm>
            <a:off x="319927" y="1578515"/>
            <a:ext cx="11552145" cy="4638675"/>
          </a:xfrm>
        </p:spPr>
        <p:txBody>
          <a:bodyPr>
            <a:normAutofit/>
          </a:bodyPr>
          <a:lstStyle/>
          <a:p>
            <a:pPr marL="285750" indent="-285750">
              <a:lnSpc>
                <a:spcPct val="100000"/>
              </a:lnSpc>
              <a:buFont typeface="Arial" panose="020B0604020202020204" pitchFamily="34" charset="0"/>
              <a:buChar char="•"/>
            </a:pPr>
            <a:r>
              <a:rPr lang="en-GB" dirty="0">
                <a:solidFill>
                  <a:srgbClr val="000000"/>
                </a:solidFill>
                <a:latin typeface="+mn-lt"/>
              </a:rPr>
              <a:t>Must not be an unreasonable burden on the individual </a:t>
            </a:r>
          </a:p>
          <a:p>
            <a:pPr marL="285750" indent="-285750">
              <a:lnSpc>
                <a:spcPct val="100000"/>
              </a:lnSpc>
              <a:buFont typeface="Arial" panose="020B0604020202020204" pitchFamily="34" charset="0"/>
              <a:buChar char="•"/>
            </a:pPr>
            <a:r>
              <a:rPr lang="en-GB" dirty="0">
                <a:solidFill>
                  <a:srgbClr val="000000"/>
                </a:solidFill>
                <a:latin typeface="+mn-lt"/>
              </a:rPr>
              <a:t>A deprivation of possession may be justified if it is ‘in the public interest and subject to the conditions provided for by law and by the general principles of international law’</a:t>
            </a:r>
          </a:p>
          <a:p>
            <a:pPr marL="285750" indent="-285750">
              <a:lnSpc>
                <a:spcPct val="100000"/>
              </a:lnSpc>
              <a:buFont typeface="Arial" panose="020B0604020202020204" pitchFamily="34" charset="0"/>
              <a:buChar char="•"/>
            </a:pPr>
            <a:r>
              <a:rPr lang="en-GB" dirty="0">
                <a:solidFill>
                  <a:srgbClr val="000000"/>
                </a:solidFill>
                <a:latin typeface="+mn-lt"/>
              </a:rPr>
              <a:t>Control of possessions may be justified if it is made pursuant to ‘laws as [the State] deems necessary […] in accordance with the general interest or to secure the payment of taxes or other contributions or penalties.’</a:t>
            </a:r>
          </a:p>
          <a:p>
            <a:pPr marL="285750" indent="-285750">
              <a:lnSpc>
                <a:spcPct val="100000"/>
              </a:lnSpc>
              <a:buFont typeface="Arial" panose="020B0604020202020204" pitchFamily="34" charset="0"/>
              <a:buChar char="•"/>
            </a:pPr>
            <a:r>
              <a:rPr lang="en-GB" dirty="0">
                <a:solidFill>
                  <a:srgbClr val="000000"/>
                </a:solidFill>
                <a:latin typeface="+mn-lt"/>
              </a:rPr>
              <a:t>Peaceful enjoyment: Art. 1 makes no reference whatsoever to either public or general interest. The Court in </a:t>
            </a:r>
            <a:r>
              <a:rPr lang="en-GB" i="1" dirty="0">
                <a:solidFill>
                  <a:srgbClr val="000000"/>
                </a:solidFill>
                <a:latin typeface="+mn-lt"/>
              </a:rPr>
              <a:t>James v United Kingdom </a:t>
            </a:r>
            <a:r>
              <a:rPr lang="en-GB" dirty="0">
                <a:solidFill>
                  <a:srgbClr val="000000"/>
                </a:solidFill>
                <a:latin typeface="+mn-lt"/>
              </a:rPr>
              <a:t>(1986), 8 EHRR 123 held that whichever rule of interference is engaged, the starting-point test for justification is therefore the same.</a:t>
            </a:r>
          </a:p>
          <a:p>
            <a:pPr marL="285750" indent="-285750">
              <a:lnSpc>
                <a:spcPct val="100000"/>
              </a:lnSpc>
              <a:buFont typeface="Arial" panose="020B0604020202020204" pitchFamily="34" charset="0"/>
              <a:buChar char="•"/>
            </a:pPr>
            <a:r>
              <a:rPr lang="en-GB" dirty="0">
                <a:solidFill>
                  <a:srgbClr val="000000"/>
                </a:solidFill>
                <a:latin typeface="+mn-lt"/>
              </a:rPr>
              <a:t>A wide margin of appreciation over the identification of what purposes and policies are in the public or general interest (</a:t>
            </a:r>
            <a:r>
              <a:rPr lang="en-GB" i="1" dirty="0" err="1">
                <a:solidFill>
                  <a:srgbClr val="000000"/>
                </a:solidFill>
                <a:latin typeface="+mn-lt"/>
              </a:rPr>
              <a:t>Broniowski</a:t>
            </a:r>
            <a:r>
              <a:rPr lang="en-GB" i="1" dirty="0">
                <a:solidFill>
                  <a:srgbClr val="000000"/>
                </a:solidFill>
                <a:latin typeface="+mn-lt"/>
              </a:rPr>
              <a:t> v Poland </a:t>
            </a:r>
            <a:r>
              <a:rPr lang="en-GB" dirty="0">
                <a:solidFill>
                  <a:srgbClr val="000000"/>
                </a:solidFill>
                <a:latin typeface="+mn-lt"/>
              </a:rPr>
              <a:t>(2005), 40 EHRR 21, para 149).</a:t>
            </a:r>
          </a:p>
          <a:p>
            <a:pPr marL="285750" indent="-285750">
              <a:lnSpc>
                <a:spcPct val="100000"/>
              </a:lnSpc>
              <a:buFont typeface="Arial" panose="020B0604020202020204" pitchFamily="34" charset="0"/>
              <a:buChar char="•"/>
            </a:pPr>
            <a:r>
              <a:rPr lang="en-GB" dirty="0">
                <a:solidFill>
                  <a:srgbClr val="000000"/>
                </a:solidFill>
                <a:latin typeface="+mn-lt"/>
              </a:rPr>
              <a:t>Examples could include: the prevention of crime; seizure of goods to guarantee payment of taxes.</a:t>
            </a:r>
          </a:p>
          <a:p>
            <a:pPr marL="285750" indent="-285750">
              <a:lnSpc>
                <a:spcPct val="130000"/>
              </a:lnSpc>
              <a:buFont typeface="Arial" panose="020B0604020202020204" pitchFamily="34" charset="0"/>
              <a:buChar char="•"/>
            </a:pPr>
            <a:endParaRPr lang="en-GB" sz="1200" dirty="0">
              <a:latin typeface="+mn-lt"/>
            </a:endParaRPr>
          </a:p>
        </p:txBody>
      </p:sp>
    </p:spTree>
    <p:extLst>
      <p:ext uri="{BB962C8B-B14F-4D97-AF65-F5344CB8AC3E}">
        <p14:creationId xmlns:p14="http://schemas.microsoft.com/office/powerpoint/2010/main" val="565857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4ABB18BB-93D5-DEEC-F128-8E299971BA8F}"/>
              </a:ext>
            </a:extLst>
          </p:cNvPr>
          <p:cNvSpPr>
            <a:spLocks noGrp="1"/>
          </p:cNvSpPr>
          <p:nvPr>
            <p:ph type="title"/>
          </p:nvPr>
        </p:nvSpPr>
        <p:spPr>
          <a:xfrm>
            <a:off x="3106810" y="314326"/>
            <a:ext cx="6838990" cy="936141"/>
          </a:xfrm>
        </p:spPr>
        <p:txBody>
          <a:bodyPr anchor="b">
            <a:normAutofit/>
          </a:bodyPr>
          <a:lstStyle/>
          <a:p>
            <a:r>
              <a:rPr lang="en-GB" sz="2800" dirty="0"/>
              <a:t>The ‘public’ or ‘general’ interest</a:t>
            </a:r>
          </a:p>
        </p:txBody>
      </p:sp>
      <p:pic>
        <p:nvPicPr>
          <p:cNvPr id="3" name="Picture 2" descr="Public interest considerations in merger control - OECD">
            <a:extLst>
              <a:ext uri="{FF2B5EF4-FFF2-40B4-BE49-F238E27FC236}">
                <a16:creationId xmlns:a16="http://schemas.microsoft.com/office/drawing/2014/main" id="{DC561126-29B6-5F57-3260-C12EC91B81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302" y="2312713"/>
            <a:ext cx="2657475" cy="223257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80C1406-CFAE-1A1E-F3F3-8D1D7FEB2DBD}"/>
              </a:ext>
            </a:extLst>
          </p:cNvPr>
          <p:cNvSpPr>
            <a:spLocks noGrp="1"/>
          </p:cNvSpPr>
          <p:nvPr>
            <p:ph idx="1"/>
          </p:nvPr>
        </p:nvSpPr>
        <p:spPr>
          <a:xfrm>
            <a:off x="3829471" y="1619435"/>
            <a:ext cx="8092898" cy="4091554"/>
          </a:xfrm>
        </p:spPr>
        <p:txBody>
          <a:bodyPr>
            <a:normAutofit/>
          </a:bodyPr>
          <a:lstStyle/>
          <a:p>
            <a:pPr marL="285750" indent="-285750">
              <a:lnSpc>
                <a:spcPct val="100000"/>
              </a:lnSpc>
              <a:buFont typeface="Arial" panose="020B0604020202020204" pitchFamily="34" charset="0"/>
              <a:buChar char="•"/>
            </a:pPr>
            <a:r>
              <a:rPr lang="en-GB" sz="1600" dirty="0">
                <a:solidFill>
                  <a:srgbClr val="000000"/>
                </a:solidFill>
                <a:latin typeface="+mn-lt"/>
              </a:rPr>
              <a:t>Defines the legitimate interest in respect of which a deprivation or control may be justified. </a:t>
            </a:r>
          </a:p>
          <a:p>
            <a:pPr marL="285750" indent="-285750">
              <a:lnSpc>
                <a:spcPct val="100000"/>
              </a:lnSpc>
              <a:buFont typeface="Arial" panose="020B0604020202020204" pitchFamily="34" charset="0"/>
              <a:buChar char="•"/>
            </a:pPr>
            <a:r>
              <a:rPr lang="en-GB" sz="1600" dirty="0">
                <a:solidFill>
                  <a:srgbClr val="000000"/>
                </a:solidFill>
                <a:latin typeface="+mn-lt"/>
              </a:rPr>
              <a:t>A wide margin of appreciation in both identifying what is in the public interest and in formulating the appropriate measures to address that interest – in implementing social and economic policies. </a:t>
            </a:r>
          </a:p>
          <a:p>
            <a:pPr marL="285750" indent="-285750">
              <a:lnSpc>
                <a:spcPct val="100000"/>
              </a:lnSpc>
              <a:buFont typeface="Arial" panose="020B0604020202020204" pitchFamily="34" charset="0"/>
              <a:buChar char="•"/>
            </a:pPr>
            <a:r>
              <a:rPr lang="en-GB" sz="1600" i="1" dirty="0">
                <a:solidFill>
                  <a:srgbClr val="000000"/>
                </a:solidFill>
                <a:latin typeface="+mn-lt"/>
              </a:rPr>
              <a:t>Hutten-</a:t>
            </a:r>
            <a:r>
              <a:rPr lang="en-GB" sz="1600" i="1" dirty="0" err="1">
                <a:solidFill>
                  <a:srgbClr val="000000"/>
                </a:solidFill>
                <a:latin typeface="+mn-lt"/>
              </a:rPr>
              <a:t>Czapska</a:t>
            </a:r>
            <a:r>
              <a:rPr lang="en-GB" sz="1600" i="1" dirty="0">
                <a:solidFill>
                  <a:srgbClr val="000000"/>
                </a:solidFill>
                <a:latin typeface="+mn-lt"/>
              </a:rPr>
              <a:t> v Poland</a:t>
            </a:r>
            <a:r>
              <a:rPr lang="en-GB" sz="1600" dirty="0">
                <a:solidFill>
                  <a:srgbClr val="000000"/>
                </a:solidFill>
                <a:latin typeface="+mn-lt"/>
              </a:rPr>
              <a:t> (2007), 45 EHRR 4, 166:</a:t>
            </a:r>
          </a:p>
          <a:p>
            <a:pPr marL="0" indent="0" algn="just">
              <a:lnSpc>
                <a:spcPct val="100000"/>
              </a:lnSpc>
              <a:buNone/>
            </a:pPr>
            <a:r>
              <a:rPr lang="en-GB" sz="1600" dirty="0">
                <a:solidFill>
                  <a:srgbClr val="000000"/>
                </a:solidFill>
                <a:latin typeface="+mn-lt"/>
              </a:rPr>
              <a:t>“The notion of ‘public’ or ‘general’ interest is </a:t>
            </a:r>
            <a:r>
              <a:rPr lang="en-GB" sz="1600" u="sng" dirty="0">
                <a:solidFill>
                  <a:srgbClr val="000000"/>
                </a:solidFill>
                <a:latin typeface="+mn-lt"/>
              </a:rPr>
              <a:t>necessarily extensive</a:t>
            </a:r>
            <a:r>
              <a:rPr lang="en-GB" sz="1600" dirty="0">
                <a:solidFill>
                  <a:srgbClr val="000000"/>
                </a:solidFill>
                <a:latin typeface="+mn-lt"/>
              </a:rPr>
              <a:t>. In particular, spheres such as </a:t>
            </a:r>
            <a:r>
              <a:rPr lang="en-GB" sz="1600" u="sng" dirty="0">
                <a:solidFill>
                  <a:srgbClr val="000000"/>
                </a:solidFill>
                <a:latin typeface="+mn-lt"/>
              </a:rPr>
              <a:t>housing of the population</a:t>
            </a:r>
            <a:r>
              <a:rPr lang="en-GB" sz="1600" dirty="0">
                <a:solidFill>
                  <a:srgbClr val="000000"/>
                </a:solidFill>
                <a:latin typeface="+mn-lt"/>
              </a:rPr>
              <a:t>, which modern societies consider a prime social need and which plays a central role in the welfare and economic policies of contracting states, may often call for some form of regulation by the state. In that sphere decisions as to whether and, if so, when it may fully be left to the play of free market forces or whether it should be </a:t>
            </a:r>
            <a:r>
              <a:rPr lang="en-GB" sz="1600" u="sng" dirty="0">
                <a:solidFill>
                  <a:srgbClr val="000000"/>
                </a:solidFill>
                <a:latin typeface="+mn-lt"/>
              </a:rPr>
              <a:t>subject to state control, as well as the choice of measures for securing the housing needs of the community and of the timing for their implementation, necessarily involve consideration of complex social, economic and political issues</a:t>
            </a:r>
            <a:r>
              <a:rPr lang="en-GB" sz="1600" dirty="0">
                <a:solidFill>
                  <a:srgbClr val="000000"/>
                </a:solidFill>
                <a:latin typeface="+mn-lt"/>
              </a:rPr>
              <a:t>.” </a:t>
            </a:r>
          </a:p>
          <a:p>
            <a:pPr marL="285750" indent="-285750">
              <a:lnSpc>
                <a:spcPct val="130000"/>
              </a:lnSpc>
              <a:buFont typeface="Arial" panose="020B0604020202020204" pitchFamily="34" charset="0"/>
              <a:buChar char="•"/>
            </a:pPr>
            <a:endParaRPr lang="en-GB" sz="700" dirty="0">
              <a:latin typeface="+mn-lt"/>
            </a:endParaRPr>
          </a:p>
        </p:txBody>
      </p:sp>
    </p:spTree>
    <p:extLst>
      <p:ext uri="{BB962C8B-B14F-4D97-AF65-F5344CB8AC3E}">
        <p14:creationId xmlns:p14="http://schemas.microsoft.com/office/powerpoint/2010/main" val="157762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E38D9C4B-F6C5-C5C2-C8FC-CD0EA0016522}"/>
              </a:ext>
            </a:extLst>
          </p:cNvPr>
          <p:cNvSpPr>
            <a:spLocks noGrp="1"/>
          </p:cNvSpPr>
          <p:nvPr>
            <p:ph type="title"/>
          </p:nvPr>
        </p:nvSpPr>
        <p:spPr>
          <a:xfrm>
            <a:off x="857680" y="306346"/>
            <a:ext cx="8102163" cy="1144781"/>
          </a:xfrm>
        </p:spPr>
        <p:txBody>
          <a:bodyPr anchor="b">
            <a:normAutofit/>
          </a:bodyPr>
          <a:lstStyle/>
          <a:p>
            <a:r>
              <a:rPr lang="en-GB" dirty="0"/>
              <a:t>Proportionality: The Fair Balance</a:t>
            </a:r>
          </a:p>
        </p:txBody>
      </p:sp>
      <p:sp>
        <p:nvSpPr>
          <p:cNvPr id="3" name="Content Placeholder 2">
            <a:extLst>
              <a:ext uri="{FF2B5EF4-FFF2-40B4-BE49-F238E27FC236}">
                <a16:creationId xmlns:a16="http://schemas.microsoft.com/office/drawing/2014/main" id="{3F898F33-D104-863F-1F04-A7E618F1ABF5}"/>
              </a:ext>
            </a:extLst>
          </p:cNvPr>
          <p:cNvSpPr>
            <a:spLocks noGrp="1"/>
          </p:cNvSpPr>
          <p:nvPr>
            <p:ph idx="1"/>
          </p:nvPr>
        </p:nvSpPr>
        <p:spPr>
          <a:xfrm>
            <a:off x="249871" y="1458015"/>
            <a:ext cx="11692258" cy="5406873"/>
          </a:xfrm>
        </p:spPr>
        <p:txBody>
          <a:bodyPr>
            <a:normAutofit/>
          </a:bodyPr>
          <a:lstStyle/>
          <a:p>
            <a:pPr marL="285750" indent="-285750">
              <a:lnSpc>
                <a:spcPct val="100000"/>
              </a:lnSpc>
              <a:spcBef>
                <a:spcPts val="200"/>
              </a:spcBef>
              <a:buFont typeface="Arial" panose="020B0604020202020204" pitchFamily="34" charset="0"/>
              <a:buChar char="•"/>
            </a:pPr>
            <a:r>
              <a:rPr lang="en-GB" sz="1600" dirty="0">
                <a:solidFill>
                  <a:srgbClr val="000000"/>
                </a:solidFill>
                <a:latin typeface="+mn-lt"/>
              </a:rPr>
              <a:t>Applies to all three Rules: the interference must strike a fair balance between the individual’s Convention right and the public interest</a:t>
            </a:r>
          </a:p>
          <a:p>
            <a:pPr marL="91440" marR="0" lvl="0" indent="-91440" algn="l" defTabSz="914400" rtl="0" eaLnBrk="1" fontAlgn="auto" latinLnBrk="0" hangingPunct="1">
              <a:lnSpc>
                <a:spcPct val="120000"/>
              </a:lnSpc>
              <a:spcBef>
                <a:spcPts val="200"/>
              </a:spcBef>
              <a:spcAft>
                <a:spcPts val="200"/>
              </a:spcAft>
              <a:buClr>
                <a:srgbClr val="212B55"/>
              </a:buClr>
              <a:buSzPct val="100000"/>
              <a:buFont typeface="Calibri" panose="020F0502020204030204" pitchFamily="34" charset="0"/>
              <a:buChar char=" "/>
              <a:tabLst/>
              <a:defRPr/>
            </a:pP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91440" marR="0" lvl="0" indent="-91440" algn="l" defTabSz="914400" rtl="0" eaLnBrk="1" fontAlgn="auto" latinLnBrk="0" hangingPunct="1">
              <a:lnSpc>
                <a:spcPct val="120000"/>
              </a:lnSpc>
              <a:spcBef>
                <a:spcPts val="200"/>
              </a:spcBef>
              <a:spcAft>
                <a:spcPts val="200"/>
              </a:spcAft>
              <a:buClr>
                <a:srgbClr val="212B55"/>
              </a:buClr>
              <a:buSzPct val="100000"/>
              <a:buFont typeface="Calibri" panose="020F0502020204030204" pitchFamily="34" charset="0"/>
              <a:buChar char=" "/>
              <a:tabLst/>
              <a:defRPr/>
            </a:pPr>
            <a:r>
              <a:rPr kumimoji="0" lang="en-GB" sz="1400" b="0" i="1"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Koufaki</a:t>
            </a:r>
            <a:r>
              <a:rPr kumimoji="0" lang="en-GB" sz="1400" b="0" i="1"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and </a:t>
            </a:r>
            <a:r>
              <a:rPr kumimoji="0" lang="en-GB" sz="1400" b="0" i="1"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Adedy</a:t>
            </a:r>
            <a:r>
              <a:rPr kumimoji="0" lang="en-GB" sz="1400" b="0" i="1"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v. Greece</a:t>
            </a: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(2013), App nos. 57665/12 and 57657/12,  para. 32: </a:t>
            </a:r>
          </a:p>
          <a:p>
            <a:pPr marL="91440" marR="0" lvl="0" indent="-91440" algn="l" defTabSz="914400" rtl="0" eaLnBrk="1" fontAlgn="auto" latinLnBrk="0" hangingPunct="1">
              <a:lnSpc>
                <a:spcPct val="120000"/>
              </a:lnSpc>
              <a:spcBef>
                <a:spcPts val="200"/>
              </a:spcBef>
              <a:spcAft>
                <a:spcPts val="200"/>
              </a:spcAft>
              <a:buClr>
                <a:srgbClr val="212B55"/>
              </a:buClr>
              <a:buSzPct val="100000"/>
              <a:buFont typeface="Calibri" panose="020F0502020204030204" pitchFamily="34" charset="0"/>
              <a:buChar char=" "/>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“The first and most important requirement of Article 1 of Protocol No. 1 is that any interference by a public authority with the peaceful enjoyment of possessions should be lawful and that it should pursue a legitimate aim “in the public interest”. Any interference must also be reasonably proportionate to the aim sought to be realised. In other words, a fair balance must be struck between the demands of the general interest of the community and the requirements of the protection of the individual’s fundamental rights. The requisite balance will not be found if the person or persons concerned have had to bear an individual and excessive burden (see </a:t>
            </a:r>
            <a:r>
              <a:rPr kumimoji="0" lang="en-GB" sz="1400" b="0" i="1"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Khoniakina</a:t>
            </a:r>
            <a:r>
              <a:rPr kumimoji="0" lang="en-GB" sz="1400" b="0" i="1"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v. Georgia</a:t>
            </a: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no. 17767/08, § 70, 19 June 2012).”</a:t>
            </a:r>
          </a:p>
          <a:p>
            <a:pPr marL="91440" marR="0" lvl="0" indent="-91440" algn="l" defTabSz="914400" rtl="0" eaLnBrk="1" fontAlgn="auto" latinLnBrk="0" hangingPunct="1">
              <a:lnSpc>
                <a:spcPct val="120000"/>
              </a:lnSpc>
              <a:spcBef>
                <a:spcPts val="200"/>
              </a:spcBef>
              <a:spcAft>
                <a:spcPts val="200"/>
              </a:spcAft>
              <a:buClr>
                <a:srgbClr val="212B55"/>
              </a:buClr>
              <a:buSzPct val="100000"/>
              <a:buFont typeface="Calibri" panose="020F0502020204030204" pitchFamily="34" charset="0"/>
              <a:buChar char=" "/>
              <a:tabLst/>
              <a:defRPr/>
            </a:pPr>
            <a:endParaRPr lang="en-GB" sz="1000" dirty="0">
              <a:solidFill>
                <a:srgbClr val="000000"/>
              </a:solidFill>
              <a:latin typeface="+mn-lt"/>
            </a:endParaRPr>
          </a:p>
          <a:p>
            <a:pPr>
              <a:lnSpc>
                <a:spcPct val="100000"/>
              </a:lnSpc>
              <a:spcBef>
                <a:spcPts val="200"/>
              </a:spcBef>
              <a:buFont typeface="Arial" panose="020B0604020202020204" pitchFamily="34" charset="0"/>
              <a:buChar char="•"/>
            </a:pPr>
            <a:r>
              <a:rPr lang="en-GB" sz="1600" dirty="0">
                <a:solidFill>
                  <a:srgbClr val="000000"/>
                </a:solidFill>
                <a:latin typeface="+mn-lt"/>
              </a:rPr>
              <a:t>   Other factors:</a:t>
            </a:r>
          </a:p>
          <a:p>
            <a:pPr marL="578358" lvl="1" indent="-285750">
              <a:lnSpc>
                <a:spcPct val="100000"/>
              </a:lnSpc>
              <a:buFont typeface="Arial" panose="020B0604020202020204" pitchFamily="34" charset="0"/>
              <a:buChar char="•"/>
            </a:pPr>
            <a:r>
              <a:rPr lang="en-GB" sz="1600" dirty="0">
                <a:solidFill>
                  <a:srgbClr val="000000"/>
                </a:solidFill>
                <a:latin typeface="+mn-lt"/>
              </a:rPr>
              <a:t>the State’s margin of appreciation </a:t>
            </a:r>
            <a:r>
              <a:rPr lang="en-US" sz="1600" dirty="0">
                <a:solidFill>
                  <a:srgbClr val="000000"/>
                </a:solidFill>
                <a:latin typeface="+mn-lt"/>
              </a:rPr>
              <a:t>(</a:t>
            </a:r>
            <a:r>
              <a:rPr lang="en-US" sz="1600" i="1" dirty="0" err="1">
                <a:solidFill>
                  <a:srgbClr val="000000"/>
                </a:solidFill>
                <a:latin typeface="+mn-lt"/>
              </a:rPr>
              <a:t>Koufaki</a:t>
            </a:r>
            <a:r>
              <a:rPr lang="en-US" sz="1600" i="1" dirty="0">
                <a:solidFill>
                  <a:srgbClr val="000000"/>
                </a:solidFill>
                <a:latin typeface="+mn-lt"/>
              </a:rPr>
              <a:t> and </a:t>
            </a:r>
            <a:r>
              <a:rPr lang="en-US" sz="1600" i="1" dirty="0" err="1">
                <a:solidFill>
                  <a:srgbClr val="000000"/>
                </a:solidFill>
                <a:latin typeface="+mn-lt"/>
              </a:rPr>
              <a:t>Adedy</a:t>
            </a:r>
            <a:r>
              <a:rPr lang="en-US" sz="1600" i="1" dirty="0">
                <a:solidFill>
                  <a:srgbClr val="000000"/>
                </a:solidFill>
                <a:latin typeface="+mn-lt"/>
              </a:rPr>
              <a:t> v. Greece </a:t>
            </a:r>
            <a:r>
              <a:rPr lang="en-US" sz="1600" dirty="0">
                <a:solidFill>
                  <a:srgbClr val="000000"/>
                </a:solidFill>
                <a:latin typeface="+mn-lt"/>
              </a:rPr>
              <a:t>(2013), para. 48); </a:t>
            </a:r>
            <a:endParaRPr lang="en-GB" sz="1600" dirty="0">
              <a:solidFill>
                <a:srgbClr val="000000"/>
              </a:solidFill>
              <a:latin typeface="+mn-lt"/>
            </a:endParaRPr>
          </a:p>
          <a:p>
            <a:pPr marL="578358" lvl="1" indent="-285750">
              <a:lnSpc>
                <a:spcPct val="100000"/>
              </a:lnSpc>
              <a:buFont typeface="Arial" panose="020B0604020202020204" pitchFamily="34" charset="0"/>
              <a:buChar char="•"/>
            </a:pPr>
            <a:r>
              <a:rPr lang="en-GB" sz="1600" dirty="0">
                <a:solidFill>
                  <a:srgbClr val="000000"/>
                </a:solidFill>
                <a:latin typeface="+mn-lt"/>
              </a:rPr>
              <a:t>the provision of compensation </a:t>
            </a:r>
            <a:r>
              <a:rPr lang="it-IT" sz="1600" dirty="0">
                <a:solidFill>
                  <a:srgbClr val="000000"/>
                </a:solidFill>
                <a:latin typeface="+mn-lt"/>
              </a:rPr>
              <a:t>(</a:t>
            </a:r>
            <a:r>
              <a:rPr lang="it-IT" sz="1600" i="1" dirty="0">
                <a:solidFill>
                  <a:srgbClr val="000000"/>
                </a:solidFill>
                <a:latin typeface="+mn-lt"/>
              </a:rPr>
              <a:t>Immobiliare Saffi v. </a:t>
            </a:r>
            <a:r>
              <a:rPr lang="it-IT" sz="1600" i="1" dirty="0" err="1">
                <a:solidFill>
                  <a:srgbClr val="000000"/>
                </a:solidFill>
                <a:latin typeface="+mn-lt"/>
              </a:rPr>
              <a:t>Italy</a:t>
            </a:r>
            <a:r>
              <a:rPr lang="it-IT" sz="1600" dirty="0">
                <a:solidFill>
                  <a:srgbClr val="000000"/>
                </a:solidFill>
                <a:latin typeface="+mn-lt"/>
              </a:rPr>
              <a:t> (2000), 30 EHRR 756);</a:t>
            </a:r>
          </a:p>
          <a:p>
            <a:pPr marL="578358" lvl="1" indent="-285750">
              <a:lnSpc>
                <a:spcPct val="100000"/>
              </a:lnSpc>
              <a:buFont typeface="Arial" panose="020B0604020202020204" pitchFamily="34" charset="0"/>
              <a:buChar char="•"/>
            </a:pPr>
            <a:r>
              <a:rPr lang="en-GB" sz="1600" dirty="0">
                <a:solidFill>
                  <a:srgbClr val="000000"/>
                </a:solidFill>
                <a:latin typeface="+mn-lt"/>
              </a:rPr>
              <a:t>procedural safeguards, availability of remedies (e.g. </a:t>
            </a:r>
            <a:r>
              <a:rPr lang="en-GB" sz="1600" kern="100" dirty="0">
                <a:solidFill>
                  <a:srgbClr val="000000"/>
                </a:solidFill>
                <a:effectLst/>
                <a:latin typeface="+mn-lt"/>
                <a:ea typeface="Calibri" panose="020F0502020204030204" pitchFamily="34" charset="0"/>
                <a:cs typeface="Times New Roman" panose="02020603050405020304" pitchFamily="18" charset="0"/>
              </a:rPr>
              <a:t>C- 503/04 </a:t>
            </a:r>
            <a:r>
              <a:rPr lang="en-GB" sz="1600" i="1" kern="100" dirty="0">
                <a:solidFill>
                  <a:srgbClr val="000000"/>
                </a:solidFill>
                <a:effectLst/>
                <a:latin typeface="+mn-lt"/>
                <a:ea typeface="Calibri" panose="020F0502020204030204" pitchFamily="34" charset="0"/>
                <a:cs typeface="Times New Roman" panose="02020603050405020304" pitchFamily="18" charset="0"/>
              </a:rPr>
              <a:t>Commission v Germany </a:t>
            </a:r>
            <a:r>
              <a:rPr lang="en-GB" sz="1600" kern="100" dirty="0">
                <a:solidFill>
                  <a:srgbClr val="000000"/>
                </a:solidFill>
                <a:effectLst/>
                <a:latin typeface="+mn-lt"/>
                <a:ea typeface="Calibri" panose="020F0502020204030204" pitchFamily="34" charset="0"/>
                <a:cs typeface="Times New Roman" panose="02020603050405020304" pitchFamily="18" charset="0"/>
              </a:rPr>
              <a:t>– a</a:t>
            </a:r>
            <a:r>
              <a:rPr lang="en-GB" sz="1600" dirty="0">
                <a:solidFill>
                  <a:srgbClr val="000000"/>
                </a:solidFill>
                <a:effectLst/>
                <a:latin typeface="+mn-lt"/>
                <a:ea typeface="Calibri" panose="020F0502020204030204" pitchFamily="34" charset="0"/>
                <a:cs typeface="Times New Roman" panose="02020603050405020304" pitchFamily="18" charset="0"/>
              </a:rPr>
              <a:t> multitude of remedies available to individuals before national courts)</a:t>
            </a:r>
            <a:endParaRPr lang="en-GB" sz="1600" dirty="0">
              <a:solidFill>
                <a:srgbClr val="000000"/>
              </a:solidFill>
              <a:latin typeface="+mn-lt"/>
            </a:endParaRPr>
          </a:p>
          <a:p>
            <a:pPr marL="578358" lvl="1" indent="-285750">
              <a:lnSpc>
                <a:spcPct val="100000"/>
              </a:lnSpc>
              <a:buFont typeface="Arial" panose="020B0604020202020204" pitchFamily="34" charset="0"/>
              <a:buChar char="•"/>
            </a:pPr>
            <a:r>
              <a:rPr lang="en-GB" sz="1600" dirty="0">
                <a:solidFill>
                  <a:srgbClr val="000000"/>
                </a:solidFill>
                <a:latin typeface="+mn-lt"/>
              </a:rPr>
              <a:t>The position under public international law (</a:t>
            </a:r>
            <a:r>
              <a:rPr lang="en-GB" sz="1600" i="1" dirty="0" err="1">
                <a:solidFill>
                  <a:srgbClr val="000000"/>
                </a:solidFill>
                <a:latin typeface="+mn-lt"/>
              </a:rPr>
              <a:t>Stratis</a:t>
            </a:r>
            <a:r>
              <a:rPr lang="en-GB" sz="1600" i="1" dirty="0">
                <a:solidFill>
                  <a:srgbClr val="000000"/>
                </a:solidFill>
                <a:latin typeface="+mn-lt"/>
              </a:rPr>
              <a:t> </a:t>
            </a:r>
            <a:r>
              <a:rPr lang="en-GB" sz="1600" i="1" dirty="0" err="1">
                <a:solidFill>
                  <a:srgbClr val="000000"/>
                </a:solidFill>
                <a:latin typeface="+mn-lt"/>
              </a:rPr>
              <a:t>Andreadis</a:t>
            </a:r>
            <a:r>
              <a:rPr lang="en-GB" sz="1600" i="1" dirty="0">
                <a:solidFill>
                  <a:srgbClr val="000000"/>
                </a:solidFill>
                <a:latin typeface="+mn-lt"/>
              </a:rPr>
              <a:t> v Greece</a:t>
            </a:r>
            <a:r>
              <a:rPr lang="en-GB" sz="1600" dirty="0">
                <a:solidFill>
                  <a:srgbClr val="000000"/>
                </a:solidFill>
                <a:latin typeface="+mn-lt"/>
              </a:rPr>
              <a:t> (1994), 19 EHRR 293)</a:t>
            </a:r>
          </a:p>
          <a:p>
            <a:pPr marL="578358" lvl="1" indent="-285750">
              <a:lnSpc>
                <a:spcPct val="100000"/>
              </a:lnSpc>
              <a:buFont typeface="Arial" panose="020B0604020202020204" pitchFamily="34" charset="0"/>
              <a:buChar char="•"/>
            </a:pPr>
            <a:r>
              <a:rPr lang="en-US" sz="1600" dirty="0">
                <a:solidFill>
                  <a:srgbClr val="000000"/>
                </a:solidFill>
                <a:latin typeface="+mn-lt"/>
              </a:rPr>
              <a:t>whether the applicants were aware of the measure when they gained the proprietary interest </a:t>
            </a:r>
          </a:p>
          <a:p>
            <a:pPr marL="292608" lvl="1" indent="0">
              <a:lnSpc>
                <a:spcPct val="100000"/>
              </a:lnSpc>
              <a:buNone/>
            </a:pPr>
            <a:r>
              <a:rPr lang="en-US" sz="1600" dirty="0">
                <a:solidFill>
                  <a:srgbClr val="000000"/>
                </a:solidFill>
                <a:latin typeface="+mn-lt"/>
              </a:rPr>
              <a:t>	(Nobel and others v. The Netherlands (2013), App no. 27126/11). </a:t>
            </a:r>
          </a:p>
          <a:p>
            <a:pPr marL="578358" lvl="1" indent="-285750">
              <a:lnSpc>
                <a:spcPct val="100000"/>
              </a:lnSpc>
              <a:buFont typeface="Arial" panose="020B0604020202020204" pitchFamily="34" charset="0"/>
              <a:buChar char="•"/>
            </a:pPr>
            <a:endParaRPr lang="en-GB" sz="1600" dirty="0">
              <a:solidFill>
                <a:srgbClr val="000000"/>
              </a:solidFill>
              <a:latin typeface="+mn-lt"/>
            </a:endParaRPr>
          </a:p>
          <a:p>
            <a:pPr>
              <a:lnSpc>
                <a:spcPct val="120000"/>
              </a:lnSpc>
            </a:pPr>
            <a:endParaRPr lang="en-GB" sz="1300" dirty="0">
              <a:latin typeface="+mn-lt"/>
            </a:endParaRPr>
          </a:p>
        </p:txBody>
      </p:sp>
    </p:spTree>
    <p:extLst>
      <p:ext uri="{BB962C8B-B14F-4D97-AF65-F5344CB8AC3E}">
        <p14:creationId xmlns:p14="http://schemas.microsoft.com/office/powerpoint/2010/main" val="2400507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F9EF7AB9-B67D-C79E-31D9-9E6B8787F9AA}"/>
              </a:ext>
            </a:extLst>
          </p:cNvPr>
          <p:cNvSpPr>
            <a:spLocks noGrp="1"/>
          </p:cNvSpPr>
          <p:nvPr>
            <p:ph type="title"/>
          </p:nvPr>
        </p:nvSpPr>
        <p:spPr>
          <a:xfrm>
            <a:off x="623679" y="0"/>
            <a:ext cx="9917806" cy="1450757"/>
          </a:xfrm>
        </p:spPr>
        <p:txBody>
          <a:bodyPr/>
          <a:lstStyle/>
          <a:p>
            <a:r>
              <a:rPr lang="en-GB" dirty="0"/>
              <a:t>Proportionality</a:t>
            </a:r>
          </a:p>
        </p:txBody>
      </p:sp>
      <p:sp>
        <p:nvSpPr>
          <p:cNvPr id="3" name="Content Placeholder 2">
            <a:extLst>
              <a:ext uri="{FF2B5EF4-FFF2-40B4-BE49-F238E27FC236}">
                <a16:creationId xmlns:a16="http://schemas.microsoft.com/office/drawing/2014/main" id="{C5EB7DAE-978A-062E-1A87-FAF6B5E1AAA5}"/>
              </a:ext>
            </a:extLst>
          </p:cNvPr>
          <p:cNvSpPr>
            <a:spLocks noGrp="1"/>
          </p:cNvSpPr>
          <p:nvPr>
            <p:ph idx="1"/>
          </p:nvPr>
        </p:nvSpPr>
        <p:spPr>
          <a:xfrm>
            <a:off x="623678" y="1440925"/>
            <a:ext cx="11159879" cy="4471079"/>
          </a:xfrm>
        </p:spPr>
        <p:txBody>
          <a:bodyPr>
            <a:noAutofit/>
          </a:bodyPr>
          <a:lstStyle/>
          <a:p>
            <a:pPr>
              <a:lnSpc>
                <a:spcPct val="100000"/>
              </a:lnSpc>
            </a:pPr>
            <a:r>
              <a:rPr lang="en-GB" sz="1600" u="sng" dirty="0">
                <a:solidFill>
                  <a:srgbClr val="000000"/>
                </a:solidFill>
                <a:latin typeface="+mn-lt"/>
              </a:rPr>
              <a:t>1) Delay, procedure and remedies</a:t>
            </a:r>
          </a:p>
          <a:p>
            <a:pPr>
              <a:lnSpc>
                <a:spcPct val="100000"/>
              </a:lnSpc>
            </a:pPr>
            <a:r>
              <a:rPr lang="en-GB" sz="1600" i="1" dirty="0" err="1">
                <a:solidFill>
                  <a:srgbClr val="000000"/>
                </a:solidFill>
                <a:latin typeface="+mn-lt"/>
              </a:rPr>
              <a:t>Sporrong</a:t>
            </a:r>
            <a:r>
              <a:rPr lang="en-GB" sz="1600" i="1" dirty="0">
                <a:solidFill>
                  <a:srgbClr val="000000"/>
                </a:solidFill>
                <a:latin typeface="+mn-lt"/>
              </a:rPr>
              <a:t> and </a:t>
            </a:r>
            <a:r>
              <a:rPr lang="en-GB" sz="1600" i="1" dirty="0" err="1">
                <a:solidFill>
                  <a:srgbClr val="000000"/>
                </a:solidFill>
                <a:latin typeface="+mn-lt"/>
              </a:rPr>
              <a:t>Lönnroth</a:t>
            </a:r>
            <a:r>
              <a:rPr lang="en-GB" sz="1600" i="1" dirty="0">
                <a:solidFill>
                  <a:srgbClr val="000000"/>
                </a:solidFill>
                <a:latin typeface="+mn-lt"/>
              </a:rPr>
              <a:t> v Sweden </a:t>
            </a:r>
            <a:r>
              <a:rPr lang="en-GB" sz="1600" dirty="0">
                <a:solidFill>
                  <a:srgbClr val="000000"/>
                </a:solidFill>
                <a:latin typeface="+mn-lt"/>
              </a:rPr>
              <a:t>(1983), 5 EHRR 35 </a:t>
            </a:r>
          </a:p>
          <a:p>
            <a:pPr marL="285750" indent="-285750">
              <a:lnSpc>
                <a:spcPct val="100000"/>
              </a:lnSpc>
              <a:buFont typeface="Arial" panose="020B0604020202020204" pitchFamily="34" charset="0"/>
              <a:buChar char="•"/>
            </a:pPr>
            <a:r>
              <a:rPr lang="en-GB" sz="1600" dirty="0">
                <a:solidFill>
                  <a:srgbClr val="000000"/>
                </a:solidFill>
                <a:latin typeface="+mn-lt"/>
              </a:rPr>
              <a:t>City permits to purchase the claimants’ land and to prohibit building</a:t>
            </a:r>
          </a:p>
          <a:p>
            <a:pPr marL="285750" indent="-285750">
              <a:lnSpc>
                <a:spcPct val="100000"/>
              </a:lnSpc>
              <a:buFont typeface="Arial" panose="020B0604020202020204" pitchFamily="34" charset="0"/>
              <a:buChar char="•"/>
            </a:pPr>
            <a:r>
              <a:rPr lang="en-GB" sz="1600" dirty="0">
                <a:solidFill>
                  <a:srgbClr val="000000"/>
                </a:solidFill>
                <a:latin typeface="+mn-lt"/>
              </a:rPr>
              <a:t>Eventually cancelled, but only after periods between 12 and 25 years</a:t>
            </a:r>
          </a:p>
          <a:p>
            <a:pPr marL="285750" indent="-285750">
              <a:lnSpc>
                <a:spcPct val="100000"/>
              </a:lnSpc>
              <a:buFont typeface="Arial" panose="020B0604020202020204" pitchFamily="34" charset="0"/>
              <a:buChar char="•"/>
            </a:pPr>
            <a:r>
              <a:rPr lang="en-GB" sz="1600" dirty="0">
                <a:solidFill>
                  <a:srgbClr val="000000"/>
                </a:solidFill>
                <a:latin typeface="+mn-lt"/>
              </a:rPr>
              <a:t>No legal process by which city’s need for permits could be reconsidered, no effective system of compensation</a:t>
            </a:r>
          </a:p>
          <a:p>
            <a:pPr marL="285750" indent="-285750">
              <a:lnSpc>
                <a:spcPct val="100000"/>
              </a:lnSpc>
              <a:buFont typeface="Arial" panose="020B0604020202020204" pitchFamily="34" charset="0"/>
              <a:buChar char="•"/>
            </a:pPr>
            <a:r>
              <a:rPr lang="en-GB" sz="1600" dirty="0">
                <a:solidFill>
                  <a:srgbClr val="000000"/>
                </a:solidFill>
                <a:latin typeface="+mn-lt"/>
              </a:rPr>
              <a:t>Violation of Article 1 Protocol 1</a:t>
            </a:r>
          </a:p>
          <a:p>
            <a:pPr marL="285750" indent="-285750">
              <a:lnSpc>
                <a:spcPct val="100000"/>
              </a:lnSpc>
              <a:buFont typeface="Arial" panose="020B0604020202020204" pitchFamily="34" charset="0"/>
              <a:buChar char="•"/>
            </a:pPr>
            <a:r>
              <a:rPr lang="en-GB" sz="1600" dirty="0">
                <a:solidFill>
                  <a:srgbClr val="000000"/>
                </a:solidFill>
                <a:latin typeface="+mn-lt"/>
              </a:rPr>
              <a:t>There was a legitimate purpose – development control</a:t>
            </a:r>
          </a:p>
          <a:p>
            <a:pPr marL="285750" indent="-285750">
              <a:lnSpc>
                <a:spcPct val="100000"/>
              </a:lnSpc>
              <a:buFont typeface="Arial" panose="020B0604020202020204" pitchFamily="34" charset="0"/>
              <a:buChar char="•"/>
            </a:pPr>
            <a:r>
              <a:rPr lang="en-GB" sz="1600" dirty="0">
                <a:solidFill>
                  <a:srgbClr val="000000"/>
                </a:solidFill>
                <a:latin typeface="+mn-lt"/>
              </a:rPr>
              <a:t>‘whether a fair balance was struck between the demands of the general interest of the community and the requirements of the protection of the individual’s fundamental rights’</a:t>
            </a:r>
          </a:p>
          <a:p>
            <a:pPr marL="285750" indent="-285750">
              <a:lnSpc>
                <a:spcPct val="100000"/>
              </a:lnSpc>
              <a:buFont typeface="Arial" panose="020B0604020202020204" pitchFamily="34" charset="0"/>
              <a:buChar char="•"/>
            </a:pPr>
            <a:r>
              <a:rPr lang="en-GB" sz="1600" dirty="0">
                <a:solidFill>
                  <a:srgbClr val="000000"/>
                </a:solidFill>
                <a:latin typeface="+mn-lt"/>
              </a:rPr>
              <a:t>‘individual and excessive burden’ </a:t>
            </a:r>
          </a:p>
          <a:p>
            <a:pPr marL="285750" indent="-285750">
              <a:lnSpc>
                <a:spcPct val="100000"/>
              </a:lnSpc>
              <a:buFont typeface="Arial" panose="020B0604020202020204" pitchFamily="34" charset="0"/>
              <a:buChar char="•"/>
            </a:pPr>
            <a:r>
              <a:rPr lang="en-GB" sz="1600" dirty="0">
                <a:solidFill>
                  <a:srgbClr val="000000"/>
                </a:solidFill>
                <a:latin typeface="+mn-lt"/>
              </a:rPr>
              <a:t>System was inflexible and imposed disproportionate burdens</a:t>
            </a:r>
          </a:p>
          <a:p>
            <a:pPr marL="285750" indent="-285750">
              <a:lnSpc>
                <a:spcPct val="100000"/>
              </a:lnSpc>
              <a:buFont typeface="Arial" panose="020B0604020202020204" pitchFamily="34" charset="0"/>
              <a:buChar char="•"/>
            </a:pPr>
            <a:r>
              <a:rPr lang="en-GB" sz="1600" dirty="0">
                <a:solidFill>
                  <a:srgbClr val="000000"/>
                </a:solidFill>
                <a:latin typeface="+mn-lt"/>
              </a:rPr>
              <a:t>The lack of a fair procedure also violated Article 6 ECHR</a:t>
            </a:r>
          </a:p>
        </p:txBody>
      </p:sp>
    </p:spTree>
    <p:extLst>
      <p:ext uri="{BB962C8B-B14F-4D97-AF65-F5344CB8AC3E}">
        <p14:creationId xmlns:p14="http://schemas.microsoft.com/office/powerpoint/2010/main" val="2608924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60914E65-BC29-98DB-E2D6-25E1CD46B3EF}"/>
              </a:ext>
            </a:extLst>
          </p:cNvPr>
          <p:cNvSpPr>
            <a:spLocks noGrp="1"/>
          </p:cNvSpPr>
          <p:nvPr>
            <p:ph type="title"/>
          </p:nvPr>
        </p:nvSpPr>
        <p:spPr>
          <a:xfrm>
            <a:off x="687848" y="-39579"/>
            <a:ext cx="9917806" cy="1450757"/>
          </a:xfrm>
        </p:spPr>
        <p:txBody>
          <a:bodyPr/>
          <a:lstStyle/>
          <a:p>
            <a:r>
              <a:rPr lang="en-GB" dirty="0"/>
              <a:t>Proportionality</a:t>
            </a:r>
          </a:p>
        </p:txBody>
      </p:sp>
      <p:sp>
        <p:nvSpPr>
          <p:cNvPr id="3" name="Content Placeholder 2">
            <a:extLst>
              <a:ext uri="{FF2B5EF4-FFF2-40B4-BE49-F238E27FC236}">
                <a16:creationId xmlns:a16="http://schemas.microsoft.com/office/drawing/2014/main" id="{610E5E4E-1BCC-5BB5-B026-7349E2E2C420}"/>
              </a:ext>
            </a:extLst>
          </p:cNvPr>
          <p:cNvSpPr>
            <a:spLocks noGrp="1"/>
          </p:cNvSpPr>
          <p:nvPr>
            <p:ph idx="1"/>
          </p:nvPr>
        </p:nvSpPr>
        <p:spPr>
          <a:xfrm>
            <a:off x="687848" y="1615932"/>
            <a:ext cx="9917806" cy="4267200"/>
          </a:xfrm>
        </p:spPr>
        <p:txBody>
          <a:bodyPr>
            <a:normAutofit lnSpcReduction="10000"/>
          </a:bodyPr>
          <a:lstStyle/>
          <a:p>
            <a:r>
              <a:rPr lang="en-GB" sz="2400" u="sng" dirty="0">
                <a:solidFill>
                  <a:srgbClr val="000000"/>
                </a:solidFill>
                <a:latin typeface="+mn-lt"/>
              </a:rPr>
              <a:t>2) An indiscriminate, blanket policy</a:t>
            </a:r>
          </a:p>
          <a:p>
            <a:pPr marL="285750" indent="-285750">
              <a:buFont typeface="Arial" panose="020B0604020202020204" pitchFamily="34" charset="0"/>
              <a:buChar char="•"/>
            </a:pPr>
            <a:r>
              <a:rPr lang="en-GB" sz="2400" dirty="0">
                <a:solidFill>
                  <a:srgbClr val="000000"/>
                </a:solidFill>
                <a:latin typeface="+mn-lt"/>
              </a:rPr>
              <a:t>E.g. State action which is based on applying a policy in a way that treats people the same who ought to be treated differently </a:t>
            </a:r>
          </a:p>
          <a:p>
            <a:pPr marL="91440" marR="0" lvl="0" indent="-91440" algn="l" defTabSz="914400" rtl="0" eaLnBrk="1" fontAlgn="auto" latinLnBrk="0" hangingPunct="1">
              <a:lnSpc>
                <a:spcPct val="90000"/>
              </a:lnSpc>
              <a:spcBef>
                <a:spcPts val="1200"/>
              </a:spcBef>
              <a:spcAft>
                <a:spcPts val="200"/>
              </a:spcAft>
              <a:buClr>
                <a:srgbClr val="212B55"/>
              </a:buClr>
              <a:buSzPct val="100000"/>
              <a:buFont typeface="Calibri" panose="020F0502020204030204" pitchFamily="34" charset="0"/>
              <a:buChar char=" "/>
              <a:tabLst/>
              <a:defRPr/>
            </a:pPr>
            <a:r>
              <a:rPr kumimoji="0" lang="en-GB" sz="2400" b="0" i="0" u="sng"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 The conduct of the parties</a:t>
            </a:r>
          </a:p>
          <a:p>
            <a:pPr marL="91440" marR="0" lvl="0" indent="-91440" algn="l" defTabSz="914400" rtl="0" eaLnBrk="1" fontAlgn="auto" latinLnBrk="0" hangingPunct="1">
              <a:lnSpc>
                <a:spcPct val="90000"/>
              </a:lnSpc>
              <a:spcBef>
                <a:spcPts val="1200"/>
              </a:spcBef>
              <a:spcAft>
                <a:spcPts val="200"/>
              </a:spcAft>
              <a:buClr>
                <a:srgbClr val="212B55"/>
              </a:buClr>
              <a:buSzPct val="100000"/>
              <a:buFont typeface="Calibri" panose="020F0502020204030204" pitchFamily="34" charset="0"/>
              <a:buChar char=" "/>
              <a:tabLst/>
              <a:defRPr/>
            </a:pPr>
            <a:r>
              <a:rPr kumimoji="0" lang="de-DE" sz="2400" b="0" i="1"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Beyeler v </a:t>
            </a:r>
            <a:r>
              <a:rPr kumimoji="0" lang="de-DE" sz="2400" b="0" i="1"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Italy</a:t>
            </a:r>
            <a:r>
              <a:rPr kumimoji="0" lang="de-DE" sz="2400" b="0" i="1"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(2001), 33 EHRR 52 </a:t>
            </a:r>
          </a:p>
          <a:p>
            <a:pPr marL="285750" marR="0" lvl="0" indent="-285750" algn="l" defTabSz="914400" rtl="0" eaLnBrk="1" fontAlgn="auto" latinLnBrk="0" hangingPunct="1">
              <a:lnSpc>
                <a:spcPct val="90000"/>
              </a:lnSpc>
              <a:spcBef>
                <a:spcPts val="1200"/>
              </a:spcBef>
              <a:spcAft>
                <a:spcPts val="200"/>
              </a:spcAft>
              <a:buClr>
                <a:srgbClr val="212B55"/>
              </a:buClr>
              <a:buSzPct val="100000"/>
              <a:buFont typeface="Arial" panose="020B0604020202020204" pitchFamily="34" charset="0"/>
              <a:buChar char="•"/>
              <a:tabLst/>
              <a:defRPr/>
            </a:pP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Italian</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government</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exercised</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its</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pre-emption</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powers</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and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bought</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painting</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from</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its</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owner</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for</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sum</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below</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the</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market</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price</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a:t>
            </a:r>
          </a:p>
          <a:p>
            <a:pPr marL="285750" marR="0" lvl="0" indent="-285750" algn="l" defTabSz="914400" rtl="0" eaLnBrk="1" fontAlgn="auto" latinLnBrk="0" hangingPunct="1">
              <a:lnSpc>
                <a:spcPct val="90000"/>
              </a:lnSpc>
              <a:spcBef>
                <a:spcPts val="1200"/>
              </a:spcBef>
              <a:spcAft>
                <a:spcPts val="200"/>
              </a:spcAft>
              <a:buClr>
                <a:srgbClr val="212B55"/>
              </a:buClr>
              <a:buSzPct val="100000"/>
              <a:buFont typeface="Arial" panose="020B0604020202020204" pitchFamily="34" charset="0"/>
              <a:buChar char="•"/>
              <a:tabLst/>
              <a:defRPr/>
            </a:pP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B</a:t>
            </a: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actions</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 not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as</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open and honest; but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the</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authorities</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delayed</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exercising</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their</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powers</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for</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five</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years</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and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treated</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B in an ambivalent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way</a:t>
            </a:r>
            <a:endPar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90000"/>
              </a:lnSpc>
              <a:spcBef>
                <a:spcPts val="1200"/>
              </a:spcBef>
              <a:spcAft>
                <a:spcPts val="200"/>
              </a:spcAft>
              <a:buClr>
                <a:srgbClr val="212B55"/>
              </a:buClr>
              <a:buSzPct val="100000"/>
              <a:buFont typeface="Arial" panose="020B0604020202020204" pitchFamily="34" charset="0"/>
              <a:buChar char="•"/>
              <a:tabLst/>
              <a:defRPr/>
            </a:pP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Burden</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was </a:t>
            </a:r>
            <a:r>
              <a:rPr kumimoji="0" lang="de-DE" sz="2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disproportionate</a:t>
            </a: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285750" indent="-285750">
              <a:buFont typeface="Arial" panose="020B0604020202020204" pitchFamily="34" charset="0"/>
              <a:buChar char="•"/>
            </a:pPr>
            <a:endParaRPr lang="en-GB" sz="2400" dirty="0">
              <a:solidFill>
                <a:srgbClr val="000000"/>
              </a:solidFill>
              <a:latin typeface="+mn-lt"/>
            </a:endParaRPr>
          </a:p>
        </p:txBody>
      </p:sp>
    </p:spTree>
    <p:extLst>
      <p:ext uri="{BB962C8B-B14F-4D97-AF65-F5344CB8AC3E}">
        <p14:creationId xmlns:p14="http://schemas.microsoft.com/office/powerpoint/2010/main" val="3403089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123127EA-4CD6-5634-C2C9-875D5E826641}"/>
              </a:ext>
            </a:extLst>
          </p:cNvPr>
          <p:cNvSpPr>
            <a:spLocks noGrp="1"/>
          </p:cNvSpPr>
          <p:nvPr>
            <p:ph type="title"/>
          </p:nvPr>
        </p:nvSpPr>
        <p:spPr>
          <a:xfrm>
            <a:off x="687848" y="-86555"/>
            <a:ext cx="9917806" cy="1450757"/>
          </a:xfrm>
        </p:spPr>
        <p:txBody>
          <a:bodyPr/>
          <a:lstStyle/>
          <a:p>
            <a:r>
              <a:rPr lang="en-GB" dirty="0"/>
              <a:t>Proportionality </a:t>
            </a:r>
          </a:p>
        </p:txBody>
      </p:sp>
      <p:sp>
        <p:nvSpPr>
          <p:cNvPr id="3" name="Content Placeholder 2">
            <a:extLst>
              <a:ext uri="{FF2B5EF4-FFF2-40B4-BE49-F238E27FC236}">
                <a16:creationId xmlns:a16="http://schemas.microsoft.com/office/drawing/2014/main" id="{6FBD9C67-32E3-1ECA-C6B9-8E4BBE18E9F5}"/>
              </a:ext>
            </a:extLst>
          </p:cNvPr>
          <p:cNvSpPr>
            <a:spLocks noGrp="1"/>
          </p:cNvSpPr>
          <p:nvPr>
            <p:ph idx="1"/>
          </p:nvPr>
        </p:nvSpPr>
        <p:spPr>
          <a:xfrm>
            <a:off x="687848" y="1774047"/>
            <a:ext cx="9917806" cy="4267200"/>
          </a:xfrm>
        </p:spPr>
        <p:txBody>
          <a:bodyPr/>
          <a:lstStyle/>
          <a:p>
            <a:r>
              <a:rPr lang="en-GB" sz="2400" u="sng" dirty="0">
                <a:solidFill>
                  <a:srgbClr val="000000"/>
                </a:solidFill>
                <a:latin typeface="+mn-lt"/>
              </a:rPr>
              <a:t>4) Compatibility with the rule of law</a:t>
            </a:r>
          </a:p>
          <a:p>
            <a:r>
              <a:rPr lang="en-GB" sz="2400" i="1" dirty="0" err="1">
                <a:solidFill>
                  <a:srgbClr val="000000"/>
                </a:solidFill>
                <a:latin typeface="+mn-lt"/>
              </a:rPr>
              <a:t>Pressos</a:t>
            </a:r>
            <a:r>
              <a:rPr lang="en-GB" sz="2400" i="1" dirty="0">
                <a:solidFill>
                  <a:srgbClr val="000000"/>
                </a:solidFill>
                <a:latin typeface="+mn-lt"/>
              </a:rPr>
              <a:t> </a:t>
            </a:r>
            <a:r>
              <a:rPr lang="en-GB" sz="2400" i="1" dirty="0" err="1">
                <a:solidFill>
                  <a:srgbClr val="000000"/>
                </a:solidFill>
                <a:latin typeface="+mn-lt"/>
              </a:rPr>
              <a:t>Compania</a:t>
            </a:r>
            <a:r>
              <a:rPr lang="en-GB" sz="2400" i="1" dirty="0">
                <a:solidFill>
                  <a:srgbClr val="000000"/>
                </a:solidFill>
                <a:latin typeface="+mn-lt"/>
              </a:rPr>
              <a:t> Naviera SA v Belgium </a:t>
            </a:r>
            <a:r>
              <a:rPr lang="en-GB" sz="2400" dirty="0">
                <a:solidFill>
                  <a:srgbClr val="000000"/>
                </a:solidFill>
                <a:latin typeface="+mn-lt"/>
              </a:rPr>
              <a:t>(1996), 21 EHRR 301 </a:t>
            </a:r>
          </a:p>
          <a:p>
            <a:pPr marL="285750" indent="-285750">
              <a:buFont typeface="Arial" panose="020B0604020202020204" pitchFamily="34" charset="0"/>
              <a:buChar char="•"/>
            </a:pPr>
            <a:r>
              <a:rPr lang="en-GB" sz="2400" dirty="0">
                <a:solidFill>
                  <a:srgbClr val="000000"/>
                </a:solidFill>
                <a:latin typeface="+mn-lt"/>
              </a:rPr>
              <a:t>Retrospective legislation removed from the company a right, affirmed by a ruling of the highest court in Belgium</a:t>
            </a:r>
          </a:p>
          <a:p>
            <a:pPr marL="285750" indent="-285750">
              <a:buFont typeface="Arial" panose="020B0604020202020204" pitchFamily="34" charset="0"/>
              <a:buChar char="•"/>
            </a:pPr>
            <a:r>
              <a:rPr lang="en-GB" sz="2400" dirty="0">
                <a:solidFill>
                  <a:srgbClr val="000000"/>
                </a:solidFill>
                <a:latin typeface="+mn-lt"/>
              </a:rPr>
              <a:t>For a legitimate purpose, but disproportionate due to the fact that it was retrospective</a:t>
            </a:r>
          </a:p>
          <a:p>
            <a:pPr marL="285750" indent="-285750">
              <a:buFont typeface="Arial" panose="020B0604020202020204" pitchFamily="34" charset="0"/>
              <a:buChar char="•"/>
            </a:pPr>
            <a:endParaRPr lang="en-GB" sz="2400" dirty="0">
              <a:solidFill>
                <a:srgbClr val="000000"/>
              </a:solidFill>
              <a:latin typeface="+mn-lt"/>
            </a:endParaRPr>
          </a:p>
          <a:p>
            <a:endParaRPr lang="en-GB" dirty="0">
              <a:latin typeface="+mn-lt"/>
            </a:endParaRPr>
          </a:p>
          <a:p>
            <a:endParaRPr lang="en-GB" dirty="0">
              <a:latin typeface="+mn-lt"/>
            </a:endParaRPr>
          </a:p>
        </p:txBody>
      </p:sp>
    </p:spTree>
    <p:extLst>
      <p:ext uri="{BB962C8B-B14F-4D97-AF65-F5344CB8AC3E}">
        <p14:creationId xmlns:p14="http://schemas.microsoft.com/office/powerpoint/2010/main" val="429468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3EDB4E1C-A5C7-6702-C667-28D9CC9A7CCC}"/>
              </a:ext>
            </a:extLst>
          </p:cNvPr>
          <p:cNvSpPr>
            <a:spLocks noGrp="1"/>
          </p:cNvSpPr>
          <p:nvPr>
            <p:ph type="title"/>
          </p:nvPr>
        </p:nvSpPr>
        <p:spPr>
          <a:xfrm>
            <a:off x="687848" y="-39579"/>
            <a:ext cx="9917806" cy="1450757"/>
          </a:xfrm>
        </p:spPr>
        <p:txBody>
          <a:bodyPr/>
          <a:lstStyle/>
          <a:p>
            <a:r>
              <a:rPr lang="en-GB" dirty="0"/>
              <a:t>Proportionality</a:t>
            </a:r>
          </a:p>
        </p:txBody>
      </p:sp>
      <p:sp>
        <p:nvSpPr>
          <p:cNvPr id="3" name="Content Placeholder 2">
            <a:extLst>
              <a:ext uri="{FF2B5EF4-FFF2-40B4-BE49-F238E27FC236}">
                <a16:creationId xmlns:a16="http://schemas.microsoft.com/office/drawing/2014/main" id="{F0FA35C0-8198-ABF8-9C4F-40B090A7CB88}"/>
              </a:ext>
            </a:extLst>
          </p:cNvPr>
          <p:cNvSpPr>
            <a:spLocks noGrp="1"/>
          </p:cNvSpPr>
          <p:nvPr>
            <p:ph idx="1"/>
          </p:nvPr>
        </p:nvSpPr>
        <p:spPr>
          <a:xfrm>
            <a:off x="687848" y="1905000"/>
            <a:ext cx="9917806" cy="4267200"/>
          </a:xfrm>
        </p:spPr>
        <p:txBody>
          <a:bodyPr>
            <a:normAutofit/>
          </a:bodyPr>
          <a:lstStyle/>
          <a:p>
            <a:r>
              <a:rPr lang="en-GB" sz="2400" u="sng" dirty="0">
                <a:solidFill>
                  <a:srgbClr val="000000"/>
                </a:solidFill>
                <a:latin typeface="+mn-lt"/>
              </a:rPr>
              <a:t>5) National emergency</a:t>
            </a:r>
          </a:p>
          <a:p>
            <a:r>
              <a:rPr lang="en-GB" sz="2400" i="1" dirty="0" err="1">
                <a:solidFill>
                  <a:srgbClr val="000000"/>
                </a:solidFill>
                <a:latin typeface="+mn-lt"/>
              </a:rPr>
              <a:t>Mamatas</a:t>
            </a:r>
            <a:r>
              <a:rPr lang="en-GB" sz="2400" i="1" dirty="0">
                <a:solidFill>
                  <a:srgbClr val="000000"/>
                </a:solidFill>
                <a:latin typeface="+mn-lt"/>
              </a:rPr>
              <a:t> v Greece </a:t>
            </a:r>
            <a:r>
              <a:rPr lang="en-GB" sz="2400" dirty="0">
                <a:solidFill>
                  <a:srgbClr val="000000"/>
                </a:solidFill>
                <a:latin typeface="+mn-lt"/>
              </a:rPr>
              <a:t>(2016), ECHR 256:</a:t>
            </a:r>
          </a:p>
          <a:p>
            <a:r>
              <a:rPr lang="en-GB" sz="2400" dirty="0">
                <a:solidFill>
                  <a:srgbClr val="000000"/>
                </a:solidFill>
                <a:latin typeface="+mn-lt"/>
              </a:rPr>
              <a:t>No violation of property when the Greek government interfered with bondholders’ possessions, because it was during the peak of the Greek debt crisis</a:t>
            </a:r>
          </a:p>
        </p:txBody>
      </p:sp>
    </p:spTree>
    <p:extLst>
      <p:ext uri="{BB962C8B-B14F-4D97-AF65-F5344CB8AC3E}">
        <p14:creationId xmlns:p14="http://schemas.microsoft.com/office/powerpoint/2010/main" val="882798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A2590621-AC12-AA35-E0A5-97FBA2B1F91D}"/>
              </a:ext>
            </a:extLst>
          </p:cNvPr>
          <p:cNvSpPr>
            <a:spLocks noGrp="1"/>
          </p:cNvSpPr>
          <p:nvPr>
            <p:ph type="title"/>
          </p:nvPr>
        </p:nvSpPr>
        <p:spPr>
          <a:xfrm>
            <a:off x="657762" y="498225"/>
            <a:ext cx="7340048" cy="851061"/>
          </a:xfrm>
        </p:spPr>
        <p:txBody>
          <a:bodyPr anchor="b">
            <a:normAutofit/>
          </a:bodyPr>
          <a:lstStyle/>
          <a:p>
            <a:pPr algn="ctr"/>
            <a:r>
              <a:rPr lang="en-GB" dirty="0"/>
              <a:t>Margin of appreciation</a:t>
            </a:r>
          </a:p>
        </p:txBody>
      </p:sp>
      <p:sp>
        <p:nvSpPr>
          <p:cNvPr id="3" name="Content Placeholder 2">
            <a:extLst>
              <a:ext uri="{FF2B5EF4-FFF2-40B4-BE49-F238E27FC236}">
                <a16:creationId xmlns:a16="http://schemas.microsoft.com/office/drawing/2014/main" id="{08C98FF3-A479-87CC-900E-A12BEDA6E493}"/>
              </a:ext>
            </a:extLst>
          </p:cNvPr>
          <p:cNvSpPr>
            <a:spLocks noGrp="1"/>
          </p:cNvSpPr>
          <p:nvPr>
            <p:ph idx="1"/>
          </p:nvPr>
        </p:nvSpPr>
        <p:spPr>
          <a:xfrm>
            <a:off x="560412" y="1463178"/>
            <a:ext cx="11071176" cy="5353040"/>
          </a:xfrm>
        </p:spPr>
        <p:txBody>
          <a:bodyPr>
            <a:normAutofit/>
          </a:bodyPr>
          <a:lstStyle/>
          <a:p>
            <a:pPr>
              <a:lnSpc>
                <a:spcPct val="100000"/>
              </a:lnSpc>
            </a:pPr>
            <a:r>
              <a:rPr lang="en-GB" i="1" dirty="0">
                <a:solidFill>
                  <a:srgbClr val="000000"/>
                </a:solidFill>
                <a:latin typeface="+mn-lt"/>
              </a:rPr>
              <a:t>James v United Kingdom </a:t>
            </a:r>
            <a:r>
              <a:rPr lang="en-GB" dirty="0">
                <a:solidFill>
                  <a:srgbClr val="000000"/>
                </a:solidFill>
                <a:latin typeface="+mn-lt"/>
              </a:rPr>
              <a:t>(1986), 8 EHRR 123</a:t>
            </a:r>
          </a:p>
          <a:p>
            <a:pPr>
              <a:lnSpc>
                <a:spcPct val="100000"/>
              </a:lnSpc>
            </a:pPr>
            <a:r>
              <a:rPr lang="en-GB" i="1" dirty="0">
                <a:solidFill>
                  <a:srgbClr val="000000"/>
                </a:solidFill>
                <a:latin typeface="+mn-lt"/>
              </a:rPr>
              <a:t>“The margin of appreciation is wide enough to cover legislation aimed at securing greater social justice in the sphere of people’s homes, even where such legislation interferes with existing contractual relations between private parties and confers no direct benefit on the State or the community at large. In principle, therefore, the aim pursued by the leasehold reform legislation is a legitimate one.”</a:t>
            </a:r>
          </a:p>
          <a:p>
            <a:pPr>
              <a:lnSpc>
                <a:spcPct val="100000"/>
              </a:lnSpc>
            </a:pPr>
            <a:r>
              <a:rPr lang="en-GB" i="1" dirty="0">
                <a:solidFill>
                  <a:srgbClr val="000000"/>
                </a:solidFill>
                <a:latin typeface="+mn-lt"/>
              </a:rPr>
              <a:t>-&gt; </a:t>
            </a:r>
            <a:r>
              <a:rPr lang="en-GB" dirty="0">
                <a:solidFill>
                  <a:srgbClr val="000000"/>
                </a:solidFill>
                <a:latin typeface="+mn-lt"/>
              </a:rPr>
              <a:t>wide deference to national authorities in safeguarding the public interest </a:t>
            </a:r>
          </a:p>
          <a:p>
            <a:pPr>
              <a:lnSpc>
                <a:spcPct val="100000"/>
              </a:lnSpc>
            </a:pPr>
            <a:r>
              <a:rPr lang="en-GB" i="1" dirty="0">
                <a:solidFill>
                  <a:srgbClr val="000000"/>
                </a:solidFill>
                <a:latin typeface="+mn-lt"/>
              </a:rPr>
              <a:t>-&gt; </a:t>
            </a:r>
            <a:r>
              <a:rPr lang="en-GB" dirty="0">
                <a:solidFill>
                  <a:srgbClr val="000000"/>
                </a:solidFill>
                <a:latin typeface="+mn-lt"/>
              </a:rPr>
              <a:t>political, social and economic policies</a:t>
            </a:r>
          </a:p>
          <a:p>
            <a:pPr>
              <a:lnSpc>
                <a:spcPct val="100000"/>
              </a:lnSpc>
            </a:pPr>
            <a:r>
              <a:rPr lang="en-GB" i="1" dirty="0">
                <a:solidFill>
                  <a:srgbClr val="000000"/>
                </a:solidFill>
                <a:latin typeface="+mn-lt"/>
              </a:rPr>
              <a:t>-&gt; </a:t>
            </a:r>
            <a:r>
              <a:rPr lang="en-GB" dirty="0">
                <a:solidFill>
                  <a:srgbClr val="000000"/>
                </a:solidFill>
                <a:latin typeface="+mn-lt"/>
              </a:rPr>
              <a:t>including expropriation of property which commonly involves considerations of the above</a:t>
            </a:r>
          </a:p>
          <a:p>
            <a:pPr>
              <a:lnSpc>
                <a:spcPct val="100000"/>
              </a:lnSpc>
            </a:pPr>
            <a:r>
              <a:rPr lang="en-GB" dirty="0">
                <a:solidFill>
                  <a:srgbClr val="000000"/>
                </a:solidFill>
                <a:latin typeface="+mn-lt"/>
              </a:rPr>
              <a:t>-&gt; State actions respected unless ‘manifestly without reasonable foundation’</a:t>
            </a:r>
          </a:p>
          <a:p>
            <a:pPr>
              <a:lnSpc>
                <a:spcPct val="100000"/>
              </a:lnSpc>
            </a:pPr>
            <a:r>
              <a:rPr lang="en-GB" i="1" dirty="0">
                <a:solidFill>
                  <a:srgbClr val="000000"/>
                </a:solidFill>
                <a:latin typeface="+mn-lt"/>
              </a:rPr>
              <a:t>-&gt; </a:t>
            </a:r>
            <a:r>
              <a:rPr lang="en-GB" dirty="0">
                <a:solidFill>
                  <a:srgbClr val="000000"/>
                </a:solidFill>
                <a:latin typeface="+mn-lt"/>
              </a:rPr>
              <a:t>Fair balance in favour of finding an interference to be proportionate?</a:t>
            </a:r>
            <a:endParaRPr lang="en-GB" i="1" dirty="0">
              <a:solidFill>
                <a:srgbClr val="000000"/>
              </a:solidFill>
              <a:latin typeface="+mn-lt"/>
            </a:endParaRPr>
          </a:p>
        </p:txBody>
      </p:sp>
    </p:spTree>
    <p:extLst>
      <p:ext uri="{BB962C8B-B14F-4D97-AF65-F5344CB8AC3E}">
        <p14:creationId xmlns:p14="http://schemas.microsoft.com/office/powerpoint/2010/main" val="2938506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819BDF36-F8F6-9AC2-6ED1-6DF131B586BD}"/>
              </a:ext>
            </a:extLst>
          </p:cNvPr>
          <p:cNvSpPr>
            <a:spLocks noGrp="1"/>
          </p:cNvSpPr>
          <p:nvPr>
            <p:ph type="title"/>
          </p:nvPr>
        </p:nvSpPr>
        <p:spPr>
          <a:xfrm>
            <a:off x="63419" y="587011"/>
            <a:ext cx="7340048" cy="859399"/>
          </a:xfrm>
        </p:spPr>
        <p:txBody>
          <a:bodyPr anchor="b">
            <a:normAutofit/>
          </a:bodyPr>
          <a:lstStyle/>
          <a:p>
            <a:pPr algn="ctr"/>
            <a:r>
              <a:rPr lang="en-GB" dirty="0"/>
              <a:t>Compensation</a:t>
            </a:r>
          </a:p>
        </p:txBody>
      </p:sp>
      <p:sp>
        <p:nvSpPr>
          <p:cNvPr id="3" name="Content Placeholder 2">
            <a:extLst>
              <a:ext uri="{FF2B5EF4-FFF2-40B4-BE49-F238E27FC236}">
                <a16:creationId xmlns:a16="http://schemas.microsoft.com/office/drawing/2014/main" id="{27EEF43C-7F5B-B14E-CFFB-BF1660E37BA8}"/>
              </a:ext>
            </a:extLst>
          </p:cNvPr>
          <p:cNvSpPr>
            <a:spLocks noGrp="1"/>
          </p:cNvSpPr>
          <p:nvPr>
            <p:ph idx="1"/>
          </p:nvPr>
        </p:nvSpPr>
        <p:spPr>
          <a:xfrm>
            <a:off x="507375" y="1823553"/>
            <a:ext cx="11168810" cy="3621269"/>
          </a:xfrm>
        </p:spPr>
        <p:txBody>
          <a:bodyPr>
            <a:normAutofit fontScale="55000" lnSpcReduction="20000"/>
          </a:bodyPr>
          <a:lstStyle/>
          <a:p>
            <a:pPr marL="285750" indent="-285750">
              <a:lnSpc>
                <a:spcPct val="120000"/>
              </a:lnSpc>
              <a:buFont typeface="Arial" panose="020B0604020202020204" pitchFamily="34" charset="0"/>
              <a:buChar char="•"/>
            </a:pPr>
            <a:r>
              <a:rPr lang="en-GB" sz="4400" dirty="0">
                <a:solidFill>
                  <a:srgbClr val="000000"/>
                </a:solidFill>
                <a:latin typeface="+mn-lt"/>
              </a:rPr>
              <a:t>No mention of compensation in Article 1 Protocol 1 ECHR</a:t>
            </a:r>
          </a:p>
          <a:p>
            <a:pPr marL="285750" indent="-285750">
              <a:lnSpc>
                <a:spcPct val="120000"/>
              </a:lnSpc>
              <a:buFont typeface="Arial" panose="020B0604020202020204" pitchFamily="34" charset="0"/>
              <a:buChar char="•"/>
            </a:pPr>
            <a:r>
              <a:rPr lang="en-GB" sz="4400" dirty="0">
                <a:solidFill>
                  <a:srgbClr val="000000"/>
                </a:solidFill>
                <a:latin typeface="+mn-lt"/>
              </a:rPr>
              <a:t>Yet, CJEU: the fundamental right to property entails a right to compensation for the deprivation of property in the general interest (C-78/16 and C-79/16 </a:t>
            </a:r>
            <a:r>
              <a:rPr lang="en-GB" sz="4400" i="1" dirty="0" err="1">
                <a:solidFill>
                  <a:srgbClr val="000000"/>
                </a:solidFill>
                <a:latin typeface="+mn-lt"/>
              </a:rPr>
              <a:t>Pesce</a:t>
            </a:r>
            <a:r>
              <a:rPr lang="en-GB" sz="4400" i="1" dirty="0">
                <a:solidFill>
                  <a:srgbClr val="000000"/>
                </a:solidFill>
                <a:latin typeface="+mn-lt"/>
              </a:rPr>
              <a:t> </a:t>
            </a:r>
            <a:r>
              <a:rPr lang="en-GB" sz="4400" i="1" dirty="0" err="1">
                <a:solidFill>
                  <a:srgbClr val="000000"/>
                </a:solidFill>
                <a:latin typeface="+mn-lt"/>
              </a:rPr>
              <a:t>a.O.</a:t>
            </a:r>
            <a:r>
              <a:rPr lang="en-GB" sz="4400" i="1" dirty="0">
                <a:solidFill>
                  <a:srgbClr val="000000"/>
                </a:solidFill>
                <a:latin typeface="+mn-lt"/>
              </a:rPr>
              <a:t>)</a:t>
            </a:r>
            <a:endParaRPr lang="en-GB" sz="4400" dirty="0">
              <a:solidFill>
                <a:srgbClr val="000000"/>
              </a:solidFill>
              <a:latin typeface="+mn-lt"/>
            </a:endParaRPr>
          </a:p>
          <a:p>
            <a:pPr marL="285750" indent="-285750">
              <a:lnSpc>
                <a:spcPct val="120000"/>
              </a:lnSpc>
              <a:buFont typeface="Arial" panose="020B0604020202020204" pitchFamily="34" charset="0"/>
              <a:buChar char="•"/>
            </a:pPr>
            <a:r>
              <a:rPr lang="en-GB" sz="4400" dirty="0">
                <a:solidFill>
                  <a:srgbClr val="000000"/>
                </a:solidFill>
                <a:latin typeface="+mn-lt"/>
              </a:rPr>
              <a:t>Rule 2 (deprivation of property) – compensation is to be expected as part of proportionality</a:t>
            </a:r>
          </a:p>
          <a:p>
            <a:pPr marL="285750" indent="-285750">
              <a:lnSpc>
                <a:spcPct val="120000"/>
              </a:lnSpc>
              <a:buFont typeface="Arial" panose="020B0604020202020204" pitchFamily="34" charset="0"/>
              <a:buChar char="•"/>
            </a:pPr>
            <a:r>
              <a:rPr lang="en-GB" sz="4400" dirty="0">
                <a:solidFill>
                  <a:srgbClr val="000000"/>
                </a:solidFill>
                <a:latin typeface="+mn-lt"/>
              </a:rPr>
              <a:t>Normally a requirement of international law, which is expressly mentioned in Rule 2. </a:t>
            </a:r>
          </a:p>
          <a:p>
            <a:pPr marL="285750" indent="-285750">
              <a:lnSpc>
                <a:spcPct val="120000"/>
              </a:lnSpc>
              <a:buFont typeface="Arial" panose="020B0604020202020204" pitchFamily="34" charset="0"/>
              <a:buChar char="•"/>
            </a:pPr>
            <a:r>
              <a:rPr lang="en-GB" sz="4400" dirty="0">
                <a:solidFill>
                  <a:srgbClr val="000000"/>
                </a:solidFill>
                <a:latin typeface="+mn-lt"/>
              </a:rPr>
              <a:t>A crucial factor in the assessment of the ‘fair balance’ test</a:t>
            </a:r>
          </a:p>
          <a:p>
            <a:pPr>
              <a:lnSpc>
                <a:spcPct val="130000"/>
              </a:lnSpc>
            </a:pPr>
            <a:endParaRPr lang="en-GB" sz="1700" dirty="0">
              <a:latin typeface="+mn-lt"/>
            </a:endParaRPr>
          </a:p>
        </p:txBody>
      </p:sp>
    </p:spTree>
    <p:extLst>
      <p:ext uri="{BB962C8B-B14F-4D97-AF65-F5344CB8AC3E}">
        <p14:creationId xmlns:p14="http://schemas.microsoft.com/office/powerpoint/2010/main" val="1320183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E5B9B270-456A-B76B-92DB-BF67C5CCD953}"/>
              </a:ext>
            </a:extLst>
          </p:cNvPr>
          <p:cNvSpPr>
            <a:spLocks noGrp="1"/>
          </p:cNvSpPr>
          <p:nvPr>
            <p:ph type="title"/>
          </p:nvPr>
        </p:nvSpPr>
        <p:spPr>
          <a:xfrm>
            <a:off x="434827" y="639725"/>
            <a:ext cx="7340048" cy="859399"/>
          </a:xfrm>
        </p:spPr>
        <p:txBody>
          <a:bodyPr anchor="b">
            <a:normAutofit/>
          </a:bodyPr>
          <a:lstStyle/>
          <a:p>
            <a:pPr algn="ctr"/>
            <a:r>
              <a:rPr lang="en-GB" dirty="0"/>
              <a:t>Compensation</a:t>
            </a:r>
          </a:p>
        </p:txBody>
      </p:sp>
      <p:sp>
        <p:nvSpPr>
          <p:cNvPr id="3" name="Content Placeholder 2">
            <a:extLst>
              <a:ext uri="{FF2B5EF4-FFF2-40B4-BE49-F238E27FC236}">
                <a16:creationId xmlns:a16="http://schemas.microsoft.com/office/drawing/2014/main" id="{CB121BA8-7B88-8D26-10DB-8A9D23A463CB}"/>
              </a:ext>
            </a:extLst>
          </p:cNvPr>
          <p:cNvSpPr>
            <a:spLocks noGrp="1"/>
          </p:cNvSpPr>
          <p:nvPr>
            <p:ph idx="1"/>
          </p:nvPr>
        </p:nvSpPr>
        <p:spPr>
          <a:xfrm>
            <a:off x="578878" y="1647616"/>
            <a:ext cx="11466583" cy="4654984"/>
          </a:xfrm>
        </p:spPr>
        <p:txBody>
          <a:bodyPr>
            <a:normAutofit fontScale="62500" lnSpcReduction="20000"/>
          </a:bodyPr>
          <a:lstStyle/>
          <a:p>
            <a:pPr>
              <a:lnSpc>
                <a:spcPct val="130000"/>
              </a:lnSpc>
            </a:pPr>
            <a:r>
              <a:rPr lang="en-GB" sz="3200" i="1" dirty="0">
                <a:solidFill>
                  <a:srgbClr val="000000"/>
                </a:solidFill>
                <a:latin typeface="+mn-lt"/>
              </a:rPr>
              <a:t>James v United Kingdom </a:t>
            </a:r>
            <a:r>
              <a:rPr lang="en-GB" sz="3200" dirty="0">
                <a:solidFill>
                  <a:srgbClr val="000000"/>
                </a:solidFill>
                <a:latin typeface="+mn-lt"/>
              </a:rPr>
              <a:t>(1986), 8 EHRR 123 </a:t>
            </a:r>
            <a:r>
              <a:rPr lang="en-GB" sz="3300" dirty="0">
                <a:solidFill>
                  <a:srgbClr val="000000"/>
                </a:solidFill>
                <a:latin typeface="+mn-lt"/>
              </a:rPr>
              <a:t>At 54 </a:t>
            </a:r>
          </a:p>
          <a:p>
            <a:pPr>
              <a:lnSpc>
                <a:spcPct val="130000"/>
              </a:lnSpc>
            </a:pPr>
            <a:r>
              <a:rPr lang="en-GB" sz="2900" i="1" dirty="0">
                <a:solidFill>
                  <a:srgbClr val="000000"/>
                </a:solidFill>
                <a:latin typeface="+mn-lt"/>
              </a:rPr>
              <a:t>“The taking of property in the public interest without payment of compensation is treated as justifiable only in exceptional circumstances […] As far as Article 1 (P1–1) is concerned, the protection of the right to property it affords would be largely illusory and ineffective in the absence of any equivalent principle. Clearly compensation terms are material to the assessment whether the contested legislation respects a fair balance between the various interests at stake and, notably, it does not impose a disproportionate burden on the applicants […] “</a:t>
            </a:r>
          </a:p>
          <a:p>
            <a:pPr marL="171450" indent="-171450">
              <a:lnSpc>
                <a:spcPct val="130000"/>
              </a:lnSpc>
              <a:buFont typeface="Arial" panose="020B0604020202020204" pitchFamily="34" charset="0"/>
              <a:buChar char="•"/>
            </a:pPr>
            <a:r>
              <a:rPr lang="en-GB" sz="2900" dirty="0">
                <a:solidFill>
                  <a:srgbClr val="000000"/>
                </a:solidFill>
                <a:latin typeface="+mn-lt"/>
              </a:rPr>
              <a:t>No right to full compensation: if significant social and economic reasons exist, significant constitutional changes, compensation can be less than market value (e.g. nationalisation case, </a:t>
            </a:r>
            <a:r>
              <a:rPr lang="en-GB" sz="2900" i="1" dirty="0">
                <a:solidFill>
                  <a:srgbClr val="000000"/>
                </a:solidFill>
                <a:latin typeface="+mn-lt"/>
              </a:rPr>
              <a:t>Lithgow v United Kingdom </a:t>
            </a:r>
            <a:r>
              <a:rPr lang="en-GB" sz="2900" dirty="0">
                <a:solidFill>
                  <a:srgbClr val="000000"/>
                </a:solidFill>
                <a:latin typeface="+mn-lt"/>
              </a:rPr>
              <a:t>(1986), 8 EHRR 329)</a:t>
            </a:r>
          </a:p>
          <a:p>
            <a:pPr marL="171450" indent="-171450">
              <a:lnSpc>
                <a:spcPct val="130000"/>
              </a:lnSpc>
              <a:buFont typeface="Arial" panose="020B0604020202020204" pitchFamily="34" charset="0"/>
              <a:buChar char="•"/>
            </a:pPr>
            <a:r>
              <a:rPr lang="en-GB" sz="2900" dirty="0">
                <a:solidFill>
                  <a:srgbClr val="000000"/>
                </a:solidFill>
                <a:latin typeface="+mn-lt"/>
              </a:rPr>
              <a:t>Compensation reasonably related to the property’s value (Case </a:t>
            </a:r>
            <a:r>
              <a:rPr lang="en-GB" sz="2900" i="1" dirty="0">
                <a:solidFill>
                  <a:srgbClr val="000000"/>
                </a:solidFill>
                <a:latin typeface="+mn-lt"/>
              </a:rPr>
              <a:t>Holy Monasteries v Greece</a:t>
            </a:r>
            <a:r>
              <a:rPr lang="en-GB" sz="2900" dirty="0">
                <a:solidFill>
                  <a:srgbClr val="000000"/>
                </a:solidFill>
                <a:latin typeface="+mn-lt"/>
              </a:rPr>
              <a:t> (1994), 20 EHRR 1)</a:t>
            </a:r>
          </a:p>
          <a:p>
            <a:pPr marL="171450" indent="-171450">
              <a:lnSpc>
                <a:spcPct val="130000"/>
              </a:lnSpc>
              <a:buFont typeface="Arial" panose="020B0604020202020204" pitchFamily="34" charset="0"/>
              <a:buChar char="•"/>
            </a:pPr>
            <a:r>
              <a:rPr lang="en-GB" sz="2900" dirty="0">
                <a:solidFill>
                  <a:srgbClr val="000000"/>
                </a:solidFill>
                <a:latin typeface="+mn-lt"/>
              </a:rPr>
              <a:t>Fair compensation in good time (based on current market value (</a:t>
            </a:r>
            <a:r>
              <a:rPr lang="en-GB" sz="2900" dirty="0" err="1">
                <a:solidFill>
                  <a:srgbClr val="000000"/>
                </a:solidFill>
                <a:latin typeface="+mn-lt"/>
              </a:rPr>
              <a:t>eg</a:t>
            </a:r>
            <a:r>
              <a:rPr lang="en-GB" sz="2900" dirty="0">
                <a:solidFill>
                  <a:srgbClr val="000000"/>
                </a:solidFill>
                <a:latin typeface="+mn-lt"/>
              </a:rPr>
              <a:t> </a:t>
            </a:r>
            <a:r>
              <a:rPr lang="en-GB" sz="2900" i="1" dirty="0" err="1">
                <a:solidFill>
                  <a:srgbClr val="000000"/>
                </a:solidFill>
                <a:latin typeface="+mn-lt"/>
              </a:rPr>
              <a:t>Pincová</a:t>
            </a:r>
            <a:r>
              <a:rPr lang="en-GB" sz="2900" i="1" dirty="0">
                <a:solidFill>
                  <a:srgbClr val="000000"/>
                </a:solidFill>
                <a:latin typeface="+mn-lt"/>
              </a:rPr>
              <a:t> and </a:t>
            </a:r>
            <a:r>
              <a:rPr lang="en-GB" sz="2900" i="1" dirty="0" err="1">
                <a:solidFill>
                  <a:srgbClr val="000000"/>
                </a:solidFill>
                <a:latin typeface="+mn-lt"/>
              </a:rPr>
              <a:t>Pinc</a:t>
            </a:r>
            <a:r>
              <a:rPr lang="en-GB" sz="2900" i="1" dirty="0">
                <a:solidFill>
                  <a:srgbClr val="000000"/>
                </a:solidFill>
                <a:latin typeface="+mn-lt"/>
              </a:rPr>
              <a:t> v Czech Republic </a:t>
            </a:r>
            <a:r>
              <a:rPr lang="en-GB" sz="2900" dirty="0">
                <a:solidFill>
                  <a:srgbClr val="000000"/>
                </a:solidFill>
                <a:latin typeface="+mn-lt"/>
              </a:rPr>
              <a:t>(2002), no. 36548/97; deviations from full market value may be justified)</a:t>
            </a:r>
          </a:p>
          <a:p>
            <a:pPr>
              <a:lnSpc>
                <a:spcPct val="130000"/>
              </a:lnSpc>
            </a:pPr>
            <a:endParaRPr lang="en-GB" sz="1700" dirty="0">
              <a:latin typeface="+mn-lt"/>
            </a:endParaRPr>
          </a:p>
        </p:txBody>
      </p:sp>
    </p:spTree>
    <p:extLst>
      <p:ext uri="{BB962C8B-B14F-4D97-AF65-F5344CB8AC3E}">
        <p14:creationId xmlns:p14="http://schemas.microsoft.com/office/powerpoint/2010/main" val="278890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DCDFD8-F8BE-585E-0C58-B32A3240D740}"/>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pic>
        <p:nvPicPr>
          <p:cNvPr id="7" name="Picture 6">
            <a:extLst>
              <a:ext uri="{FF2B5EF4-FFF2-40B4-BE49-F238E27FC236}">
                <a16:creationId xmlns:a16="http://schemas.microsoft.com/office/drawing/2014/main" id="{706B3ACE-0018-5DAC-CDC8-E9DC88542CFA}"/>
              </a:ext>
            </a:extLst>
          </p:cNvPr>
          <p:cNvPicPr>
            <a:picLocks noChangeAspect="1"/>
          </p:cNvPicPr>
          <p:nvPr/>
        </p:nvPicPr>
        <p:blipFill>
          <a:blip r:embed="rId2"/>
          <a:stretch>
            <a:fillRect/>
          </a:stretch>
        </p:blipFill>
        <p:spPr>
          <a:xfrm>
            <a:off x="5733399" y="2442995"/>
            <a:ext cx="5543550" cy="2419350"/>
          </a:xfrm>
          <a:prstGeom prst="rect">
            <a:avLst/>
          </a:prstGeom>
        </p:spPr>
      </p:pic>
      <p:pic>
        <p:nvPicPr>
          <p:cNvPr id="8" name="Picture 7">
            <a:extLst>
              <a:ext uri="{FF2B5EF4-FFF2-40B4-BE49-F238E27FC236}">
                <a16:creationId xmlns:a16="http://schemas.microsoft.com/office/drawing/2014/main" id="{C8E16114-02BE-294F-A399-95B0DCFE848E}"/>
              </a:ext>
            </a:extLst>
          </p:cNvPr>
          <p:cNvPicPr>
            <a:picLocks noChangeAspect="1"/>
          </p:cNvPicPr>
          <p:nvPr/>
        </p:nvPicPr>
        <p:blipFill rotWithShape="1">
          <a:blip r:embed="rId3"/>
          <a:srcRect l="3001" r="23610"/>
          <a:stretch/>
        </p:blipFill>
        <p:spPr>
          <a:xfrm>
            <a:off x="153" y="10"/>
            <a:ext cx="5033023" cy="6451083"/>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Tree>
    <p:extLst>
      <p:ext uri="{BB962C8B-B14F-4D97-AF65-F5344CB8AC3E}">
        <p14:creationId xmlns:p14="http://schemas.microsoft.com/office/powerpoint/2010/main" val="1513201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C76C35C1-A954-F132-673D-BB21FC55833C}"/>
              </a:ext>
            </a:extLst>
          </p:cNvPr>
          <p:cNvSpPr>
            <a:spLocks noGrp="1"/>
          </p:cNvSpPr>
          <p:nvPr>
            <p:ph type="title"/>
          </p:nvPr>
        </p:nvSpPr>
        <p:spPr>
          <a:xfrm>
            <a:off x="2424728" y="455220"/>
            <a:ext cx="6857365" cy="784836"/>
          </a:xfrm>
        </p:spPr>
        <p:txBody>
          <a:bodyPr anchor="b">
            <a:normAutofit/>
          </a:bodyPr>
          <a:lstStyle/>
          <a:p>
            <a:pPr algn="ctr"/>
            <a:r>
              <a:rPr lang="en-GB" dirty="0"/>
              <a:t>Compensation</a:t>
            </a:r>
          </a:p>
        </p:txBody>
      </p:sp>
      <p:sp>
        <p:nvSpPr>
          <p:cNvPr id="3" name="Content Placeholder 2">
            <a:extLst>
              <a:ext uri="{FF2B5EF4-FFF2-40B4-BE49-F238E27FC236}">
                <a16:creationId xmlns:a16="http://schemas.microsoft.com/office/drawing/2014/main" id="{771DE2E1-415C-94F0-0F82-EEF7241EE95C}"/>
              </a:ext>
            </a:extLst>
          </p:cNvPr>
          <p:cNvSpPr>
            <a:spLocks noGrp="1"/>
          </p:cNvSpPr>
          <p:nvPr>
            <p:ph idx="1"/>
          </p:nvPr>
        </p:nvSpPr>
        <p:spPr>
          <a:xfrm>
            <a:off x="456107" y="1638073"/>
            <a:ext cx="11123362" cy="4415002"/>
          </a:xfrm>
        </p:spPr>
        <p:txBody>
          <a:bodyPr>
            <a:normAutofit fontScale="92500" lnSpcReduction="20000"/>
          </a:bodyPr>
          <a:lstStyle/>
          <a:p>
            <a:pPr marL="285750" indent="-285750">
              <a:lnSpc>
                <a:spcPct val="100000"/>
              </a:lnSpc>
              <a:buFont typeface="Arial" panose="020B0604020202020204" pitchFamily="34" charset="0"/>
              <a:buChar char="•"/>
            </a:pPr>
            <a:r>
              <a:rPr lang="en-GB" dirty="0">
                <a:solidFill>
                  <a:srgbClr val="000000"/>
                </a:solidFill>
              </a:rPr>
              <a:t>Rules 1 and 3 – no general requirement to compensate</a:t>
            </a:r>
          </a:p>
          <a:p>
            <a:pPr marL="285750" indent="-285750">
              <a:lnSpc>
                <a:spcPct val="100000"/>
              </a:lnSpc>
              <a:buFont typeface="Arial" panose="020B0604020202020204" pitchFamily="34" charset="0"/>
              <a:buChar char="•"/>
            </a:pPr>
            <a:r>
              <a:rPr lang="en-GB" dirty="0">
                <a:solidFill>
                  <a:srgbClr val="000000"/>
                </a:solidFill>
              </a:rPr>
              <a:t>Rule 1 – There is no general principle requiring compensation to be paid to a person whose use or peaceful enjoyment of their possessions has been restricted or interfered with. </a:t>
            </a:r>
          </a:p>
          <a:p>
            <a:pPr marL="285750" indent="-285750">
              <a:buFont typeface="Arial" panose="020B0604020202020204" pitchFamily="34" charset="0"/>
              <a:buChar char="•"/>
            </a:pPr>
            <a:r>
              <a:rPr lang="en-GB" dirty="0">
                <a:solidFill>
                  <a:srgbClr val="000000"/>
                </a:solidFill>
                <a:latin typeface="+mn-lt"/>
              </a:rPr>
              <a:t>Rule 3 – a lack of compensation could be justified.</a:t>
            </a:r>
          </a:p>
          <a:p>
            <a:r>
              <a:rPr lang="en-GB" i="1" dirty="0">
                <a:solidFill>
                  <a:srgbClr val="000000"/>
                </a:solidFill>
                <a:latin typeface="+mn-lt"/>
              </a:rPr>
              <a:t>JA Pye (Oxford) Ltd v UK</a:t>
            </a:r>
            <a:r>
              <a:rPr lang="en-GB" dirty="0">
                <a:solidFill>
                  <a:srgbClr val="000000"/>
                </a:solidFill>
                <a:latin typeface="+mn-lt"/>
              </a:rPr>
              <a:t> (2008), 46 EHRR 45 </a:t>
            </a:r>
          </a:p>
          <a:p>
            <a:r>
              <a:rPr lang="en-GB" dirty="0">
                <a:solidFill>
                  <a:srgbClr val="000000"/>
                </a:solidFill>
                <a:latin typeface="+mn-lt"/>
              </a:rPr>
              <a:t>“The Court has found the interference with the applicant’s companies’ possession was a </a:t>
            </a:r>
            <a:r>
              <a:rPr lang="en-GB" u="sng" dirty="0">
                <a:solidFill>
                  <a:srgbClr val="000000"/>
                </a:solidFill>
                <a:latin typeface="+mn-lt"/>
              </a:rPr>
              <a:t>control of use</a:t>
            </a:r>
            <a:r>
              <a:rPr lang="en-GB" dirty="0">
                <a:solidFill>
                  <a:srgbClr val="000000"/>
                </a:solidFill>
                <a:latin typeface="+mn-lt"/>
              </a:rPr>
              <a:t>, rather than a deprivation of possession, such that </a:t>
            </a:r>
            <a:r>
              <a:rPr lang="en-GB" u="sng" dirty="0">
                <a:solidFill>
                  <a:srgbClr val="000000"/>
                </a:solidFill>
                <a:latin typeface="+mn-lt"/>
              </a:rPr>
              <a:t>the case law on compensation for deprivations is not directly applicable</a:t>
            </a:r>
            <a:r>
              <a:rPr lang="en-GB" dirty="0">
                <a:solidFill>
                  <a:srgbClr val="000000"/>
                </a:solidFill>
                <a:latin typeface="+mn-lt"/>
              </a:rPr>
              <a:t>. Further, in the cases in which a situation was analysed as a control of use even though the application lost possessions (AGOSI, and Air Canada […]), </a:t>
            </a:r>
            <a:r>
              <a:rPr lang="en-GB" u="sng" dirty="0">
                <a:solidFill>
                  <a:srgbClr val="000000"/>
                </a:solidFill>
                <a:latin typeface="+mn-lt"/>
              </a:rPr>
              <a:t>no mention was made of a right to compensation</a:t>
            </a:r>
            <a:r>
              <a:rPr lang="en-GB" dirty="0">
                <a:solidFill>
                  <a:srgbClr val="000000"/>
                </a:solidFill>
                <a:latin typeface="+mn-lt"/>
              </a:rPr>
              <a:t>. The Court would note, in agreement with the Government, that a requirement of compensation for the situation brought about by a party failing to observe a limitation period would sit uneasily alongside the very concept of limitation periods, whose aim is to further legal certainty by preventing a party from pursuing action after a certain date. The Court would also add that, even under the provisions of the Land Registration Act 2002, which the applicant companies use as confirmation that the provisions of earlier legislation were not compatible with the Convention, no compensation is payable by a person who is ultimately registered as a new owner of registered land on expiry of the limitation period.”</a:t>
            </a:r>
          </a:p>
          <a:p>
            <a:pPr marL="285750" indent="-285750">
              <a:lnSpc>
                <a:spcPct val="100000"/>
              </a:lnSpc>
              <a:buFont typeface="Arial" panose="020B0604020202020204" pitchFamily="34" charset="0"/>
              <a:buChar char="•"/>
            </a:pPr>
            <a:endParaRPr lang="en-GB" dirty="0">
              <a:solidFill>
                <a:srgbClr val="000000"/>
              </a:solidFill>
            </a:endParaRPr>
          </a:p>
        </p:txBody>
      </p:sp>
    </p:spTree>
    <p:extLst>
      <p:ext uri="{BB962C8B-B14F-4D97-AF65-F5344CB8AC3E}">
        <p14:creationId xmlns:p14="http://schemas.microsoft.com/office/powerpoint/2010/main" val="2781963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330E3DC7-01E4-0F1C-FE94-23C3A0F56CB4}"/>
              </a:ext>
            </a:extLst>
          </p:cNvPr>
          <p:cNvSpPr>
            <a:spLocks noGrp="1"/>
          </p:cNvSpPr>
          <p:nvPr>
            <p:ph type="title"/>
          </p:nvPr>
        </p:nvSpPr>
        <p:spPr>
          <a:xfrm>
            <a:off x="821140" y="879696"/>
            <a:ext cx="5274860" cy="557177"/>
          </a:xfrm>
        </p:spPr>
        <p:txBody>
          <a:bodyPr vert="horz" lIns="109728" tIns="109728" rIns="109728" bIns="91440" rtlCol="0" anchor="b">
            <a:normAutofit fontScale="90000"/>
          </a:bodyPr>
          <a:lstStyle/>
          <a:p>
            <a:pPr>
              <a:lnSpc>
                <a:spcPct val="120000"/>
              </a:lnSpc>
            </a:pPr>
            <a:r>
              <a:rPr lang="en-US" sz="5400" b="1" dirty="0">
                <a:solidFill>
                  <a:srgbClr val="000000"/>
                </a:solidFill>
              </a:rPr>
              <a:t>Conclusions</a:t>
            </a:r>
          </a:p>
        </p:txBody>
      </p:sp>
      <p:pic>
        <p:nvPicPr>
          <p:cNvPr id="3" name="Picture 2" descr="Light bulb on yellow background with sketched light beams and cord">
            <a:extLst>
              <a:ext uri="{FF2B5EF4-FFF2-40B4-BE49-F238E27FC236}">
                <a16:creationId xmlns:a16="http://schemas.microsoft.com/office/drawing/2014/main" id="{F7569F2E-472A-0D5F-4F4B-0B9CC138FA7E}"/>
              </a:ext>
            </a:extLst>
          </p:cNvPr>
          <p:cNvPicPr>
            <a:picLocks noChangeAspect="1"/>
          </p:cNvPicPr>
          <p:nvPr/>
        </p:nvPicPr>
        <p:blipFill rotWithShape="1">
          <a:blip r:embed="rId2"/>
          <a:srcRect l="49692" r="5434"/>
          <a:stretch/>
        </p:blipFill>
        <p:spPr>
          <a:xfrm>
            <a:off x="7207029" y="1155032"/>
            <a:ext cx="5004021" cy="5165557"/>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pic>
        <p:nvPicPr>
          <p:cNvPr id="5" name="Picture 4">
            <a:extLst>
              <a:ext uri="{FF2B5EF4-FFF2-40B4-BE49-F238E27FC236}">
                <a16:creationId xmlns:a16="http://schemas.microsoft.com/office/drawing/2014/main" id="{A5C3A8E7-65DA-90EE-2CFA-28DCF1E7D681}"/>
              </a:ext>
            </a:extLst>
          </p:cNvPr>
          <p:cNvPicPr>
            <a:picLocks noChangeAspect="1"/>
          </p:cNvPicPr>
          <p:nvPr/>
        </p:nvPicPr>
        <p:blipFill>
          <a:blip r:embed="rId3"/>
          <a:stretch>
            <a:fillRect/>
          </a:stretch>
        </p:blipFill>
        <p:spPr>
          <a:xfrm>
            <a:off x="455515" y="1985689"/>
            <a:ext cx="10205589" cy="4194412"/>
          </a:xfrm>
          <a:prstGeom prst="rect">
            <a:avLst/>
          </a:prstGeom>
        </p:spPr>
      </p:pic>
    </p:spTree>
    <p:extLst>
      <p:ext uri="{BB962C8B-B14F-4D97-AF65-F5344CB8AC3E}">
        <p14:creationId xmlns:p14="http://schemas.microsoft.com/office/powerpoint/2010/main" val="231680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6431FE10-B58B-4D6B-9CBF-3BB1A063F410}"/>
              </a:ext>
            </a:extLst>
          </p:cNvPr>
          <p:cNvSpPr>
            <a:spLocks noGrp="1"/>
          </p:cNvSpPr>
          <p:nvPr>
            <p:ph type="title"/>
          </p:nvPr>
        </p:nvSpPr>
        <p:spPr>
          <a:xfrm>
            <a:off x="2304584" y="227013"/>
            <a:ext cx="7340048" cy="1249362"/>
          </a:xfrm>
        </p:spPr>
        <p:txBody>
          <a:bodyPr vert="horz" lIns="109728" tIns="109728" rIns="109728" bIns="91440" rtlCol="0" anchor="b">
            <a:normAutofit/>
          </a:bodyPr>
          <a:lstStyle/>
          <a:p>
            <a:pPr algn="ctr"/>
            <a:r>
              <a:rPr lang="en-US" dirty="0"/>
              <a:t>Case Study</a:t>
            </a:r>
          </a:p>
        </p:txBody>
      </p:sp>
      <p:sp>
        <p:nvSpPr>
          <p:cNvPr id="7" name="Content Placeholder 2">
            <a:extLst>
              <a:ext uri="{FF2B5EF4-FFF2-40B4-BE49-F238E27FC236}">
                <a16:creationId xmlns:a16="http://schemas.microsoft.com/office/drawing/2014/main" id="{759A93F3-3B24-473A-9DD7-8D7D2880C558}"/>
              </a:ext>
            </a:extLst>
          </p:cNvPr>
          <p:cNvSpPr txBox="1">
            <a:spLocks/>
          </p:cNvSpPr>
          <p:nvPr/>
        </p:nvSpPr>
        <p:spPr>
          <a:xfrm>
            <a:off x="629265" y="1582993"/>
            <a:ext cx="11442573" cy="421907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GB" dirty="0">
                <a:solidFill>
                  <a:srgbClr val="000000"/>
                </a:solidFill>
                <a:latin typeface="+mn-lt"/>
              </a:rPr>
              <a:t>In 2019, the Government of </a:t>
            </a:r>
            <a:r>
              <a:rPr lang="en-GB" dirty="0" err="1">
                <a:solidFill>
                  <a:srgbClr val="000000"/>
                </a:solidFill>
                <a:latin typeface="+mn-lt"/>
              </a:rPr>
              <a:t>Cantonia</a:t>
            </a:r>
            <a:r>
              <a:rPr lang="en-GB" dirty="0">
                <a:solidFill>
                  <a:srgbClr val="000000"/>
                </a:solidFill>
                <a:latin typeface="+mn-lt"/>
              </a:rPr>
              <a:t> (a fictitious Member State of the EU) adopted national legislation, called the Prohibition of Coal and Electricity Production Act, to help implement its obligations under international climate law. The law provides that coal-fired power stations may no longer use coal as a fuel to generate electricity in the long term (by 2030 at the latest). The law was adopted in response to the EU climate regulations and the Paris Agreement. The law aims to reduce CO₂ emissions from power plants.</a:t>
            </a:r>
          </a:p>
          <a:p>
            <a:pPr>
              <a:lnSpc>
                <a:spcPct val="100000"/>
              </a:lnSpc>
            </a:pPr>
            <a:r>
              <a:rPr lang="en-GB" dirty="0">
                <a:solidFill>
                  <a:srgbClr val="000000"/>
                </a:solidFill>
                <a:latin typeface="+mn-lt"/>
              </a:rPr>
              <a:t>The energy company ‘</a:t>
            </a:r>
            <a:r>
              <a:rPr lang="en-GB" dirty="0" err="1">
                <a:solidFill>
                  <a:srgbClr val="000000"/>
                </a:solidFill>
                <a:latin typeface="+mn-lt"/>
              </a:rPr>
              <a:t>EnerPro</a:t>
            </a:r>
            <a:r>
              <a:rPr lang="en-GB" dirty="0">
                <a:solidFill>
                  <a:srgbClr val="000000"/>
                </a:solidFill>
                <a:latin typeface="+mn-lt"/>
              </a:rPr>
              <a:t>’ (a company registered in </a:t>
            </a:r>
            <a:r>
              <a:rPr lang="en-GB" dirty="0" err="1">
                <a:solidFill>
                  <a:srgbClr val="000000"/>
                </a:solidFill>
                <a:latin typeface="+mn-lt"/>
              </a:rPr>
              <a:t>Devonia</a:t>
            </a:r>
            <a:r>
              <a:rPr lang="en-GB" dirty="0">
                <a:solidFill>
                  <a:srgbClr val="000000"/>
                </a:solidFill>
                <a:latin typeface="+mn-lt"/>
              </a:rPr>
              <a:t>, another fictitious Member State of the EU) owns major coal-fired power plants in </a:t>
            </a:r>
            <a:r>
              <a:rPr lang="en-GB" dirty="0" err="1">
                <a:solidFill>
                  <a:srgbClr val="000000"/>
                </a:solidFill>
                <a:latin typeface="+mn-lt"/>
              </a:rPr>
              <a:t>Cantonia</a:t>
            </a:r>
            <a:r>
              <a:rPr lang="en-GB" dirty="0">
                <a:solidFill>
                  <a:srgbClr val="000000"/>
                </a:solidFill>
                <a:latin typeface="+mn-lt"/>
              </a:rPr>
              <a:t> and is therefore subject to the Prohibition of Coal and Electricity Production Act.</a:t>
            </a:r>
          </a:p>
          <a:p>
            <a:pPr>
              <a:lnSpc>
                <a:spcPct val="100000"/>
              </a:lnSpc>
            </a:pPr>
            <a:r>
              <a:rPr lang="en-GB" dirty="0">
                <a:solidFill>
                  <a:srgbClr val="000000"/>
                </a:solidFill>
                <a:latin typeface="+mn-lt"/>
              </a:rPr>
              <a:t>Compensation was not available.</a:t>
            </a:r>
          </a:p>
          <a:p>
            <a:pPr>
              <a:lnSpc>
                <a:spcPct val="100000"/>
              </a:lnSpc>
            </a:pPr>
            <a:r>
              <a:rPr lang="en-GB" dirty="0">
                <a:solidFill>
                  <a:srgbClr val="000000"/>
                </a:solidFill>
                <a:latin typeface="+mn-lt"/>
              </a:rPr>
              <a:t>What can the energy company do to in this? What are the steps that the court needs to take in its decision-making?</a:t>
            </a:r>
          </a:p>
        </p:txBody>
      </p:sp>
    </p:spTree>
    <p:extLst>
      <p:ext uri="{BB962C8B-B14F-4D97-AF65-F5344CB8AC3E}">
        <p14:creationId xmlns:p14="http://schemas.microsoft.com/office/powerpoint/2010/main" val="2424536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FISMA/2022/LVP/0010 – Online training material for judges – 4. Protection of property against expropriation under the Charter of fundamental rights and the European Convention of Human Rights</a:t>
            </a:r>
            <a:endParaRPr kumimoji="0" lang="en-US" sz="900" b="0" i="0" u="none" strike="noStrike" kern="1200" cap="all"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4F440A26-FA03-2813-F22D-368D4CFEFE1F}"/>
              </a:ext>
            </a:extLst>
          </p:cNvPr>
          <p:cNvSpPr>
            <a:spLocks noGrp="1"/>
          </p:cNvSpPr>
          <p:nvPr>
            <p:ph type="title"/>
          </p:nvPr>
        </p:nvSpPr>
        <p:spPr>
          <a:xfrm>
            <a:off x="527427" y="41782"/>
            <a:ext cx="8680741" cy="1450757"/>
          </a:xfrm>
        </p:spPr>
        <p:txBody>
          <a:bodyPr>
            <a:normAutofit/>
          </a:bodyPr>
          <a:lstStyle/>
          <a:p>
            <a:r>
              <a:rPr lang="en-GB" dirty="0"/>
              <a:t>Further questions…</a:t>
            </a:r>
          </a:p>
        </p:txBody>
      </p:sp>
      <p:sp>
        <p:nvSpPr>
          <p:cNvPr id="3" name="Content Placeholder 2">
            <a:extLst>
              <a:ext uri="{FF2B5EF4-FFF2-40B4-BE49-F238E27FC236}">
                <a16:creationId xmlns:a16="http://schemas.microsoft.com/office/drawing/2014/main" id="{818F8876-EA15-940B-ADD0-9BE8E319279F}"/>
              </a:ext>
            </a:extLst>
          </p:cNvPr>
          <p:cNvSpPr>
            <a:spLocks noGrp="1"/>
          </p:cNvSpPr>
          <p:nvPr>
            <p:ph idx="1"/>
          </p:nvPr>
        </p:nvSpPr>
        <p:spPr>
          <a:xfrm>
            <a:off x="687848" y="1905000"/>
            <a:ext cx="9917806" cy="4267200"/>
          </a:xfrm>
        </p:spPr>
        <p:txBody>
          <a:bodyPr>
            <a:normAutofit/>
          </a:bodyPr>
          <a:lstStyle/>
          <a:p>
            <a:pPr marL="285750" indent="-285750">
              <a:buFont typeface="Arial" panose="020B0604020202020204" pitchFamily="34" charset="0"/>
              <a:buChar char="•"/>
            </a:pPr>
            <a:r>
              <a:rPr lang="en-GB" dirty="0">
                <a:solidFill>
                  <a:srgbClr val="000000"/>
                </a:solidFill>
                <a:latin typeface="+mn-lt"/>
              </a:rPr>
              <a:t>Would the Court’s decision be different if the law was imposed retrospectively?</a:t>
            </a:r>
          </a:p>
          <a:p>
            <a:pPr marL="285750" indent="-285750">
              <a:buFont typeface="Arial" panose="020B0604020202020204" pitchFamily="34" charset="0"/>
              <a:buChar char="•"/>
            </a:pPr>
            <a:r>
              <a:rPr lang="en-GB" dirty="0">
                <a:solidFill>
                  <a:srgbClr val="000000"/>
                </a:solidFill>
                <a:latin typeface="+mn-lt"/>
              </a:rPr>
              <a:t>What about if the Law required prohibition in 5 years, i.e. by 2024, rather than 2030?</a:t>
            </a:r>
          </a:p>
          <a:p>
            <a:pPr marL="285750" indent="-285750">
              <a:buFont typeface="Arial" panose="020B0604020202020204" pitchFamily="34" charset="0"/>
              <a:buChar char="•"/>
            </a:pPr>
            <a:r>
              <a:rPr lang="en-GB" dirty="0">
                <a:solidFill>
                  <a:srgbClr val="000000"/>
                </a:solidFill>
                <a:latin typeface="+mn-lt"/>
              </a:rPr>
              <a:t>Would the law protect the company against these measures even where such measures apply equally to domestic companies? </a:t>
            </a:r>
          </a:p>
          <a:p>
            <a:pPr marL="285750" indent="-285750">
              <a:buFont typeface="Arial" panose="020B0604020202020204" pitchFamily="34" charset="0"/>
              <a:buChar char="•"/>
            </a:pPr>
            <a:r>
              <a:rPr lang="en-GB" dirty="0">
                <a:solidFill>
                  <a:srgbClr val="000000"/>
                </a:solidFill>
                <a:latin typeface="+mn-lt"/>
              </a:rPr>
              <a:t>What if the measure applied only to foreign-owned companies or made it more difficult for them to comply with the legislation?</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4261177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6C37B7BA-29A4-C2C2-30C4-12A0988CF0F9}"/>
              </a:ext>
            </a:extLst>
          </p:cNvPr>
          <p:cNvSpPr>
            <a:spLocks noGrp="1"/>
          </p:cNvSpPr>
          <p:nvPr>
            <p:ph type="title"/>
          </p:nvPr>
        </p:nvSpPr>
        <p:spPr>
          <a:xfrm>
            <a:off x="673807" y="-295103"/>
            <a:ext cx="7972888" cy="1651054"/>
          </a:xfrm>
        </p:spPr>
        <p:txBody>
          <a:bodyPr anchor="b">
            <a:normAutofit/>
          </a:bodyPr>
          <a:lstStyle/>
          <a:p>
            <a:r>
              <a:rPr lang="en-GB" dirty="0"/>
              <a:t>1. What can company </a:t>
            </a:r>
            <a:r>
              <a:rPr lang="en-GB" dirty="0" err="1"/>
              <a:t>EnerPro</a:t>
            </a:r>
            <a:r>
              <a:rPr lang="en-GB" dirty="0"/>
              <a:t> do?</a:t>
            </a:r>
          </a:p>
        </p:txBody>
      </p:sp>
      <p:sp>
        <p:nvSpPr>
          <p:cNvPr id="3" name="Content Placeholder 2">
            <a:extLst>
              <a:ext uri="{FF2B5EF4-FFF2-40B4-BE49-F238E27FC236}">
                <a16:creationId xmlns:a16="http://schemas.microsoft.com/office/drawing/2014/main" id="{624AC559-0853-5960-17B4-E97AE1EE15FB}"/>
              </a:ext>
            </a:extLst>
          </p:cNvPr>
          <p:cNvSpPr>
            <a:spLocks noGrp="1"/>
          </p:cNvSpPr>
          <p:nvPr>
            <p:ph idx="1"/>
          </p:nvPr>
        </p:nvSpPr>
        <p:spPr>
          <a:xfrm>
            <a:off x="747251" y="1848464"/>
            <a:ext cx="10861525" cy="3184984"/>
          </a:xfrm>
        </p:spPr>
        <p:txBody>
          <a:bodyPr>
            <a:noAutofit/>
          </a:bodyPr>
          <a:lstStyle/>
          <a:p>
            <a:pPr marL="285750" indent="-285750">
              <a:buFont typeface="Arial" panose="020B0604020202020204" pitchFamily="34" charset="0"/>
              <a:buChar char="•"/>
            </a:pPr>
            <a:r>
              <a:rPr lang="en-GB" sz="2800" dirty="0">
                <a:solidFill>
                  <a:srgbClr val="000000"/>
                </a:solidFill>
                <a:latin typeface="+mn-lt"/>
              </a:rPr>
              <a:t>Commence proceedings, in front of national courts, for breach of right to property, claiming that the ban on coal-fired power generation by 2030 is a form of expropriation (Article 17(1) EUCFR; Art 1 Protocol 1 ECHR)</a:t>
            </a:r>
          </a:p>
          <a:p>
            <a:pPr marL="285750" indent="-285750">
              <a:buFont typeface="Arial" panose="020B0604020202020204" pitchFamily="34" charset="0"/>
              <a:buChar char="•"/>
            </a:pPr>
            <a:r>
              <a:rPr lang="en-GB" sz="2800" b="0" i="0" dirty="0">
                <a:solidFill>
                  <a:srgbClr val="000000"/>
                </a:solidFill>
                <a:effectLst/>
                <a:latin typeface="+mn-lt"/>
              </a:rPr>
              <a:t>And that lawful expropriation requires the payment of compensation. Since such was not available, then the measure did not meet the ‘fair balance’ test.</a:t>
            </a:r>
          </a:p>
        </p:txBody>
      </p:sp>
    </p:spTree>
    <p:extLst>
      <p:ext uri="{BB962C8B-B14F-4D97-AF65-F5344CB8AC3E}">
        <p14:creationId xmlns:p14="http://schemas.microsoft.com/office/powerpoint/2010/main" val="32753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0B9FF518-C416-69CB-F090-B0D9FE2D251E}"/>
              </a:ext>
            </a:extLst>
          </p:cNvPr>
          <p:cNvSpPr>
            <a:spLocks noGrp="1"/>
          </p:cNvSpPr>
          <p:nvPr>
            <p:ph type="title"/>
          </p:nvPr>
        </p:nvSpPr>
        <p:spPr>
          <a:xfrm>
            <a:off x="548051" y="0"/>
            <a:ext cx="10639814" cy="1344612"/>
          </a:xfrm>
        </p:spPr>
        <p:txBody>
          <a:bodyPr anchor="b">
            <a:normAutofit/>
          </a:bodyPr>
          <a:lstStyle/>
          <a:p>
            <a:pPr>
              <a:lnSpc>
                <a:spcPct val="120000"/>
              </a:lnSpc>
            </a:pPr>
            <a:r>
              <a:rPr lang="en-GB" sz="2500" dirty="0"/>
              <a:t>2. What steps does the CJEU need to take in its decision-making?</a:t>
            </a:r>
          </a:p>
        </p:txBody>
      </p:sp>
      <p:sp>
        <p:nvSpPr>
          <p:cNvPr id="3" name="Content Placeholder 2">
            <a:extLst>
              <a:ext uri="{FF2B5EF4-FFF2-40B4-BE49-F238E27FC236}">
                <a16:creationId xmlns:a16="http://schemas.microsoft.com/office/drawing/2014/main" id="{51561CEC-BDD7-6512-8870-FB53E92BDD01}"/>
              </a:ext>
            </a:extLst>
          </p:cNvPr>
          <p:cNvSpPr>
            <a:spLocks noGrp="1"/>
          </p:cNvSpPr>
          <p:nvPr>
            <p:ph idx="1"/>
          </p:nvPr>
        </p:nvSpPr>
        <p:spPr>
          <a:xfrm>
            <a:off x="648929" y="1523999"/>
            <a:ext cx="11370156" cy="4867755"/>
          </a:xfrm>
        </p:spPr>
        <p:txBody>
          <a:bodyPr>
            <a:noAutofit/>
          </a:bodyPr>
          <a:lstStyle/>
          <a:p>
            <a:pPr marL="285750" indent="-285750">
              <a:lnSpc>
                <a:spcPct val="100000"/>
              </a:lnSpc>
              <a:buFont typeface="Arial" panose="020B0604020202020204" pitchFamily="34" charset="0"/>
              <a:buChar char="•"/>
            </a:pPr>
            <a:r>
              <a:rPr lang="en-GB" sz="1600" dirty="0">
                <a:solidFill>
                  <a:srgbClr val="000000"/>
                </a:solidFill>
                <a:latin typeface="+mn-lt"/>
              </a:rPr>
              <a:t>Is the right to property invoked here, i.e. is Article 17(1) EUCFR relevant; is Art 1 Protocol 1 ECHR relevant?</a:t>
            </a:r>
          </a:p>
          <a:p>
            <a:pPr marL="285750" indent="-285750">
              <a:lnSpc>
                <a:spcPct val="100000"/>
              </a:lnSpc>
              <a:buFont typeface="Arial" panose="020B0604020202020204" pitchFamily="34" charset="0"/>
              <a:buChar char="•"/>
            </a:pPr>
            <a:r>
              <a:rPr lang="en-GB" sz="1600" dirty="0">
                <a:solidFill>
                  <a:srgbClr val="000000"/>
                </a:solidFill>
                <a:latin typeface="+mn-lt"/>
              </a:rPr>
              <a:t>Does the national legislation infringe the right to property?</a:t>
            </a:r>
          </a:p>
          <a:p>
            <a:pPr marL="285750" indent="-285750">
              <a:lnSpc>
                <a:spcPct val="100000"/>
              </a:lnSpc>
              <a:buFont typeface="Arial" panose="020B0604020202020204" pitchFamily="34" charset="0"/>
              <a:buChar char="•"/>
            </a:pPr>
            <a:r>
              <a:rPr lang="en-GB" sz="1600" dirty="0">
                <a:solidFill>
                  <a:srgbClr val="000000"/>
                </a:solidFill>
                <a:latin typeface="+mn-lt"/>
              </a:rPr>
              <a:t>If yes, is the infringement unlawful?</a:t>
            </a:r>
          </a:p>
          <a:p>
            <a:pPr marL="285750" indent="-285750">
              <a:lnSpc>
                <a:spcPct val="100000"/>
              </a:lnSpc>
              <a:buFont typeface="Arial" panose="020B0604020202020204" pitchFamily="34" charset="0"/>
              <a:buChar char="•"/>
            </a:pPr>
            <a:r>
              <a:rPr lang="en-GB" sz="1600" dirty="0">
                <a:solidFill>
                  <a:srgbClr val="000000"/>
                </a:solidFill>
                <a:latin typeface="+mn-lt"/>
              </a:rPr>
              <a:t>Application of the ‘fair balance’ test</a:t>
            </a:r>
          </a:p>
          <a:p>
            <a:pPr marL="285750" indent="-285750">
              <a:lnSpc>
                <a:spcPct val="100000"/>
              </a:lnSpc>
              <a:buFont typeface="Arial" panose="020B0604020202020204" pitchFamily="34" charset="0"/>
              <a:buChar char="•"/>
            </a:pPr>
            <a:r>
              <a:rPr lang="en-GB" sz="1600" dirty="0">
                <a:solidFill>
                  <a:srgbClr val="000000"/>
                </a:solidFill>
                <a:latin typeface="+mn-lt"/>
              </a:rPr>
              <a:t>Did the measure amount to expropriation or de facto expropriation or did it fall under the category of legitimate regulation (of companies)?</a:t>
            </a:r>
          </a:p>
          <a:p>
            <a:pPr marL="285750" indent="-285750">
              <a:lnSpc>
                <a:spcPct val="100000"/>
              </a:lnSpc>
              <a:buFont typeface="Arial" panose="020B0604020202020204" pitchFamily="34" charset="0"/>
              <a:buChar char="•"/>
            </a:pPr>
            <a:r>
              <a:rPr lang="en-GB" sz="1600" dirty="0">
                <a:solidFill>
                  <a:srgbClr val="000000"/>
                </a:solidFill>
                <a:latin typeface="+mn-lt"/>
              </a:rPr>
              <a:t>Was the measure proportionate to the interests of the companies affected? Have their interests been taken into account when adopting the law?</a:t>
            </a:r>
          </a:p>
          <a:p>
            <a:pPr marL="285750" indent="-285750">
              <a:lnSpc>
                <a:spcPct val="100000"/>
              </a:lnSpc>
              <a:buFont typeface="Arial" panose="020B0604020202020204" pitchFamily="34" charset="0"/>
              <a:buChar char="•"/>
            </a:pPr>
            <a:r>
              <a:rPr lang="en-GB" sz="1600" dirty="0">
                <a:solidFill>
                  <a:srgbClr val="000000"/>
                </a:solidFill>
                <a:latin typeface="+mn-lt"/>
              </a:rPr>
              <a:t>Was the measure necessary for the general interest or for meeting the objectives legitimately pursued by virtue of this measure?</a:t>
            </a:r>
          </a:p>
          <a:p>
            <a:pPr marL="285750" indent="-285750">
              <a:lnSpc>
                <a:spcPct val="100000"/>
              </a:lnSpc>
              <a:buFont typeface="Arial" panose="020B0604020202020204" pitchFamily="34" charset="0"/>
              <a:buChar char="•"/>
            </a:pPr>
            <a:r>
              <a:rPr lang="en-GB" sz="1600" dirty="0">
                <a:solidFill>
                  <a:srgbClr val="000000"/>
                </a:solidFill>
                <a:latin typeface="+mn-lt"/>
              </a:rPr>
              <a:t>Was the measure foreseeable? For example, under climate law objectives, was it foreseeable that such measures might be necessary if greenhouse gas emissions from power stations had not been reduced sufficiently to meet those objectives? Did the Act impose the prohibition with immediate effect or did it grant an extension/transition period?</a:t>
            </a:r>
          </a:p>
          <a:p>
            <a:pPr marL="285750" indent="-285750">
              <a:lnSpc>
                <a:spcPct val="100000"/>
              </a:lnSpc>
              <a:buFont typeface="Arial" panose="020B0604020202020204" pitchFamily="34" charset="0"/>
              <a:buChar char="•"/>
            </a:pPr>
            <a:r>
              <a:rPr lang="en-GB" sz="1600" dirty="0">
                <a:solidFill>
                  <a:srgbClr val="000000"/>
                </a:solidFill>
                <a:latin typeface="+mn-lt"/>
              </a:rPr>
              <a:t>Did the Act overall place an ‘individual and excessive burden’ on the energy companies?</a:t>
            </a:r>
          </a:p>
        </p:txBody>
      </p:sp>
    </p:spTree>
    <p:extLst>
      <p:ext uri="{BB962C8B-B14F-4D97-AF65-F5344CB8AC3E}">
        <p14:creationId xmlns:p14="http://schemas.microsoft.com/office/powerpoint/2010/main" val="5137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134009-30F8-9E04-FE18-DBBF932898AC}"/>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2" name="Title 1">
            <a:extLst>
              <a:ext uri="{FF2B5EF4-FFF2-40B4-BE49-F238E27FC236}">
                <a16:creationId xmlns:a16="http://schemas.microsoft.com/office/drawing/2014/main" id="{FC789AEF-1703-6670-56EB-492A0186BEB0}"/>
              </a:ext>
            </a:extLst>
          </p:cNvPr>
          <p:cNvSpPr>
            <a:spLocks noGrp="1"/>
          </p:cNvSpPr>
          <p:nvPr>
            <p:ph type="title"/>
          </p:nvPr>
        </p:nvSpPr>
        <p:spPr>
          <a:xfrm>
            <a:off x="992519" y="-166687"/>
            <a:ext cx="5103481" cy="1639888"/>
          </a:xfrm>
        </p:spPr>
        <p:txBody>
          <a:bodyPr anchor="b">
            <a:normAutofit/>
          </a:bodyPr>
          <a:lstStyle/>
          <a:p>
            <a:pPr>
              <a:lnSpc>
                <a:spcPct val="120000"/>
              </a:lnSpc>
            </a:pPr>
            <a:r>
              <a:rPr lang="en-GB" sz="2500" i="1" dirty="0"/>
              <a:t>RWE and </a:t>
            </a:r>
            <a:r>
              <a:rPr lang="en-GB" sz="2500" i="1" dirty="0" err="1"/>
              <a:t>Uniper</a:t>
            </a:r>
            <a:r>
              <a:rPr lang="en-GB" sz="2500" i="1" dirty="0"/>
              <a:t> v the Netherlands (Ministry of Climate and Energy)</a:t>
            </a:r>
            <a:endParaRPr lang="en-GB" sz="2500" dirty="0"/>
          </a:p>
        </p:txBody>
      </p:sp>
      <p:pic>
        <p:nvPicPr>
          <p:cNvPr id="3" name="Picture 2" descr="Smoke from a factory">
            <a:extLst>
              <a:ext uri="{FF2B5EF4-FFF2-40B4-BE49-F238E27FC236}">
                <a16:creationId xmlns:a16="http://schemas.microsoft.com/office/drawing/2014/main" id="{685AA144-FEDD-3517-2887-3323F9A28FBA}"/>
              </a:ext>
            </a:extLst>
          </p:cNvPr>
          <p:cNvPicPr>
            <a:picLocks noChangeAspect="1"/>
          </p:cNvPicPr>
          <p:nvPr/>
        </p:nvPicPr>
        <p:blipFill rotWithShape="1">
          <a:blip r:embed="rId2"/>
          <a:srcRect l="22657" r="28792" b="-1"/>
          <a:stretch/>
        </p:blipFill>
        <p:spPr>
          <a:xfrm>
            <a:off x="7203882" y="1138988"/>
            <a:ext cx="4988118" cy="482525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5" name="Content Placeholder 2">
            <a:extLst>
              <a:ext uri="{FF2B5EF4-FFF2-40B4-BE49-F238E27FC236}">
                <a16:creationId xmlns:a16="http://schemas.microsoft.com/office/drawing/2014/main" id="{F2D7B5F8-5B52-1F09-11FE-8DF1B69026D6}"/>
              </a:ext>
            </a:extLst>
          </p:cNvPr>
          <p:cNvSpPr>
            <a:spLocks noGrp="1"/>
          </p:cNvSpPr>
          <p:nvPr>
            <p:ph idx="1"/>
          </p:nvPr>
        </p:nvSpPr>
        <p:spPr>
          <a:xfrm>
            <a:off x="824196" y="1603375"/>
            <a:ext cx="5271804" cy="3651250"/>
          </a:xfrm>
        </p:spPr>
        <p:txBody>
          <a:bodyPr>
            <a:noAutofit/>
          </a:bodyPr>
          <a:lstStyle/>
          <a:p>
            <a:pPr>
              <a:lnSpc>
                <a:spcPct val="130000"/>
              </a:lnSpc>
            </a:pPr>
            <a:endParaRPr lang="en-GB" dirty="0">
              <a:solidFill>
                <a:srgbClr val="000000"/>
              </a:solidFill>
              <a:latin typeface="+mn-lt"/>
            </a:endParaRPr>
          </a:p>
          <a:p>
            <a:pPr marL="285750" indent="-285750">
              <a:lnSpc>
                <a:spcPct val="130000"/>
              </a:lnSpc>
              <a:buFont typeface="Arial" panose="020B0604020202020204" pitchFamily="34" charset="0"/>
              <a:buChar char="•"/>
            </a:pPr>
            <a:r>
              <a:rPr lang="en-GB" dirty="0">
                <a:solidFill>
                  <a:srgbClr val="000000"/>
                </a:solidFill>
                <a:latin typeface="+mn-lt"/>
              </a:rPr>
              <a:t>In 2022, the District Court of The Hague decided that energy companies RWE and </a:t>
            </a:r>
            <a:r>
              <a:rPr lang="en-GB" dirty="0" err="1">
                <a:solidFill>
                  <a:srgbClr val="000000"/>
                </a:solidFill>
                <a:latin typeface="+mn-lt"/>
              </a:rPr>
              <a:t>Uniper</a:t>
            </a:r>
            <a:r>
              <a:rPr lang="en-GB" dirty="0">
                <a:solidFill>
                  <a:srgbClr val="000000"/>
                </a:solidFill>
                <a:latin typeface="+mn-lt"/>
              </a:rPr>
              <a:t> could not claim financial compensation for mandatory phase-out of coal-fired electricity production</a:t>
            </a:r>
          </a:p>
          <a:p>
            <a:pPr marL="285750" indent="-285750">
              <a:lnSpc>
                <a:spcPct val="130000"/>
              </a:lnSpc>
              <a:buFont typeface="Arial" panose="020B0604020202020204" pitchFamily="34" charset="0"/>
              <a:buChar char="•"/>
            </a:pPr>
            <a:r>
              <a:rPr lang="en-GB" dirty="0">
                <a:solidFill>
                  <a:srgbClr val="000000"/>
                </a:solidFill>
                <a:latin typeface="+mn-lt"/>
              </a:rPr>
              <a:t>A ‘fair balance’ was struck between the property rights of these energy companies, as associated with their coal-fired electricity plants, and the general public interest.</a:t>
            </a:r>
          </a:p>
        </p:txBody>
      </p:sp>
    </p:spTree>
    <p:extLst>
      <p:ext uri="{BB962C8B-B14F-4D97-AF65-F5344CB8AC3E}">
        <p14:creationId xmlns:p14="http://schemas.microsoft.com/office/powerpoint/2010/main" val="42416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000" dirty="0"/>
              <a:t>The content of these slides was created by Dr Stanislava Nedeva</a:t>
            </a:r>
            <a:br>
              <a:rPr lang="en-GB" sz="3600" dirty="0"/>
            </a:br>
            <a:br>
              <a:rPr lang="en-GB" sz="3600" dirty="0"/>
            </a:br>
            <a:br>
              <a:rPr lang="en-GB" sz="3600" dirty="0"/>
            </a:br>
            <a:br>
              <a:rPr lang="en-GB" sz="3600" dirty="0"/>
            </a:br>
            <a:r>
              <a:rPr lang="en-GB" sz="3600" dirty="0"/>
              <a:t>Further training material available at:</a:t>
            </a:r>
            <a:br>
              <a:rPr lang="en-GB" sz="3600" dirty="0"/>
            </a:br>
            <a:r>
              <a:rPr lang="en-GB" sz="3600" dirty="0"/>
              <a:t>https://elearning-fisma.era.int/</a:t>
            </a:r>
          </a:p>
        </p:txBody>
      </p:sp>
      <p:sp>
        <p:nvSpPr>
          <p:cNvPr id="3" name="Textplatzhalter 2"/>
          <p:cNvSpPr>
            <a:spLocks noGrp="1"/>
          </p:cNvSpPr>
          <p:nvPr>
            <p:ph type="body" idx="1"/>
          </p:nvPr>
        </p:nvSpPr>
        <p:spPr>
          <a:xfrm>
            <a:off x="445883" y="5715000"/>
            <a:ext cx="3664011" cy="1143000"/>
          </a:xfrm>
        </p:spPr>
        <p:txBody>
          <a:bodyPr>
            <a:normAutofit/>
          </a:bodyPr>
          <a:lstStyle/>
          <a:p>
            <a:endParaRPr lang="de-DE" sz="2400" dirty="0"/>
          </a:p>
          <a:p>
            <a:r>
              <a:rPr lang="de-DE" sz="2800" cap="none" dirty="0">
                <a:solidFill>
                  <a:schemeClr val="bg1"/>
                </a:solidFill>
                <a:latin typeface="Arial" panose="020B0604020202020204" pitchFamily="34" charset="0"/>
              </a:rPr>
              <a:t>www.european.law</a:t>
            </a:r>
          </a:p>
        </p:txBody>
      </p:sp>
      <p:sp>
        <p:nvSpPr>
          <p:cNvPr id="4" name="Fußzeilenplatzhalter 3">
            <a:extLst>
              <a:ext uri="{FF2B5EF4-FFF2-40B4-BE49-F238E27FC236}">
                <a16:creationId xmlns:a16="http://schemas.microsoft.com/office/drawing/2014/main" id="{57B469FB-6EC0-4012-B9C8-DA1B4B5B0B0D}"/>
              </a:ext>
            </a:extLst>
          </p:cNvPr>
          <p:cNvSpPr>
            <a:spLocks noGrp="1"/>
          </p:cNvSpPr>
          <p:nvPr>
            <p:ph type="ftr" sz="quarter" idx="11"/>
          </p:nvPr>
        </p:nvSpPr>
        <p:spPr>
          <a:xfrm>
            <a:off x="6778393" y="6286500"/>
            <a:ext cx="4822804" cy="365125"/>
          </a:xfrm>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pic>
        <p:nvPicPr>
          <p:cNvPr id="1028" name="Picture 4" descr="Logo Università Di Reading - University Of Reading Logo ...">
            <a:extLst>
              <a:ext uri="{FF2B5EF4-FFF2-40B4-BE49-F238E27FC236}">
                <a16:creationId xmlns:a16="http://schemas.microsoft.com/office/drawing/2014/main" id="{34A15B66-2A59-3BDF-8DEF-CCC01BD2A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894" y="2131077"/>
            <a:ext cx="2797185" cy="104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5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687F4C-25E6-9333-8ACD-A976E6CFB2B9}"/>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pic>
        <p:nvPicPr>
          <p:cNvPr id="5" name="Picture 4" descr="A vintage weighing scales">
            <a:extLst>
              <a:ext uri="{FF2B5EF4-FFF2-40B4-BE49-F238E27FC236}">
                <a16:creationId xmlns:a16="http://schemas.microsoft.com/office/drawing/2014/main" id="{314590A6-DA94-DBEF-44A7-0AE70CD1A3AF}"/>
              </a:ext>
            </a:extLst>
          </p:cNvPr>
          <p:cNvPicPr>
            <a:picLocks noChangeAspect="1"/>
          </p:cNvPicPr>
          <p:nvPr/>
        </p:nvPicPr>
        <p:blipFill rotWithShape="1">
          <a:blip r:embed="rId2"/>
          <a:srcRect b="8227"/>
          <a:stretch/>
        </p:blipFill>
        <p:spPr>
          <a:xfrm>
            <a:off x="7203882" y="1447682"/>
            <a:ext cx="4988118" cy="4475749"/>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8" name="Content Placeholder 2">
            <a:extLst>
              <a:ext uri="{FF2B5EF4-FFF2-40B4-BE49-F238E27FC236}">
                <a16:creationId xmlns:a16="http://schemas.microsoft.com/office/drawing/2014/main" id="{50F6C2EC-2753-BC41-A4C3-1DA9BB8E1492}"/>
              </a:ext>
            </a:extLst>
          </p:cNvPr>
          <p:cNvSpPr>
            <a:spLocks noGrp="1"/>
          </p:cNvSpPr>
          <p:nvPr>
            <p:ph idx="1"/>
          </p:nvPr>
        </p:nvSpPr>
        <p:spPr>
          <a:xfrm>
            <a:off x="575009" y="1144389"/>
            <a:ext cx="6628873" cy="4779042"/>
          </a:xfrm>
        </p:spPr>
        <p:txBody>
          <a:bodyPr>
            <a:normAutofit fontScale="85000" lnSpcReduction="20000"/>
          </a:bodyPr>
          <a:lstStyle/>
          <a:p>
            <a:pPr>
              <a:lnSpc>
                <a:spcPct val="130000"/>
              </a:lnSpc>
            </a:pPr>
            <a:r>
              <a:rPr lang="en-GB" sz="1700" b="1" kern="100" dirty="0">
                <a:solidFill>
                  <a:srgbClr val="000000"/>
                </a:solidFill>
                <a:effectLst/>
                <a:latin typeface="+mn-lt"/>
                <a:ea typeface="Calibri" panose="020F0502020204030204" pitchFamily="34" charset="0"/>
                <a:cs typeface="Times New Roman" panose="02020603050405020304" pitchFamily="18" charset="0"/>
              </a:rPr>
              <a:t>Charter of Fundamental Rights of the European Union</a:t>
            </a:r>
          </a:p>
          <a:p>
            <a:pPr>
              <a:lnSpc>
                <a:spcPct val="130000"/>
              </a:lnSpc>
            </a:pPr>
            <a:r>
              <a:rPr lang="en-GB" sz="1600" b="1" u="sng" kern="100" dirty="0">
                <a:effectLst/>
                <a:latin typeface="+mn-lt"/>
                <a:ea typeface="Calibri" panose="020F0502020204030204" pitchFamily="34" charset="0"/>
                <a:cs typeface="Times New Roman" panose="02020603050405020304" pitchFamily="18" charset="0"/>
              </a:rPr>
              <a:t>Article 17</a:t>
            </a:r>
          </a:p>
          <a:p>
            <a:pPr>
              <a:lnSpc>
                <a:spcPct val="130000"/>
              </a:lnSpc>
            </a:pPr>
            <a:r>
              <a:rPr lang="en-GB" sz="1600" i="1" kern="100" dirty="0">
                <a:solidFill>
                  <a:srgbClr val="000000"/>
                </a:solidFill>
                <a:effectLst/>
                <a:latin typeface="+mn-lt"/>
                <a:ea typeface="Calibri" panose="020F0502020204030204" pitchFamily="34" charset="0"/>
                <a:cs typeface="Times New Roman" panose="02020603050405020304" pitchFamily="18" charset="0"/>
              </a:rPr>
              <a:t>1. Everyone has the right to own, use, dispose of and bequeath his or her lawfully acquired possessions. No one may be deprived of his or her possessions, except in the public interest and in the cases and under the conditions provided for by law, subject to fair compensation being paid in good time for their loss. The use of property may be regulated by law in so far as is necessary for the general interest.</a:t>
            </a:r>
          </a:p>
          <a:p>
            <a:pPr>
              <a:lnSpc>
                <a:spcPct val="130000"/>
              </a:lnSpc>
            </a:pPr>
            <a:endParaRPr lang="en-GB" sz="1600" dirty="0">
              <a:solidFill>
                <a:srgbClr val="000000"/>
              </a:solidFill>
              <a:latin typeface="+mn-lt"/>
            </a:endParaRPr>
          </a:p>
          <a:p>
            <a:pPr>
              <a:lnSpc>
                <a:spcPct val="130000"/>
              </a:lnSpc>
            </a:pPr>
            <a:r>
              <a:rPr lang="en-GB" sz="1600" kern="100" dirty="0">
                <a:solidFill>
                  <a:srgbClr val="000000"/>
                </a:solidFill>
                <a:effectLst/>
                <a:latin typeface="+mn-lt"/>
                <a:ea typeface="Calibri" panose="020F0502020204030204" pitchFamily="34" charset="0"/>
                <a:cs typeface="Times New Roman" panose="02020603050405020304" pitchFamily="18" charset="0"/>
              </a:rPr>
              <a:t>This Article is based on Article 1 of Protocol 1 to the ECHR: </a:t>
            </a:r>
          </a:p>
          <a:p>
            <a:pPr>
              <a:lnSpc>
                <a:spcPct val="130000"/>
              </a:lnSpc>
            </a:pPr>
            <a:r>
              <a:rPr lang="en-GB" sz="1600" kern="100" dirty="0">
                <a:solidFill>
                  <a:srgbClr val="000000"/>
                </a:solidFill>
                <a:effectLst/>
                <a:latin typeface="+mn-lt"/>
                <a:ea typeface="Calibri" panose="020F0502020204030204" pitchFamily="34" charset="0"/>
                <a:cs typeface="Times New Roman" panose="02020603050405020304" pitchFamily="18" charset="0"/>
              </a:rPr>
              <a:t>"Every natural or legal person is entitled to the peaceful enjoyment of his possessions. No one shall be deprived of his possessions except in the public interest and subject to the conditions provided for by law and by the general principles of international law. </a:t>
            </a:r>
            <a:r>
              <a:rPr lang="en-GB" sz="1600" dirty="0">
                <a:solidFill>
                  <a:srgbClr val="000000"/>
                </a:solidFill>
                <a:effectLst/>
                <a:latin typeface="+mn-lt"/>
                <a:ea typeface="Calibri" panose="020F0502020204030204" pitchFamily="34" charset="0"/>
                <a:cs typeface="Times New Roman" panose="02020603050405020304" pitchFamily="18" charset="0"/>
              </a:rPr>
              <a:t>The preceding provisions shall not, however, in any way impair the right of a State to enforce such laws as it deems necessary to control the use of property in accordance with the general interest or to secure the payment of taxes or other contributions or penalties.</a:t>
            </a:r>
            <a:r>
              <a:rPr lang="en-GB" sz="1600" kern="100" dirty="0">
                <a:solidFill>
                  <a:srgbClr val="000000"/>
                </a:solidFill>
                <a:effectLst/>
                <a:latin typeface="+mn-lt"/>
                <a:ea typeface="Calibri" panose="020F0502020204030204" pitchFamily="34" charset="0"/>
                <a:cs typeface="Times New Roman" panose="02020603050405020304" pitchFamily="18" charset="0"/>
              </a:rPr>
              <a:t>”</a:t>
            </a:r>
          </a:p>
          <a:p>
            <a:pPr>
              <a:lnSpc>
                <a:spcPct val="130000"/>
              </a:lnSpc>
            </a:pPr>
            <a:endParaRPr lang="en-GB" sz="900" dirty="0">
              <a:latin typeface="+mn-lt"/>
            </a:endParaRPr>
          </a:p>
        </p:txBody>
      </p:sp>
    </p:spTree>
    <p:extLst>
      <p:ext uri="{BB962C8B-B14F-4D97-AF65-F5344CB8AC3E}">
        <p14:creationId xmlns:p14="http://schemas.microsoft.com/office/powerpoint/2010/main" val="379177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BF378E-B7C9-88CF-67B5-AE50BDA6564E}"/>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1">
            <a:extLst>
              <a:ext uri="{FF2B5EF4-FFF2-40B4-BE49-F238E27FC236}">
                <a16:creationId xmlns:a16="http://schemas.microsoft.com/office/drawing/2014/main" id="{07A62569-8907-0525-849A-27CD6E5B08D6}"/>
              </a:ext>
            </a:extLst>
          </p:cNvPr>
          <p:cNvSpPr>
            <a:spLocks noGrp="1"/>
          </p:cNvSpPr>
          <p:nvPr>
            <p:ph type="title"/>
          </p:nvPr>
        </p:nvSpPr>
        <p:spPr>
          <a:xfrm>
            <a:off x="687388" y="257176"/>
            <a:ext cx="9967912" cy="1161426"/>
          </a:xfrm>
        </p:spPr>
        <p:txBody>
          <a:bodyPr anchor="b">
            <a:normAutofit/>
          </a:bodyPr>
          <a:lstStyle/>
          <a:p>
            <a:r>
              <a:rPr lang="en-GB" dirty="0"/>
              <a:t>Article 17(1) EUCFR: Right to property</a:t>
            </a:r>
          </a:p>
        </p:txBody>
      </p:sp>
      <p:sp>
        <p:nvSpPr>
          <p:cNvPr id="6" name="Content Placeholder 2">
            <a:extLst>
              <a:ext uri="{FF2B5EF4-FFF2-40B4-BE49-F238E27FC236}">
                <a16:creationId xmlns:a16="http://schemas.microsoft.com/office/drawing/2014/main" id="{C08EBEDD-B0B4-102C-3D12-8F4082426C7B}"/>
              </a:ext>
            </a:extLst>
          </p:cNvPr>
          <p:cNvSpPr txBox="1">
            <a:spLocks/>
          </p:cNvSpPr>
          <p:nvPr/>
        </p:nvSpPr>
        <p:spPr>
          <a:xfrm>
            <a:off x="399280" y="1487315"/>
            <a:ext cx="11393439" cy="408299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50000"/>
              </a:lnSpc>
              <a:buFont typeface="Arial" panose="020B0604020202020204" pitchFamily="34" charset="0"/>
              <a:buChar char="•"/>
            </a:pPr>
            <a:r>
              <a:rPr lang="en-GB" sz="1600" dirty="0">
                <a:solidFill>
                  <a:srgbClr val="000000"/>
                </a:solidFill>
                <a:latin typeface="+mn-lt"/>
              </a:rPr>
              <a:t>A fundamental right common to all national constitutions and constitutional traditions in the Member States</a:t>
            </a:r>
          </a:p>
          <a:p>
            <a:pPr marL="285750" indent="-285750">
              <a:lnSpc>
                <a:spcPct val="150000"/>
              </a:lnSpc>
              <a:buFont typeface="Arial" panose="020B0604020202020204" pitchFamily="34" charset="0"/>
              <a:buChar char="•"/>
            </a:pPr>
            <a:r>
              <a:rPr lang="en-GB" sz="1600" dirty="0">
                <a:solidFill>
                  <a:srgbClr val="000000"/>
                </a:solidFill>
                <a:latin typeface="+mn-lt"/>
              </a:rPr>
              <a:t>It shall be ‘interpreted in harmony with those traditions’ (Art 52(4) EUCFR)</a:t>
            </a:r>
          </a:p>
          <a:p>
            <a:pPr marL="285750" indent="-285750">
              <a:lnSpc>
                <a:spcPct val="150000"/>
              </a:lnSpc>
              <a:buFont typeface="Arial" panose="020B0604020202020204" pitchFamily="34" charset="0"/>
              <a:buChar char="•"/>
            </a:pPr>
            <a:r>
              <a:rPr lang="en-GB" sz="1600" dirty="0">
                <a:solidFill>
                  <a:srgbClr val="000000"/>
                </a:solidFill>
                <a:latin typeface="+mn-lt"/>
              </a:rPr>
              <a:t>Initially recognised by the Court of Justice of the EU in Case 44/79 </a:t>
            </a:r>
            <a:r>
              <a:rPr lang="en-GB" sz="1600" i="1" dirty="0">
                <a:solidFill>
                  <a:srgbClr val="000000"/>
                </a:solidFill>
                <a:latin typeface="+mn-lt"/>
              </a:rPr>
              <a:t>Hauer </a:t>
            </a:r>
            <a:r>
              <a:rPr lang="en-GB" sz="1600" dirty="0">
                <a:solidFill>
                  <a:srgbClr val="000000"/>
                </a:solidFill>
                <a:latin typeface="+mn-lt"/>
              </a:rPr>
              <a:t>(13 December 1979) - the right to property forms an integral part of the general principles of EU law, the observance of which is ensured by the Court</a:t>
            </a:r>
          </a:p>
          <a:p>
            <a:pPr marL="285750" indent="-285750">
              <a:lnSpc>
                <a:spcPct val="150000"/>
              </a:lnSpc>
              <a:buFont typeface="Arial" panose="020B0604020202020204" pitchFamily="34" charset="0"/>
              <a:buChar char="•"/>
            </a:pPr>
            <a:r>
              <a:rPr lang="en-GB" sz="1600" dirty="0">
                <a:solidFill>
                  <a:srgbClr val="000000"/>
                </a:solidFill>
                <a:latin typeface="+mn-lt"/>
              </a:rPr>
              <a:t>Article 17(1) applicable in accordance with Article 52(3) EUCFR</a:t>
            </a:r>
          </a:p>
          <a:p>
            <a:pPr marL="285750" indent="-285750">
              <a:lnSpc>
                <a:spcPct val="150000"/>
              </a:lnSpc>
              <a:buFont typeface="Arial" panose="020B0604020202020204" pitchFamily="34" charset="0"/>
              <a:buChar char="•"/>
            </a:pPr>
            <a:r>
              <a:rPr lang="en-GB" sz="1600" dirty="0">
                <a:solidFill>
                  <a:srgbClr val="000000"/>
                </a:solidFill>
                <a:latin typeface="+mn-lt"/>
              </a:rPr>
              <a:t>To be given the same meaning and scope as those of the right guaranteed by the ECHR</a:t>
            </a:r>
          </a:p>
          <a:p>
            <a:pPr marL="285750" indent="-285750">
              <a:lnSpc>
                <a:spcPct val="150000"/>
              </a:lnSpc>
              <a:buFont typeface="Arial" panose="020B0604020202020204" pitchFamily="34" charset="0"/>
              <a:buChar char="•"/>
            </a:pPr>
            <a:r>
              <a:rPr lang="en-GB" sz="1600" dirty="0">
                <a:solidFill>
                  <a:srgbClr val="000000"/>
                </a:solidFill>
                <a:latin typeface="+mn-lt"/>
              </a:rPr>
              <a:t>Together with Articles 15 and 16 EUCFR, it forms part of the protection of economic freedoms in the Charter, even though its scope is not limited to economically active persons.</a:t>
            </a:r>
          </a:p>
          <a:p>
            <a:pPr marL="285750" indent="-285750">
              <a:lnSpc>
                <a:spcPct val="150000"/>
              </a:lnSpc>
              <a:buFont typeface="Arial" panose="020B0604020202020204" pitchFamily="34" charset="0"/>
              <a:buChar char="•"/>
            </a:pPr>
            <a:r>
              <a:rPr lang="en-GB" sz="1600" dirty="0">
                <a:solidFill>
                  <a:srgbClr val="000000"/>
                </a:solidFill>
                <a:latin typeface="+mn-lt"/>
              </a:rPr>
              <a:t>On an international level, the right to property is guaranteed by Art 17 of the Universal Declaration of Human Rights</a:t>
            </a:r>
          </a:p>
        </p:txBody>
      </p:sp>
    </p:spTree>
    <p:extLst>
      <p:ext uri="{BB962C8B-B14F-4D97-AF65-F5344CB8AC3E}">
        <p14:creationId xmlns:p14="http://schemas.microsoft.com/office/powerpoint/2010/main" val="300514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7DD703-4003-C068-F08D-EA1B6B609AF0}"/>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Content Placeholder 2">
            <a:extLst>
              <a:ext uri="{FF2B5EF4-FFF2-40B4-BE49-F238E27FC236}">
                <a16:creationId xmlns:a16="http://schemas.microsoft.com/office/drawing/2014/main" id="{FC88C8CE-FAFE-BB49-3511-F931A2FC1C25}"/>
              </a:ext>
            </a:extLst>
          </p:cNvPr>
          <p:cNvSpPr>
            <a:spLocks noGrp="1"/>
          </p:cNvSpPr>
          <p:nvPr>
            <p:ph idx="1"/>
          </p:nvPr>
        </p:nvSpPr>
        <p:spPr>
          <a:xfrm>
            <a:off x="598205" y="1674976"/>
            <a:ext cx="11189789" cy="4259832"/>
          </a:xfrm>
        </p:spPr>
        <p:txBody>
          <a:bodyPr>
            <a:normAutofit/>
          </a:bodyPr>
          <a:lstStyle/>
          <a:p>
            <a:r>
              <a:rPr lang="en-GB" kern="100" dirty="0">
                <a:solidFill>
                  <a:srgbClr val="000000"/>
                </a:solidFill>
                <a:latin typeface="+mn-lt"/>
                <a:ea typeface="Calibri" panose="020F0502020204030204" pitchFamily="34" charset="0"/>
                <a:cs typeface="Times New Roman" panose="02020603050405020304" pitchFamily="18" charset="0"/>
              </a:rPr>
              <a:t>Personal scope: can be relied on by any legal or natural person</a:t>
            </a:r>
          </a:p>
          <a:p>
            <a:r>
              <a:rPr lang="en-GB" kern="100" dirty="0">
                <a:solidFill>
                  <a:srgbClr val="000000"/>
                </a:solidFill>
                <a:latin typeface="+mn-lt"/>
                <a:ea typeface="Calibri" panose="020F0502020204030204" pitchFamily="34" charset="0"/>
                <a:cs typeface="Times New Roman" panose="02020603050405020304" pitchFamily="18" charset="0"/>
              </a:rPr>
              <a:t>Material scope: </a:t>
            </a:r>
            <a:r>
              <a:rPr lang="en-GB" dirty="0">
                <a:solidFill>
                  <a:srgbClr val="000000"/>
                </a:solidFill>
                <a:effectLst/>
                <a:latin typeface="+mn-lt"/>
                <a:ea typeface="Calibri" panose="020F0502020204030204" pitchFamily="34" charset="0"/>
                <a:cs typeface="Times New Roman" panose="02020603050405020304" pitchFamily="18" charset="0"/>
              </a:rPr>
              <a:t>Property extends to all pecuniary rights assigned to the individual in their private interest and as an exclusive entitlement</a:t>
            </a:r>
          </a:p>
          <a:p>
            <a:pPr marL="285750" indent="-285750">
              <a:buFont typeface="Arial" panose="020B0604020202020204" pitchFamily="34" charset="0"/>
              <a:buChar char="•"/>
            </a:pPr>
            <a:r>
              <a:rPr lang="en-GB" dirty="0">
                <a:solidFill>
                  <a:srgbClr val="000000"/>
                </a:solidFill>
                <a:effectLst/>
                <a:latin typeface="+mn-lt"/>
                <a:ea typeface="Calibri" panose="020F0502020204030204" pitchFamily="34" charset="0"/>
                <a:cs typeface="Times New Roman" panose="02020603050405020304" pitchFamily="18" charset="0"/>
              </a:rPr>
              <a:t>Court has defined property rights as ‘rights with an asset value creating an established legal position under the legal system, enabling the holder to exercise those rights autonomously and for his benefit.’ (</a:t>
            </a:r>
            <a:r>
              <a:rPr lang="en-GB" dirty="0">
                <a:solidFill>
                  <a:srgbClr val="000000"/>
                </a:solidFill>
                <a:latin typeface="+mn-lt"/>
                <a:ea typeface="Calibri" panose="020F0502020204030204" pitchFamily="34" charset="0"/>
                <a:cs typeface="Times New Roman" panose="02020603050405020304" pitchFamily="18" charset="0"/>
              </a:rPr>
              <a:t>Case C-283/11 </a:t>
            </a:r>
            <a:r>
              <a:rPr lang="en-GB" i="1" dirty="0">
                <a:solidFill>
                  <a:srgbClr val="000000"/>
                </a:solidFill>
                <a:latin typeface="+mn-lt"/>
                <a:ea typeface="Calibri" panose="020F0502020204030204" pitchFamily="34" charset="0"/>
                <a:cs typeface="Times New Roman" panose="02020603050405020304" pitchFamily="18" charset="0"/>
              </a:rPr>
              <a:t>Sky </a:t>
            </a:r>
            <a:r>
              <a:rPr lang="en-GB" i="1" dirty="0" err="1">
                <a:solidFill>
                  <a:srgbClr val="000000"/>
                </a:solidFill>
                <a:latin typeface="+mn-lt"/>
                <a:ea typeface="Calibri" panose="020F0502020204030204" pitchFamily="34" charset="0"/>
                <a:cs typeface="Times New Roman" panose="02020603050405020304" pitchFamily="18" charset="0"/>
              </a:rPr>
              <a:t>Österreich</a:t>
            </a:r>
            <a:r>
              <a:rPr lang="en-GB" dirty="0">
                <a:solidFill>
                  <a:srgbClr val="000000"/>
                </a:solidFill>
                <a:latin typeface="+mn-lt"/>
                <a:ea typeface="Calibri" panose="020F0502020204030204" pitchFamily="34" charset="0"/>
                <a:cs typeface="Times New Roman" panose="02020603050405020304" pitchFamily="18" charset="0"/>
              </a:rPr>
              <a:t>)</a:t>
            </a:r>
            <a:r>
              <a:rPr lang="en-GB" dirty="0">
                <a:solidFill>
                  <a:srgbClr val="000000"/>
                </a:solidFill>
                <a:effectLst/>
                <a:latin typeface="+mn-l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dirty="0">
                <a:solidFill>
                  <a:srgbClr val="000000"/>
                </a:solidFill>
                <a:effectLst/>
                <a:latin typeface="+mn-lt"/>
                <a:ea typeface="Calibri" panose="020F0502020204030204" pitchFamily="34" charset="0"/>
                <a:cs typeface="Times New Roman" panose="02020603050405020304" pitchFamily="18" charset="0"/>
              </a:rPr>
              <a:t>The material scope of Article 17(1) EUCFR extends to cover ‘acquired possessions’. </a:t>
            </a:r>
            <a:r>
              <a:rPr lang="en-GB" dirty="0">
                <a:solidFill>
                  <a:srgbClr val="000000"/>
                </a:solidFill>
                <a:latin typeface="+mn-lt"/>
                <a:ea typeface="Calibri" panose="020F0502020204030204" pitchFamily="34" charset="0"/>
                <a:cs typeface="Times New Roman" panose="02020603050405020304" pitchFamily="18" charset="0"/>
              </a:rPr>
              <a:t>C</a:t>
            </a:r>
            <a:r>
              <a:rPr lang="en-GB" dirty="0">
                <a:solidFill>
                  <a:srgbClr val="000000"/>
                </a:solidFill>
                <a:effectLst/>
                <a:latin typeface="+mn-lt"/>
                <a:ea typeface="Calibri" panose="020F0502020204030204" pitchFamily="34" charset="0"/>
                <a:cs typeface="Times New Roman" panose="02020603050405020304" pitchFamily="18" charset="0"/>
              </a:rPr>
              <a:t>onstrued autonomously, but legislator plays a role in the definition of what constitutes property</a:t>
            </a:r>
            <a:r>
              <a:rPr lang="en-GB" dirty="0">
                <a:solidFill>
                  <a:srgbClr val="000000"/>
                </a:solidFill>
                <a:latin typeface="+mn-lt"/>
                <a:ea typeface="Calibri" panose="020F0502020204030204" pitchFamily="34" charset="0"/>
                <a:cs typeface="Times New Roman" panose="02020603050405020304" pitchFamily="18" charset="0"/>
              </a:rPr>
              <a:t>. (Case C-283/11 </a:t>
            </a:r>
            <a:r>
              <a:rPr lang="en-GB" i="1" dirty="0">
                <a:solidFill>
                  <a:srgbClr val="000000"/>
                </a:solidFill>
                <a:latin typeface="+mn-lt"/>
                <a:ea typeface="Calibri" panose="020F0502020204030204" pitchFamily="34" charset="0"/>
                <a:cs typeface="Times New Roman" panose="02020603050405020304" pitchFamily="18" charset="0"/>
              </a:rPr>
              <a:t>Sky </a:t>
            </a:r>
            <a:r>
              <a:rPr lang="en-GB" i="1" dirty="0" err="1">
                <a:solidFill>
                  <a:srgbClr val="000000"/>
                </a:solidFill>
                <a:latin typeface="+mn-lt"/>
                <a:ea typeface="Calibri" panose="020F0502020204030204" pitchFamily="34" charset="0"/>
                <a:cs typeface="Times New Roman" panose="02020603050405020304" pitchFamily="18" charset="0"/>
              </a:rPr>
              <a:t>Österreich</a:t>
            </a:r>
            <a:r>
              <a:rPr lang="en-GB" dirty="0">
                <a:solidFill>
                  <a:srgbClr val="000000"/>
                </a:solidFill>
                <a:latin typeface="+mn-l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kern="100" dirty="0">
                <a:solidFill>
                  <a:srgbClr val="000000"/>
                </a:solidFill>
                <a:latin typeface="+mn-lt"/>
                <a:ea typeface="Calibri" panose="020F0502020204030204" pitchFamily="34" charset="0"/>
                <a:cs typeface="Times New Roman" panose="02020603050405020304" pitchFamily="18" charset="0"/>
              </a:rPr>
              <a:t>Lawfully acquired possessions only</a:t>
            </a:r>
          </a:p>
          <a:p>
            <a:endParaRPr lang="en-GB" sz="1800" kern="100" dirty="0">
              <a:latin typeface="+mn-lt"/>
              <a:ea typeface="Calibri" panose="020F0502020204030204" pitchFamily="34" charset="0"/>
              <a:cs typeface="Times New Roman" panose="02020603050405020304" pitchFamily="18" charset="0"/>
            </a:endParaRPr>
          </a:p>
          <a:p>
            <a:endParaRPr lang="en-GB" sz="1800" kern="100" dirty="0">
              <a:latin typeface="+mn-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8ADB4638-DB88-AFF5-2CEB-E9EB87EE9CF2}"/>
              </a:ext>
            </a:extLst>
          </p:cNvPr>
          <p:cNvSpPr>
            <a:spLocks noGrp="1"/>
          </p:cNvSpPr>
          <p:nvPr>
            <p:ph type="title"/>
          </p:nvPr>
        </p:nvSpPr>
        <p:spPr>
          <a:xfrm>
            <a:off x="687388" y="257175"/>
            <a:ext cx="9967912" cy="1161427"/>
          </a:xfrm>
        </p:spPr>
        <p:txBody>
          <a:bodyPr/>
          <a:lstStyle/>
          <a:p>
            <a:pPr algn="ctr"/>
            <a:r>
              <a:rPr lang="en-GB" dirty="0"/>
              <a:t>Scope</a:t>
            </a:r>
          </a:p>
        </p:txBody>
      </p:sp>
    </p:spTree>
    <p:extLst>
      <p:ext uri="{BB962C8B-B14F-4D97-AF65-F5344CB8AC3E}">
        <p14:creationId xmlns:p14="http://schemas.microsoft.com/office/powerpoint/2010/main" val="11772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9C0F2B1-2FE3-0B83-60C2-362AD509CE6F}"/>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Content Placeholder 2">
            <a:extLst>
              <a:ext uri="{FF2B5EF4-FFF2-40B4-BE49-F238E27FC236}">
                <a16:creationId xmlns:a16="http://schemas.microsoft.com/office/drawing/2014/main" id="{2DE87C47-66C0-A558-0C56-6B44712B6B1B}"/>
              </a:ext>
            </a:extLst>
          </p:cNvPr>
          <p:cNvSpPr>
            <a:spLocks noGrp="1"/>
          </p:cNvSpPr>
          <p:nvPr>
            <p:ph idx="1"/>
          </p:nvPr>
        </p:nvSpPr>
        <p:spPr>
          <a:xfrm>
            <a:off x="687388" y="1585754"/>
            <a:ext cx="10251233" cy="4237814"/>
          </a:xfrm>
        </p:spPr>
        <p:txBody>
          <a:bodyPr>
            <a:normAutofit fontScale="40000" lnSpcReduction="20000"/>
          </a:bodyPr>
          <a:lstStyle/>
          <a:p>
            <a:pPr marL="571500" indent="-571500">
              <a:lnSpc>
                <a:spcPct val="107000"/>
              </a:lnSpc>
              <a:spcAft>
                <a:spcPts val="800"/>
              </a:spcAft>
              <a:buFont typeface="Arial" panose="020B0604020202020204" pitchFamily="34" charset="0"/>
              <a:buChar char="•"/>
            </a:pPr>
            <a:r>
              <a:rPr lang="en-GB" sz="4200" kern="100" dirty="0">
                <a:solidFill>
                  <a:srgbClr val="000000"/>
                </a:solidFill>
                <a:latin typeface="+mn-lt"/>
                <a:ea typeface="Calibri" panose="020F0502020204030204" pitchFamily="34" charset="0"/>
                <a:cs typeface="Times New Roman" panose="02020603050405020304" pitchFamily="18" charset="0"/>
              </a:rPr>
              <a:t>Possessions are </a:t>
            </a:r>
            <a:r>
              <a:rPr lang="en-GB" sz="4200" kern="100" dirty="0">
                <a:solidFill>
                  <a:srgbClr val="000000"/>
                </a:solidFill>
                <a:effectLst/>
                <a:latin typeface="+mn-lt"/>
                <a:ea typeface="Calibri" panose="020F0502020204030204" pitchFamily="34" charset="0"/>
                <a:cs typeface="Times New Roman" panose="02020603050405020304" pitchFamily="18" charset="0"/>
              </a:rPr>
              <a:t>acquired assets which must have an economic value.</a:t>
            </a:r>
          </a:p>
          <a:p>
            <a:pPr marL="571500" indent="-571500">
              <a:lnSpc>
                <a:spcPct val="107000"/>
              </a:lnSpc>
              <a:spcAft>
                <a:spcPts val="800"/>
              </a:spcAft>
              <a:buFont typeface="Arial" panose="020B0604020202020204" pitchFamily="34" charset="0"/>
              <a:buChar char="•"/>
            </a:pPr>
            <a:r>
              <a:rPr lang="en-GB" sz="4200" kern="100" dirty="0">
                <a:solidFill>
                  <a:srgbClr val="000000"/>
                </a:solidFill>
                <a:effectLst/>
                <a:latin typeface="+mn-lt"/>
                <a:ea typeface="Calibri" panose="020F0502020204030204" pitchFamily="34" charset="0"/>
                <a:cs typeface="Times New Roman" panose="02020603050405020304" pitchFamily="18" charset="0"/>
              </a:rPr>
              <a:t>Moveable and immoveable property, but also inter alia company shares, intellectual property, pension rights, and certain contractual rights, such as security rights.</a:t>
            </a:r>
          </a:p>
          <a:p>
            <a:pPr marL="571500" indent="-571500">
              <a:buFont typeface="Arial" panose="020B0604020202020204" pitchFamily="34" charset="0"/>
              <a:buChar char="•"/>
            </a:pPr>
            <a:r>
              <a:rPr lang="en-GB" sz="4200" kern="100" dirty="0">
                <a:solidFill>
                  <a:srgbClr val="000000"/>
                </a:solidFill>
                <a:effectLst/>
                <a:latin typeface="+mn-lt"/>
                <a:ea typeface="Calibri" panose="020F0502020204030204" pitchFamily="34" charset="0"/>
                <a:cs typeface="Times New Roman" panose="02020603050405020304" pitchFamily="18" charset="0"/>
              </a:rPr>
              <a:t>Rights can constitute acquired possessions, if they have ‘an asset value creating an established legal position under the legal system, enabling the holder to exercise those rights autonomously and for his benefit’ (Case C-283/11 </a:t>
            </a:r>
            <a:r>
              <a:rPr lang="en-GB" sz="4200" i="1" kern="100" dirty="0">
                <a:solidFill>
                  <a:srgbClr val="000000"/>
                </a:solidFill>
                <a:effectLst/>
                <a:latin typeface="+mn-lt"/>
                <a:ea typeface="Calibri" panose="020F0502020204030204" pitchFamily="34" charset="0"/>
                <a:cs typeface="Times New Roman" panose="02020603050405020304" pitchFamily="18" charset="0"/>
              </a:rPr>
              <a:t>Sky </a:t>
            </a:r>
            <a:r>
              <a:rPr lang="en-GB" sz="4200" i="1" kern="100" dirty="0" err="1">
                <a:solidFill>
                  <a:srgbClr val="000000"/>
                </a:solidFill>
                <a:effectLst/>
                <a:latin typeface="+mn-lt"/>
                <a:ea typeface="Calibri" panose="020F0502020204030204" pitchFamily="34" charset="0"/>
                <a:cs typeface="Times New Roman" panose="02020603050405020304" pitchFamily="18" charset="0"/>
              </a:rPr>
              <a:t>Österreich</a:t>
            </a:r>
            <a:r>
              <a:rPr lang="en-GB" sz="4200" i="1" kern="100" dirty="0">
                <a:solidFill>
                  <a:srgbClr val="000000"/>
                </a:solidFill>
                <a:latin typeface="+mn-lt"/>
                <a:ea typeface="Calibri" panose="020F0502020204030204" pitchFamily="34" charset="0"/>
                <a:cs typeface="Times New Roman" panose="02020603050405020304" pitchFamily="18" charset="0"/>
              </a:rPr>
              <a:t>,</a:t>
            </a:r>
            <a:r>
              <a:rPr lang="en-GB" sz="4200" kern="100" dirty="0">
                <a:solidFill>
                  <a:srgbClr val="000000"/>
                </a:solidFill>
                <a:effectLst/>
                <a:latin typeface="+mn-lt"/>
                <a:ea typeface="Calibri" panose="020F0502020204030204" pitchFamily="34" charset="0"/>
                <a:cs typeface="Times New Roman" panose="02020603050405020304" pitchFamily="18" charset="0"/>
              </a:rPr>
              <a:t> para 34)</a:t>
            </a:r>
          </a:p>
          <a:p>
            <a:pPr marL="571500" indent="-571500">
              <a:buFont typeface="Arial" panose="020B0604020202020204" pitchFamily="34" charset="0"/>
              <a:buChar char="•"/>
            </a:pPr>
            <a:r>
              <a:rPr lang="en-GB" sz="4200" kern="100" dirty="0">
                <a:solidFill>
                  <a:srgbClr val="000000"/>
                </a:solidFill>
                <a:effectLst/>
                <a:latin typeface="+mn-lt"/>
                <a:ea typeface="Calibri" panose="020F0502020204030204" pitchFamily="34" charset="0"/>
                <a:cs typeface="Times New Roman" panose="02020603050405020304" pitchFamily="18" charset="0"/>
              </a:rPr>
              <a:t>Carrying out business activities as such, like marketing products, or mere business opportunities or commercial interests and chances are not covered.</a:t>
            </a:r>
          </a:p>
          <a:p>
            <a:pPr marL="571500" indent="-571500">
              <a:buFont typeface="Arial" panose="020B0604020202020204" pitchFamily="34" charset="0"/>
              <a:buChar char="•"/>
            </a:pPr>
            <a:r>
              <a:rPr lang="en-GB" sz="4200" kern="100" dirty="0">
                <a:solidFill>
                  <a:srgbClr val="000000"/>
                </a:solidFill>
                <a:effectLst/>
                <a:latin typeface="+mn-lt"/>
                <a:ea typeface="Calibri" panose="020F0502020204030204" pitchFamily="34" charset="0"/>
                <a:cs typeface="Times New Roman" panose="02020603050405020304" pitchFamily="18" charset="0"/>
              </a:rPr>
              <a:t>Note – ECHR advocates for a partially broader scope of protection of business activities under Art 1 </a:t>
            </a:r>
            <a:r>
              <a:rPr lang="en-GB" sz="4200" kern="100" dirty="0">
                <a:solidFill>
                  <a:srgbClr val="000000"/>
                </a:solidFill>
                <a:latin typeface="+mn-lt"/>
                <a:ea typeface="Calibri" panose="020F0502020204030204" pitchFamily="34" charset="0"/>
                <a:cs typeface="Times New Roman" panose="02020603050405020304" pitchFamily="18" charset="0"/>
              </a:rPr>
              <a:t>Protocol 1 ECHR</a:t>
            </a:r>
            <a:endParaRPr lang="en-GB" sz="4200" kern="100" dirty="0">
              <a:solidFill>
                <a:srgbClr val="000000"/>
              </a:solidFill>
              <a:effectLst/>
              <a:latin typeface="+mn-lt"/>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GB" sz="4200" kern="100" dirty="0">
                <a:solidFill>
                  <a:srgbClr val="000000"/>
                </a:solidFill>
                <a:effectLst/>
                <a:latin typeface="+mn-lt"/>
                <a:ea typeface="Calibri" panose="020F0502020204030204" pitchFamily="34" charset="0"/>
                <a:cs typeface="Times New Roman" panose="02020603050405020304" pitchFamily="18" charset="0"/>
              </a:rPr>
              <a:t>But the Charter has opted for distinguishing property rights and business-related rights</a:t>
            </a:r>
          </a:p>
          <a:p>
            <a:pPr marL="571500" indent="-571500">
              <a:buFont typeface="Arial" panose="020B0604020202020204" pitchFamily="34" charset="0"/>
              <a:buChar char="•"/>
            </a:pPr>
            <a:r>
              <a:rPr lang="en-GB" sz="4200" kern="100" dirty="0">
                <a:solidFill>
                  <a:srgbClr val="000000"/>
                </a:solidFill>
                <a:effectLst/>
                <a:latin typeface="+mn-lt"/>
                <a:ea typeface="Calibri" panose="020F0502020204030204" pitchFamily="34" charset="0"/>
                <a:cs typeface="Times New Roman" panose="02020603050405020304" pitchFamily="18" charset="0"/>
              </a:rPr>
              <a:t>Rights under public law schemes, like social security benefits, constitute property if the holder has contributed to their acquisition by e.g. investing money or exercising a professional activity</a:t>
            </a:r>
          </a:p>
          <a:p>
            <a:endParaRPr lang="en-GB" dirty="0">
              <a:latin typeface="+mn-lt"/>
            </a:endParaRPr>
          </a:p>
        </p:txBody>
      </p:sp>
      <p:sp>
        <p:nvSpPr>
          <p:cNvPr id="6" name="Title 1">
            <a:extLst>
              <a:ext uri="{FF2B5EF4-FFF2-40B4-BE49-F238E27FC236}">
                <a16:creationId xmlns:a16="http://schemas.microsoft.com/office/drawing/2014/main" id="{DEC15C5B-18E8-CB0F-6FFB-1A3D305A6BF2}"/>
              </a:ext>
            </a:extLst>
          </p:cNvPr>
          <p:cNvSpPr>
            <a:spLocks noGrp="1"/>
          </p:cNvSpPr>
          <p:nvPr>
            <p:ph type="title"/>
          </p:nvPr>
        </p:nvSpPr>
        <p:spPr>
          <a:xfrm>
            <a:off x="687388" y="257175"/>
            <a:ext cx="9967912" cy="1229793"/>
          </a:xfrm>
        </p:spPr>
        <p:txBody>
          <a:bodyPr/>
          <a:lstStyle/>
          <a:p>
            <a:pPr algn="ctr"/>
            <a:r>
              <a:rPr lang="en-GB" dirty="0"/>
              <a:t>Scope</a:t>
            </a:r>
          </a:p>
        </p:txBody>
      </p:sp>
    </p:spTree>
    <p:extLst>
      <p:ext uri="{BB962C8B-B14F-4D97-AF65-F5344CB8AC3E}">
        <p14:creationId xmlns:p14="http://schemas.microsoft.com/office/powerpoint/2010/main" val="367903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7625EE-DE0C-68CD-BDF1-74027D4B4F32}"/>
              </a:ext>
            </a:extLst>
          </p:cNvPr>
          <p:cNvSpPr>
            <a:spLocks noGrp="1"/>
          </p:cNvSpPr>
          <p:nvPr>
            <p:ph type="ftr" sz="quarter" idx="11"/>
          </p:nvPr>
        </p:nvSpPr>
        <p:spPr/>
        <p:txBody>
          <a:bodyPr/>
          <a:lstStyle/>
          <a:p>
            <a:r>
              <a:rPr lang="en-US"/>
              <a:t>FISMA/2022/LVP/0010 – Online training material for judges – 4. Protection of property against expropriation under the Charter of fundamental rights and the European Convention of Human Rights</a:t>
            </a:r>
            <a:endParaRPr lang="en-US" dirty="0"/>
          </a:p>
        </p:txBody>
      </p:sp>
      <p:sp>
        <p:nvSpPr>
          <p:cNvPr id="5" name="Title 1">
            <a:extLst>
              <a:ext uri="{FF2B5EF4-FFF2-40B4-BE49-F238E27FC236}">
                <a16:creationId xmlns:a16="http://schemas.microsoft.com/office/drawing/2014/main" id="{1581D48F-979A-5CED-71B0-EBA71F6C8082}"/>
              </a:ext>
            </a:extLst>
          </p:cNvPr>
          <p:cNvSpPr>
            <a:spLocks noGrp="1"/>
          </p:cNvSpPr>
          <p:nvPr>
            <p:ph type="title"/>
          </p:nvPr>
        </p:nvSpPr>
        <p:spPr>
          <a:xfrm>
            <a:off x="687388" y="257175"/>
            <a:ext cx="9967912" cy="1144335"/>
          </a:xfrm>
        </p:spPr>
        <p:txBody>
          <a:bodyPr anchor="b">
            <a:normAutofit/>
          </a:bodyPr>
          <a:lstStyle/>
          <a:p>
            <a:pPr algn="ctr"/>
            <a:r>
              <a:rPr lang="en-GB" dirty="0"/>
              <a:t>Scope of protection</a:t>
            </a:r>
          </a:p>
        </p:txBody>
      </p:sp>
      <p:sp>
        <p:nvSpPr>
          <p:cNvPr id="6" name="Content Placeholder 2">
            <a:extLst>
              <a:ext uri="{FF2B5EF4-FFF2-40B4-BE49-F238E27FC236}">
                <a16:creationId xmlns:a16="http://schemas.microsoft.com/office/drawing/2014/main" id="{BE2F5F9C-7AB5-7538-5912-02B3BD55B6DB}"/>
              </a:ext>
            </a:extLst>
          </p:cNvPr>
          <p:cNvSpPr>
            <a:spLocks noGrp="1"/>
          </p:cNvSpPr>
          <p:nvPr>
            <p:ph idx="1"/>
          </p:nvPr>
        </p:nvSpPr>
        <p:spPr>
          <a:xfrm>
            <a:off x="687388" y="1632732"/>
            <a:ext cx="10629900" cy="4302071"/>
          </a:xfrm>
        </p:spPr>
        <p:txBody>
          <a:bodyPr>
            <a:normAutofit lnSpcReduction="10000"/>
          </a:bodyPr>
          <a:lstStyle/>
          <a:p>
            <a:pPr marL="285750" indent="-285750">
              <a:lnSpc>
                <a:spcPct val="130000"/>
              </a:lnSpc>
              <a:buFont typeface="Arial" panose="020B0604020202020204" pitchFamily="34" charset="0"/>
              <a:buChar char="•"/>
            </a:pPr>
            <a:r>
              <a:rPr lang="en-GB" sz="1600" dirty="0">
                <a:solidFill>
                  <a:srgbClr val="000000"/>
                </a:solidFill>
                <a:latin typeface="+mn-lt"/>
              </a:rPr>
              <a:t>Allows a person to ‘own, use, dispose of and bequeath’ their possessions. </a:t>
            </a:r>
          </a:p>
          <a:p>
            <a:pPr marL="285750" indent="-285750">
              <a:lnSpc>
                <a:spcPct val="130000"/>
              </a:lnSpc>
              <a:buFont typeface="Arial" panose="020B0604020202020204" pitchFamily="34" charset="0"/>
              <a:buChar char="•"/>
            </a:pPr>
            <a:r>
              <a:rPr lang="en-GB" sz="1600" dirty="0">
                <a:solidFill>
                  <a:srgbClr val="000000"/>
                </a:solidFill>
                <a:latin typeface="+mn-lt"/>
              </a:rPr>
              <a:t>In line with the right to peacefully enjoy one’s possessions protected by Article 1 Protocol 1 ECHR.</a:t>
            </a:r>
          </a:p>
          <a:p>
            <a:pPr marL="285750" indent="-285750">
              <a:lnSpc>
                <a:spcPct val="130000"/>
              </a:lnSpc>
              <a:buFont typeface="Arial" panose="020B0604020202020204" pitchFamily="34" charset="0"/>
              <a:buChar char="•"/>
            </a:pPr>
            <a:r>
              <a:rPr lang="en-GB" sz="1600" dirty="0">
                <a:solidFill>
                  <a:srgbClr val="000000"/>
                </a:solidFill>
                <a:latin typeface="+mn-lt"/>
              </a:rPr>
              <a:t>The right is disrespected when the guarantee of property is deprived of its substance, but not when affected only marginally or when only modalities of its exercise are regulated</a:t>
            </a:r>
          </a:p>
          <a:p>
            <a:pPr marL="285750" indent="-285750">
              <a:lnSpc>
                <a:spcPct val="130000"/>
              </a:lnSpc>
              <a:buFont typeface="Arial" panose="020B0604020202020204" pitchFamily="34" charset="0"/>
              <a:buChar char="•"/>
            </a:pPr>
            <a:r>
              <a:rPr lang="en-GB" sz="1600" dirty="0">
                <a:solidFill>
                  <a:srgbClr val="000000"/>
                </a:solidFill>
                <a:latin typeface="+mn-lt"/>
              </a:rPr>
              <a:t>Negative aspect – a duty on EU and Member States not to interfere with a person’s enjoyment of their property</a:t>
            </a:r>
          </a:p>
          <a:p>
            <a:pPr marL="285750" indent="-285750">
              <a:lnSpc>
                <a:spcPct val="130000"/>
              </a:lnSpc>
              <a:buFont typeface="Arial" panose="020B0604020202020204" pitchFamily="34" charset="0"/>
              <a:buChar char="•"/>
            </a:pPr>
            <a:r>
              <a:rPr lang="en-GB" sz="1600" dirty="0">
                <a:solidFill>
                  <a:srgbClr val="000000"/>
                </a:solidFill>
                <a:latin typeface="+mn-lt"/>
              </a:rPr>
              <a:t>Positive obligation – to enable individuals to effectively enjoy their possessions.</a:t>
            </a:r>
          </a:p>
          <a:p>
            <a:pPr marL="285750" indent="-285750">
              <a:lnSpc>
                <a:spcPct val="130000"/>
              </a:lnSpc>
              <a:buFont typeface="Arial" panose="020B0604020202020204" pitchFamily="34" charset="0"/>
              <a:buChar char="•"/>
            </a:pPr>
            <a:r>
              <a:rPr lang="en-GB" sz="1600" dirty="0">
                <a:solidFill>
                  <a:srgbClr val="000000"/>
                </a:solidFill>
                <a:latin typeface="+mn-lt"/>
              </a:rPr>
              <a:t>Does not constitute an absolute prerogative but must be viewed in relation to its “social function” (Case T‑817/14 </a:t>
            </a:r>
            <a:r>
              <a:rPr lang="en-GB" sz="1600" i="1" dirty="0" err="1">
                <a:solidFill>
                  <a:srgbClr val="000000"/>
                </a:solidFill>
                <a:latin typeface="+mn-lt"/>
              </a:rPr>
              <a:t>Zoofachhandel</a:t>
            </a:r>
            <a:r>
              <a:rPr lang="en-GB" sz="1600" i="1" dirty="0">
                <a:solidFill>
                  <a:srgbClr val="000000"/>
                </a:solidFill>
                <a:latin typeface="+mn-lt"/>
              </a:rPr>
              <a:t> </a:t>
            </a:r>
            <a:r>
              <a:rPr lang="en-GB" sz="1600" i="1" dirty="0" err="1">
                <a:solidFill>
                  <a:srgbClr val="000000"/>
                </a:solidFill>
                <a:latin typeface="+mn-lt"/>
              </a:rPr>
              <a:t>Züpke</a:t>
            </a:r>
            <a:r>
              <a:rPr lang="en-GB" sz="1600" i="1" dirty="0">
                <a:solidFill>
                  <a:srgbClr val="000000"/>
                </a:solidFill>
                <a:latin typeface="+mn-lt"/>
              </a:rPr>
              <a:t> and Others v Commission</a:t>
            </a:r>
            <a:r>
              <a:rPr lang="en-GB" sz="1600" dirty="0">
                <a:solidFill>
                  <a:srgbClr val="000000"/>
                </a:solidFill>
                <a:latin typeface="+mn-lt"/>
              </a:rPr>
              <a:t>).</a:t>
            </a:r>
          </a:p>
          <a:p>
            <a:pPr marL="285750" indent="-285750">
              <a:lnSpc>
                <a:spcPct val="130000"/>
              </a:lnSpc>
              <a:buFont typeface="Arial" panose="020B0604020202020204" pitchFamily="34" charset="0"/>
              <a:buChar char="•"/>
            </a:pPr>
            <a:r>
              <a:rPr lang="en-GB" sz="1600" dirty="0">
                <a:solidFill>
                  <a:srgbClr val="000000"/>
                </a:solidFill>
                <a:latin typeface="+mn-lt"/>
              </a:rPr>
              <a:t>The fundamental right to property entails a right to compensation for the deprivation of property in the general interest (C-78/16 and C-79/16 </a:t>
            </a:r>
            <a:r>
              <a:rPr lang="en-GB" sz="1600" i="1" dirty="0" err="1">
                <a:solidFill>
                  <a:srgbClr val="000000"/>
                </a:solidFill>
                <a:latin typeface="+mn-lt"/>
              </a:rPr>
              <a:t>Pesce</a:t>
            </a:r>
            <a:r>
              <a:rPr lang="en-GB" sz="1600" i="1" dirty="0">
                <a:solidFill>
                  <a:srgbClr val="000000"/>
                </a:solidFill>
                <a:latin typeface="+mn-lt"/>
              </a:rPr>
              <a:t> </a:t>
            </a:r>
            <a:r>
              <a:rPr lang="en-GB" sz="1600" i="1" dirty="0" err="1">
                <a:solidFill>
                  <a:srgbClr val="000000"/>
                </a:solidFill>
                <a:latin typeface="+mn-lt"/>
              </a:rPr>
              <a:t>a.O.</a:t>
            </a:r>
            <a:r>
              <a:rPr lang="en-GB" sz="1600" dirty="0">
                <a:solidFill>
                  <a:srgbClr val="000000"/>
                </a:solidFill>
                <a:latin typeface="+mn-lt"/>
              </a:rPr>
              <a:t>)</a:t>
            </a:r>
          </a:p>
          <a:p>
            <a:pPr marL="285750" indent="-285750">
              <a:lnSpc>
                <a:spcPct val="130000"/>
              </a:lnSpc>
              <a:buFont typeface="Arial" panose="020B0604020202020204" pitchFamily="34" charset="0"/>
              <a:buChar char="•"/>
            </a:pPr>
            <a:endParaRPr lang="en-GB" sz="1400" dirty="0">
              <a:solidFill>
                <a:srgbClr val="000000"/>
              </a:solidFill>
              <a:latin typeface="+mn-lt"/>
            </a:endParaRPr>
          </a:p>
          <a:p>
            <a:pPr marL="285750" indent="-285750">
              <a:lnSpc>
                <a:spcPct val="130000"/>
              </a:lnSpc>
              <a:buFont typeface="Arial" panose="020B0604020202020204" pitchFamily="34" charset="0"/>
              <a:buChar char="•"/>
            </a:pPr>
            <a:endParaRPr lang="en-GB" sz="1400" dirty="0">
              <a:solidFill>
                <a:srgbClr val="000000"/>
              </a:solidFill>
              <a:latin typeface="+mn-lt"/>
            </a:endParaRPr>
          </a:p>
          <a:p>
            <a:pPr>
              <a:lnSpc>
                <a:spcPct val="130000"/>
              </a:lnSpc>
            </a:pPr>
            <a:endParaRPr lang="en-GB" sz="1400" dirty="0">
              <a:solidFill>
                <a:srgbClr val="000000"/>
              </a:solidFill>
              <a:latin typeface="+mn-lt"/>
            </a:endParaRPr>
          </a:p>
          <a:p>
            <a:pPr>
              <a:lnSpc>
                <a:spcPct val="130000"/>
              </a:lnSpc>
            </a:pPr>
            <a:endParaRPr lang="en-GB" sz="1400" dirty="0">
              <a:solidFill>
                <a:srgbClr val="000000"/>
              </a:solidFill>
              <a:latin typeface="+mn-lt"/>
            </a:endParaRPr>
          </a:p>
        </p:txBody>
      </p:sp>
    </p:spTree>
    <p:extLst>
      <p:ext uri="{BB962C8B-B14F-4D97-AF65-F5344CB8AC3E}">
        <p14:creationId xmlns:p14="http://schemas.microsoft.com/office/powerpoint/2010/main" val="550300782"/>
      </p:ext>
    </p:extLst>
  </p:cSld>
  <p:clrMapOvr>
    <a:masterClrMapping/>
  </p:clrMapOvr>
</p:sld>
</file>

<file path=ppt/theme/theme1.xml><?xml version="1.0" encoding="utf-8"?>
<a:theme xmlns:a="http://schemas.openxmlformats.org/drawingml/2006/main" name="Rückblick">
  <a:themeElements>
    <a:clrScheme name="ERA Scheme">
      <a:dk1>
        <a:srgbClr val="545454"/>
      </a:dk1>
      <a:lt1>
        <a:sysClr val="window" lastClr="FFFFFF"/>
      </a:lt1>
      <a:dk2>
        <a:srgbClr val="ABABAB"/>
      </a:dk2>
      <a:lt2>
        <a:srgbClr val="E5E5E5"/>
      </a:lt2>
      <a:accent1>
        <a:srgbClr val="212B55"/>
      </a:accent1>
      <a:accent2>
        <a:srgbClr val="123D8C"/>
      </a:accent2>
      <a:accent3>
        <a:srgbClr val="AE7F50"/>
      </a:accent3>
      <a:accent4>
        <a:srgbClr val="DCC592"/>
      </a:accent4>
      <a:accent5>
        <a:srgbClr val="FF4000"/>
      </a:accent5>
      <a:accent6>
        <a:srgbClr val="FFFFFF"/>
      </a:accent6>
      <a:hlink>
        <a:srgbClr val="123D8C"/>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neral Academy of European Law_2023" id="{CC547148-C544-4D20-904F-0CA3DF184470}" vid="{7BB16579-2B9E-4A3E-8B4D-D5D3F94AF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04EF5C5937D489D82452C3C6399B8" ma:contentTypeVersion="16" ma:contentTypeDescription="Create a new document." ma:contentTypeScope="" ma:versionID="b2568fd5d1e3166f44740990f3764ba3">
  <xsd:schema xmlns:xsd="http://www.w3.org/2001/XMLSchema" xmlns:xs="http://www.w3.org/2001/XMLSchema" xmlns:p="http://schemas.microsoft.com/office/2006/metadata/properties" xmlns:ns2="f60e8e89-7e93-4c00-acd7-962c3f3e7607" xmlns:ns3="e9042645-366f-4cd7-9010-ab21c883e422" targetNamespace="http://schemas.microsoft.com/office/2006/metadata/properties" ma:root="true" ma:fieldsID="df5aa498bda2e3bb4a92571e12a24507" ns2:_="" ns3:_="">
    <xsd:import namespace="f60e8e89-7e93-4c00-acd7-962c3f3e7607"/>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8e89-7e93-4c00-acd7-962c3f3e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042645-366f-4cd7-9010-ab21c883e422" xsi:nil="true"/>
    <lcf76f155ced4ddcb4097134ff3c332f xmlns="f60e8e89-7e93-4c00-acd7-962c3f3e7607">
      <Terms xmlns="http://schemas.microsoft.com/office/infopath/2007/PartnerControls"/>
    </lcf76f155ced4ddcb4097134ff3c332f>
    <_Flow_SignoffStatus xmlns="f60e8e89-7e93-4c00-acd7-962c3f3e7607" xsi:nil="true"/>
  </documentManagement>
</p:properties>
</file>

<file path=customXml/itemProps1.xml><?xml version="1.0" encoding="utf-8"?>
<ds:datastoreItem xmlns:ds="http://schemas.openxmlformats.org/officeDocument/2006/customXml" ds:itemID="{21C59D46-9786-4CD3-82B4-3DB7F6696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8e89-7e93-4c00-acd7-962c3f3e7607"/>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0E5CB6-C51F-4351-A190-8012264029FF}">
  <ds:schemaRefs>
    <ds:schemaRef ds:uri="http://schemas.microsoft.com/sharepoint/v3/contenttype/forms"/>
  </ds:schemaRefs>
</ds:datastoreItem>
</file>

<file path=customXml/itemProps3.xml><?xml version="1.0" encoding="utf-8"?>
<ds:datastoreItem xmlns:ds="http://schemas.openxmlformats.org/officeDocument/2006/customXml" ds:itemID="{FF20067D-8953-4425-A4F5-AC718B3E9B7F}">
  <ds:schemaRefs>
    <ds:schemaRef ds:uri="http://purl.org/dc/terms/"/>
    <ds:schemaRef ds:uri="http://schemas.microsoft.com/office/2006/documentManagement/types"/>
    <ds:schemaRef ds:uri="http://schemas.openxmlformats.org/package/2006/metadata/core-properties"/>
    <ds:schemaRef ds:uri="f60e8e89-7e93-4c00-acd7-962c3f3e7607"/>
    <ds:schemaRef ds:uri="http://purl.org/dc/elements/1.1/"/>
    <ds:schemaRef ds:uri="http://schemas.microsoft.com/office/infopath/2007/PartnerControls"/>
    <ds:schemaRef ds:uri="http://schemas.microsoft.com/office/2006/metadata/properties"/>
    <ds:schemaRef ds:uri="e9042645-366f-4cd7-9010-ab21c883e4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7231</Words>
  <Application>Microsoft Office PowerPoint</Application>
  <PresentationFormat>Widescreen</PresentationFormat>
  <Paragraphs>329</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Trebuchet MS</vt:lpstr>
      <vt:lpstr>Wingdings</vt:lpstr>
      <vt:lpstr>Rückblick</vt:lpstr>
      <vt:lpstr>Case Study 2: Protection of property against expropriation under the Charter of Fundamental Rights and the European Convention of Human Rights</vt:lpstr>
      <vt:lpstr>Outline</vt:lpstr>
      <vt:lpstr>Case Study</vt:lpstr>
      <vt:lpstr>PowerPoint Presentation</vt:lpstr>
      <vt:lpstr>PowerPoint Presentation</vt:lpstr>
      <vt:lpstr>Article 17(1) EUCFR: Right to property</vt:lpstr>
      <vt:lpstr>Scope</vt:lpstr>
      <vt:lpstr>Scope</vt:lpstr>
      <vt:lpstr>Scope of protection</vt:lpstr>
      <vt:lpstr>Categories of interferences</vt:lpstr>
      <vt:lpstr>1. Deprivation of Property</vt:lpstr>
      <vt:lpstr>2. Regulation concerning the use of property</vt:lpstr>
      <vt:lpstr>Legality/Justification</vt:lpstr>
      <vt:lpstr>Legality/Justification</vt:lpstr>
      <vt:lpstr>Proportionality </vt:lpstr>
      <vt:lpstr>Proportionality </vt:lpstr>
      <vt:lpstr>PowerPoint Presentation</vt:lpstr>
      <vt:lpstr>PowerPoint Presentation</vt:lpstr>
      <vt:lpstr>General features</vt:lpstr>
      <vt:lpstr>PowerPoint Presentation</vt:lpstr>
      <vt:lpstr>PowerPoint Presentation</vt:lpstr>
      <vt:lpstr>PowerPoint Presentation</vt:lpstr>
      <vt:lpstr>PowerPoint Presentation</vt:lpstr>
      <vt:lpstr>Has there been an interference with property?</vt:lpstr>
      <vt:lpstr>Deprivation (Rule 2)</vt:lpstr>
      <vt:lpstr>Expropriations</vt:lpstr>
      <vt:lpstr>Control of use (Rule 3)</vt:lpstr>
      <vt:lpstr>Peaceful enjoyment (Rule 1)</vt:lpstr>
      <vt:lpstr>Is the interference lawful?</vt:lpstr>
      <vt:lpstr>Justification: Legitimate Purpose</vt:lpstr>
      <vt:lpstr>The ‘public’ or ‘general’ interest</vt:lpstr>
      <vt:lpstr>Proportionality: The Fair Balance</vt:lpstr>
      <vt:lpstr>Proportionality</vt:lpstr>
      <vt:lpstr>Proportionality</vt:lpstr>
      <vt:lpstr>Proportionality </vt:lpstr>
      <vt:lpstr>Proportionality</vt:lpstr>
      <vt:lpstr>Margin of appreciation</vt:lpstr>
      <vt:lpstr>Compensation</vt:lpstr>
      <vt:lpstr>Compensation</vt:lpstr>
      <vt:lpstr>Compensation</vt:lpstr>
      <vt:lpstr>Conclusions</vt:lpstr>
      <vt:lpstr>Case Study</vt:lpstr>
      <vt:lpstr>Further questions…</vt:lpstr>
      <vt:lpstr>1. What can company EnerPro do?</vt:lpstr>
      <vt:lpstr>2. What steps does the CJEU need to take in its decision-making?</vt:lpstr>
      <vt:lpstr>RWE and Uniper v the Netherlands (Ministry of Climate and Energy)</vt:lpstr>
      <vt:lpstr>The content of these slides was created by Dr Stanislava Nedeva    Further training material available at: https://elearning-fisma.era.int/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Intra-EU Investment Protection</dc:title>
  <dc:creator>Vadász Viktor</dc:creator>
  <cp:keywords>EU law;ERA;Intra-EU investment;Training</cp:keywords>
  <cp:lastModifiedBy>Vujinović Nataša</cp:lastModifiedBy>
  <cp:revision>20</cp:revision>
  <cp:lastPrinted>2016-10-12T07:25:39Z</cp:lastPrinted>
  <dcterms:created xsi:type="dcterms:W3CDTF">2023-08-08T15:08:16Z</dcterms:created>
  <dcterms:modified xsi:type="dcterms:W3CDTF">2023-11-02T15:29:08Z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0x01010071926162E2979445855498B3B48F37C4</vt:lpwstr>
  </property>
</Properties>
</file>