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0" d="100"/>
          <a:sy n="70" d="100"/>
        </p:scale>
        <p:origin x="536" y="-2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9/9/2023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9/9/2023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9/9/2023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9/9/2023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9/9/2023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9/9/2023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9/9/2023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9/9/2023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9/9/2023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9/9/2023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9/9/2023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9/9/2023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mannaydi@cardiff.ac.uk"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hwb.gov.wales/api/storage/0b6492be-c863-4168-b301-6f3fef4eade5/cen-18-report-eng-final.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CE06D-3372-013E-E15E-1730BD763C90}"/>
              </a:ext>
            </a:extLst>
          </p:cNvPr>
          <p:cNvSpPr>
            <a:spLocks noGrp="1"/>
          </p:cNvSpPr>
          <p:nvPr>
            <p:ph type="ctrTitle"/>
          </p:nvPr>
        </p:nvSpPr>
        <p:spPr/>
        <p:txBody>
          <a:bodyPr>
            <a:noAutofit/>
          </a:bodyPr>
          <a:lstStyle/>
          <a:p>
            <a:r>
              <a:rPr lang="en-US" sz="3200" dirty="0"/>
              <a:t>A little bit of advice’: Working creatively with children and their foster cares to explore how they would like to share their experiences</a:t>
            </a:r>
            <a:endParaRPr lang="en-GB" sz="3200" dirty="0"/>
          </a:p>
        </p:txBody>
      </p:sp>
      <p:sp>
        <p:nvSpPr>
          <p:cNvPr id="3" name="Subtitle 2">
            <a:extLst>
              <a:ext uri="{FF2B5EF4-FFF2-40B4-BE49-F238E27FC236}">
                <a16:creationId xmlns:a16="http://schemas.microsoft.com/office/drawing/2014/main" id="{40F70B91-DB0C-6F2C-409D-F4F0DBCD97C7}"/>
              </a:ext>
            </a:extLst>
          </p:cNvPr>
          <p:cNvSpPr>
            <a:spLocks noGrp="1"/>
          </p:cNvSpPr>
          <p:nvPr>
            <p:ph type="subTitle" idx="1"/>
          </p:nvPr>
        </p:nvSpPr>
        <p:spPr/>
        <p:txBody>
          <a:bodyPr>
            <a:normAutofit fontScale="92500" lnSpcReduction="20000"/>
          </a:bodyPr>
          <a:lstStyle/>
          <a:p>
            <a:r>
              <a:rPr lang="en-GB" dirty="0"/>
              <a:t>Dawn Mannay Cardiff University</a:t>
            </a:r>
          </a:p>
          <a:p>
            <a:r>
              <a:rPr lang="en-GB" dirty="0">
                <a:hlinkClick r:id="rId2"/>
              </a:rPr>
              <a:t>mannaydi@cardiff.ac.uk</a:t>
            </a:r>
            <a:endParaRPr lang="en-GB" dirty="0"/>
          </a:p>
          <a:p>
            <a:r>
              <a:rPr lang="en-GB" dirty="0"/>
              <a:t>@dawnmannay </a:t>
            </a:r>
          </a:p>
          <a:p>
            <a:r>
              <a:rPr lang="en-US" dirty="0"/>
              <a:t>International Creative Research Methods Conference </a:t>
            </a:r>
          </a:p>
          <a:p>
            <a:r>
              <a:rPr lang="en-US" dirty="0"/>
              <a:t>12 September 2023</a:t>
            </a:r>
            <a:endParaRPr lang="en-GB" dirty="0"/>
          </a:p>
        </p:txBody>
      </p:sp>
      <p:pic>
        <p:nvPicPr>
          <p:cNvPr id="5" name="Picture 4">
            <a:extLst>
              <a:ext uri="{FF2B5EF4-FFF2-40B4-BE49-F238E27FC236}">
                <a16:creationId xmlns:a16="http://schemas.microsoft.com/office/drawing/2014/main" id="{0DC1DB89-4A1A-3FD8-0EF6-CD31A82B5276}"/>
              </a:ext>
            </a:extLst>
          </p:cNvPr>
          <p:cNvPicPr>
            <a:picLocks noChangeAspect="1"/>
          </p:cNvPicPr>
          <p:nvPr/>
        </p:nvPicPr>
        <p:blipFill>
          <a:blip r:embed="rId3"/>
          <a:stretch>
            <a:fillRect/>
          </a:stretch>
        </p:blipFill>
        <p:spPr>
          <a:xfrm>
            <a:off x="11280934" y="5985943"/>
            <a:ext cx="907732" cy="872057"/>
          </a:xfrm>
          <a:prstGeom prst="rect">
            <a:avLst/>
          </a:prstGeom>
        </p:spPr>
      </p:pic>
      <p:pic>
        <p:nvPicPr>
          <p:cNvPr id="6" name="Picture 5">
            <a:extLst>
              <a:ext uri="{FF2B5EF4-FFF2-40B4-BE49-F238E27FC236}">
                <a16:creationId xmlns:a16="http://schemas.microsoft.com/office/drawing/2014/main" id="{7ED4BD14-A7ED-FD7B-B6F5-ACFB3147CD74}"/>
              </a:ext>
            </a:extLst>
          </p:cNvPr>
          <p:cNvPicPr>
            <a:picLocks noChangeAspect="1"/>
          </p:cNvPicPr>
          <p:nvPr/>
        </p:nvPicPr>
        <p:blipFill>
          <a:blip r:embed="rId4"/>
          <a:stretch>
            <a:fillRect/>
          </a:stretch>
        </p:blipFill>
        <p:spPr>
          <a:xfrm>
            <a:off x="0" y="434823"/>
            <a:ext cx="4672584" cy="1845670"/>
          </a:xfrm>
          <a:prstGeom prst="rect">
            <a:avLst/>
          </a:prstGeom>
        </p:spPr>
      </p:pic>
    </p:spTree>
    <p:extLst>
      <p:ext uri="{BB962C8B-B14F-4D97-AF65-F5344CB8AC3E}">
        <p14:creationId xmlns:p14="http://schemas.microsoft.com/office/powerpoint/2010/main" val="2938555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0058-A738-4711-1831-758C74E06D83}"/>
              </a:ext>
            </a:extLst>
          </p:cNvPr>
          <p:cNvSpPr>
            <a:spLocks noGrp="1"/>
          </p:cNvSpPr>
          <p:nvPr>
            <p:ph type="title"/>
          </p:nvPr>
        </p:nvSpPr>
        <p:spPr/>
        <p:txBody>
          <a:bodyPr/>
          <a:lstStyle/>
          <a:p>
            <a:r>
              <a:rPr lang="en-GB" dirty="0"/>
              <a:t>Moving forward </a:t>
            </a:r>
          </a:p>
        </p:txBody>
      </p:sp>
      <p:sp>
        <p:nvSpPr>
          <p:cNvPr id="3" name="Content Placeholder 2">
            <a:extLst>
              <a:ext uri="{FF2B5EF4-FFF2-40B4-BE49-F238E27FC236}">
                <a16:creationId xmlns:a16="http://schemas.microsoft.com/office/drawing/2014/main" id="{9CC7846B-0F94-9D16-536D-6E19E8285549}"/>
              </a:ext>
            </a:extLst>
          </p:cNvPr>
          <p:cNvSpPr>
            <a:spLocks noGrp="1"/>
          </p:cNvSpPr>
          <p:nvPr>
            <p:ph idx="1"/>
          </p:nvPr>
        </p:nvSpPr>
        <p:spPr>
          <a:xfrm>
            <a:off x="1024129" y="2286000"/>
            <a:ext cx="7415784" cy="4023360"/>
          </a:xfrm>
        </p:spPr>
        <p:txBody>
          <a:bodyPr>
            <a:normAutofit/>
          </a:bodyPr>
          <a:lstStyle/>
          <a:p>
            <a:r>
              <a:rPr lang="en-US" sz="3200" dirty="0"/>
              <a:t>It is the responsibility of those who fund projects and the organisations that host them to make changes so that there is time for practitioners, researchers, and advocates to listen to and act on ‘</a:t>
            </a:r>
            <a:r>
              <a:rPr lang="en-US" sz="3200" i="1" dirty="0"/>
              <a:t>a little bit of advice</a:t>
            </a:r>
            <a:r>
              <a:rPr lang="en-US" sz="3200" dirty="0"/>
              <a:t>’ from the communities they work with about how they would like to share their experiences</a:t>
            </a:r>
            <a:endParaRPr lang="en-GB" sz="3200" dirty="0"/>
          </a:p>
        </p:txBody>
      </p:sp>
      <p:pic>
        <p:nvPicPr>
          <p:cNvPr id="4" name="Picture 3">
            <a:extLst>
              <a:ext uri="{FF2B5EF4-FFF2-40B4-BE49-F238E27FC236}">
                <a16:creationId xmlns:a16="http://schemas.microsoft.com/office/drawing/2014/main" id="{FF13C110-D3CF-CD36-1785-1FB99C17212A}"/>
              </a:ext>
            </a:extLst>
          </p:cNvPr>
          <p:cNvPicPr>
            <a:picLocks noChangeAspect="1"/>
          </p:cNvPicPr>
          <p:nvPr/>
        </p:nvPicPr>
        <p:blipFill>
          <a:blip r:embed="rId2"/>
          <a:stretch>
            <a:fillRect/>
          </a:stretch>
        </p:blipFill>
        <p:spPr>
          <a:xfrm>
            <a:off x="7772105" y="454002"/>
            <a:ext cx="3395766" cy="3462828"/>
          </a:xfrm>
          <a:prstGeom prst="rect">
            <a:avLst/>
          </a:prstGeom>
        </p:spPr>
      </p:pic>
    </p:spTree>
    <p:extLst>
      <p:ext uri="{BB962C8B-B14F-4D97-AF65-F5344CB8AC3E}">
        <p14:creationId xmlns:p14="http://schemas.microsoft.com/office/powerpoint/2010/main" val="114598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1D90B-C74A-8554-7BD8-1AEE781F5E87}"/>
              </a:ext>
            </a:extLst>
          </p:cNvPr>
          <p:cNvSpPr>
            <a:spLocks noGrp="1"/>
          </p:cNvSpPr>
          <p:nvPr>
            <p:ph type="title"/>
          </p:nvPr>
        </p:nvSpPr>
        <p:spPr/>
        <p:txBody>
          <a:bodyPr/>
          <a:lstStyle/>
          <a:p>
            <a:r>
              <a:rPr lang="en-GB" dirty="0" err="1"/>
              <a:t>Diolch</a:t>
            </a:r>
            <a:r>
              <a:rPr lang="en-GB" dirty="0"/>
              <a:t> </a:t>
            </a:r>
            <a:r>
              <a:rPr lang="en-GB" dirty="0" err="1"/>
              <a:t>yn</a:t>
            </a:r>
            <a:r>
              <a:rPr lang="en-GB" dirty="0"/>
              <a:t> FAWR</a:t>
            </a:r>
          </a:p>
        </p:txBody>
      </p:sp>
      <p:pic>
        <p:nvPicPr>
          <p:cNvPr id="4" name="Content Placeholder 3">
            <a:extLst>
              <a:ext uri="{FF2B5EF4-FFF2-40B4-BE49-F238E27FC236}">
                <a16:creationId xmlns:a16="http://schemas.microsoft.com/office/drawing/2014/main" id="{0543923A-95AE-0785-545E-8027332A3431}"/>
              </a:ext>
            </a:extLst>
          </p:cNvPr>
          <p:cNvPicPr>
            <a:picLocks noGrp="1" noChangeAspect="1"/>
          </p:cNvPicPr>
          <p:nvPr>
            <p:ph idx="1"/>
          </p:nvPr>
        </p:nvPicPr>
        <p:blipFill>
          <a:blip r:embed="rId2"/>
          <a:stretch>
            <a:fillRect/>
          </a:stretch>
        </p:blipFill>
        <p:spPr>
          <a:xfrm>
            <a:off x="2064740" y="2286000"/>
            <a:ext cx="7638657" cy="4022725"/>
          </a:xfrm>
          <a:prstGeom prst="rect">
            <a:avLst/>
          </a:prstGeom>
        </p:spPr>
      </p:pic>
    </p:spTree>
    <p:extLst>
      <p:ext uri="{BB962C8B-B14F-4D97-AF65-F5344CB8AC3E}">
        <p14:creationId xmlns:p14="http://schemas.microsoft.com/office/powerpoint/2010/main" val="185747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61B2-4A51-7456-71F4-050581B53275}"/>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D06E0177-9DB1-D506-7548-969B174A8D51}"/>
              </a:ext>
            </a:extLst>
          </p:cNvPr>
          <p:cNvSpPr>
            <a:spLocks noGrp="1"/>
          </p:cNvSpPr>
          <p:nvPr>
            <p:ph idx="1"/>
          </p:nvPr>
        </p:nvSpPr>
        <p:spPr/>
        <p:txBody>
          <a:bodyPr>
            <a:normAutofit fontScale="77500" lnSpcReduction="20000"/>
          </a:bodyPr>
          <a:lstStyle/>
          <a:p>
            <a:r>
              <a:rPr lang="en-US" dirty="0"/>
              <a:t>Boffey, M., Mannay, D., Vaughan, R. and Wooders, C. 2021. The Fostering Communities programme - Walking tall: stage two evaluation. Project Report. Cardiff: The Fostering Network in Wales.</a:t>
            </a:r>
          </a:p>
          <a:p>
            <a:r>
              <a:rPr lang="en-US" dirty="0"/>
              <a:t>Leigh, J. 2021. What would a </a:t>
            </a:r>
            <a:r>
              <a:rPr lang="en-US" dirty="0" err="1"/>
              <a:t>Rhythmanalysis</a:t>
            </a:r>
            <a:r>
              <a:rPr lang="en-US" dirty="0"/>
              <a:t> of Qualitative Researcher’s Life Look Like? In B. Clift, J. Gore, S, Gustafsson, S. </a:t>
            </a:r>
            <a:r>
              <a:rPr lang="en-US" dirty="0" err="1"/>
              <a:t>Bekker</a:t>
            </a:r>
            <a:r>
              <a:rPr lang="en-US" dirty="0"/>
              <a:t>, I. Costas </a:t>
            </a:r>
            <a:r>
              <a:rPr lang="en-US" dirty="0" err="1"/>
              <a:t>Batlle</a:t>
            </a:r>
            <a:r>
              <a:rPr lang="en-US" dirty="0"/>
              <a:t> and J. Hatchard (eds), </a:t>
            </a:r>
            <a:r>
              <a:rPr lang="en-US" i="1" dirty="0"/>
              <a:t>Temporality in Qualitative Inquiry: Theories, Methods and Practices</a:t>
            </a:r>
            <a:r>
              <a:rPr lang="en-US" dirty="0"/>
              <a:t>, 72-92, Abingdon: Routledge.</a:t>
            </a:r>
          </a:p>
          <a:p>
            <a:r>
              <a:rPr lang="en-US" dirty="0"/>
              <a:t>Mannay, D., Staples, E., Hallett, S., Roberts, L., Rees, A., Evans, R. and Andrews, D. 2019. Enabling talk and reframing messages: working creatively with care experienced children and young people to recount and re-represent their everyday experiences. </a:t>
            </a:r>
            <a:r>
              <a:rPr lang="en-US" i="1" dirty="0"/>
              <a:t>Child Care in Practice </a:t>
            </a:r>
            <a:r>
              <a:rPr lang="en-US" dirty="0"/>
              <a:t>25(1), pp. 51-63. </a:t>
            </a:r>
          </a:p>
          <a:p>
            <a:r>
              <a:rPr lang="en-US" dirty="0"/>
              <a:t>Mannay, D., Vaughan, R., Boffey, M. and Wooders, C. 2023. 'A little bit of advice': Working creatively with children and their foster carers to explore how they would like to share their experiences. In: Kara, H. ed. </a:t>
            </a:r>
            <a:r>
              <a:rPr lang="en-US" i="1" dirty="0"/>
              <a:t>The Bloomsbury Handbook of Creative Research Methods</a:t>
            </a:r>
            <a:r>
              <a:rPr lang="en-US" dirty="0"/>
              <a:t>. Bloomsbury Handbooks London: Bloomsbury, pp. 251-261.</a:t>
            </a:r>
          </a:p>
          <a:p>
            <a:r>
              <a:rPr lang="en-US" dirty="0" err="1"/>
              <a:t>Tyrie</a:t>
            </a:r>
            <a:r>
              <a:rPr lang="en-US" dirty="0"/>
              <a:t>, J. et al. 2023. </a:t>
            </a:r>
            <a:r>
              <a:rPr lang="en-US" i="1" dirty="0"/>
              <a:t>COVID–19, education and learning: Amplifying young children’s voices. Project Report</a:t>
            </a:r>
            <a:r>
              <a:rPr lang="en-US" dirty="0"/>
              <a:t>. [Online]. The Welsh Government. Available at: </a:t>
            </a:r>
            <a:r>
              <a:rPr lang="en-US" dirty="0">
                <a:hlinkClick r:id="rId2"/>
              </a:rPr>
              <a:t>https://hwb.gov.wales/api/storage/0b6492be-c863-4168-b301-6f3fef4eade5/cen-18-report-eng-final.pdf</a:t>
            </a:r>
            <a:r>
              <a:rPr lang="en-US" dirty="0"/>
              <a:t> </a:t>
            </a:r>
            <a:endParaRPr lang="en-GB" dirty="0"/>
          </a:p>
        </p:txBody>
      </p:sp>
    </p:spTree>
    <p:extLst>
      <p:ext uri="{BB962C8B-B14F-4D97-AF65-F5344CB8AC3E}">
        <p14:creationId xmlns:p14="http://schemas.microsoft.com/office/powerpoint/2010/main" val="1513266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AB54-6F48-F385-F5AC-DC5AE05FC746}"/>
              </a:ext>
            </a:extLst>
          </p:cNvPr>
          <p:cNvSpPr>
            <a:spLocks noGrp="1"/>
          </p:cNvSpPr>
          <p:nvPr>
            <p:ph type="title"/>
          </p:nvPr>
        </p:nvSpPr>
        <p:spPr/>
        <p:txBody>
          <a:bodyPr/>
          <a:lstStyle/>
          <a:p>
            <a:r>
              <a:rPr lang="en-GB" dirty="0"/>
              <a:t>Background </a:t>
            </a:r>
          </a:p>
        </p:txBody>
      </p:sp>
      <p:sp>
        <p:nvSpPr>
          <p:cNvPr id="3" name="Content Placeholder 2">
            <a:extLst>
              <a:ext uri="{FF2B5EF4-FFF2-40B4-BE49-F238E27FC236}">
                <a16:creationId xmlns:a16="http://schemas.microsoft.com/office/drawing/2014/main" id="{82698441-F365-F5FE-68A0-CFD17F5110EE}"/>
              </a:ext>
            </a:extLst>
          </p:cNvPr>
          <p:cNvSpPr>
            <a:spLocks noGrp="1"/>
          </p:cNvSpPr>
          <p:nvPr>
            <p:ph idx="1"/>
          </p:nvPr>
        </p:nvSpPr>
        <p:spPr/>
        <p:txBody>
          <a:bodyPr/>
          <a:lstStyle/>
          <a:p>
            <a:r>
              <a:rPr lang="en-GB" dirty="0"/>
              <a:t>Walking Tall – TFN</a:t>
            </a:r>
          </a:p>
          <a:p>
            <a:r>
              <a:rPr lang="en-GB" dirty="0"/>
              <a:t>Maria Boffey, Charlotte Wooders - TFN</a:t>
            </a:r>
          </a:p>
          <a:p>
            <a:r>
              <a:rPr lang="en-GB" dirty="0"/>
              <a:t>Rachael Vaughan – CASCADE</a:t>
            </a:r>
          </a:p>
          <a:p>
            <a:r>
              <a:rPr lang="en-GB" dirty="0"/>
              <a:t>Experts by experience </a:t>
            </a:r>
          </a:p>
          <a:p>
            <a:r>
              <a:rPr lang="en-US" dirty="0"/>
              <a:t>Dedicated space for children to act as the designers for future projects</a:t>
            </a:r>
          </a:p>
          <a:p>
            <a:r>
              <a:rPr lang="en-US" dirty="0"/>
              <a:t>Methodological and practical question of how children want to share their views</a:t>
            </a:r>
            <a:endParaRPr lang="en-GB" dirty="0"/>
          </a:p>
        </p:txBody>
      </p:sp>
      <p:pic>
        <p:nvPicPr>
          <p:cNvPr id="4" name="Picture 3">
            <a:extLst>
              <a:ext uri="{FF2B5EF4-FFF2-40B4-BE49-F238E27FC236}">
                <a16:creationId xmlns:a16="http://schemas.microsoft.com/office/drawing/2014/main" id="{5E28CEF6-E86C-CE09-1867-93DC7D9FD433}"/>
              </a:ext>
            </a:extLst>
          </p:cNvPr>
          <p:cNvPicPr>
            <a:picLocks noChangeAspect="1"/>
          </p:cNvPicPr>
          <p:nvPr/>
        </p:nvPicPr>
        <p:blipFill>
          <a:blip r:embed="rId2"/>
          <a:stretch>
            <a:fillRect/>
          </a:stretch>
        </p:blipFill>
        <p:spPr>
          <a:xfrm>
            <a:off x="9083040" y="1727200"/>
            <a:ext cx="1823720" cy="1823720"/>
          </a:xfrm>
          <a:prstGeom prst="rect">
            <a:avLst/>
          </a:prstGeom>
        </p:spPr>
      </p:pic>
    </p:spTree>
    <p:extLst>
      <p:ext uri="{BB962C8B-B14F-4D97-AF65-F5344CB8AC3E}">
        <p14:creationId xmlns:p14="http://schemas.microsoft.com/office/powerpoint/2010/main" val="1236762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7D857-7F99-DAFA-B208-CDD6B7A661A4}"/>
              </a:ext>
            </a:extLst>
          </p:cNvPr>
          <p:cNvSpPr>
            <a:spLocks noGrp="1"/>
          </p:cNvSpPr>
          <p:nvPr>
            <p:ph type="title"/>
          </p:nvPr>
        </p:nvSpPr>
        <p:spPr/>
        <p:txBody>
          <a:bodyPr/>
          <a:lstStyle/>
          <a:p>
            <a:r>
              <a:rPr lang="en-GB" dirty="0"/>
              <a:t>PROJECT PLAN</a:t>
            </a:r>
          </a:p>
        </p:txBody>
      </p:sp>
      <p:sp>
        <p:nvSpPr>
          <p:cNvPr id="3" name="Content Placeholder 2">
            <a:extLst>
              <a:ext uri="{FF2B5EF4-FFF2-40B4-BE49-F238E27FC236}">
                <a16:creationId xmlns:a16="http://schemas.microsoft.com/office/drawing/2014/main" id="{B65619A0-D63A-52AB-F1C7-1E3DA487D1FF}"/>
              </a:ext>
            </a:extLst>
          </p:cNvPr>
          <p:cNvSpPr>
            <a:spLocks noGrp="1"/>
          </p:cNvSpPr>
          <p:nvPr>
            <p:ph idx="1"/>
          </p:nvPr>
        </p:nvSpPr>
        <p:spPr/>
        <p:txBody>
          <a:bodyPr/>
          <a:lstStyle/>
          <a:p>
            <a:r>
              <a:rPr lang="en-GB" dirty="0"/>
              <a:t>All day workshops with children – lots of creative activities – no foster carers</a:t>
            </a:r>
          </a:p>
          <a:p>
            <a:r>
              <a:rPr lang="en-GB" dirty="0"/>
              <a:t>Drawing on models in previous projects (Mannay et al 2019)</a:t>
            </a:r>
          </a:p>
          <a:p>
            <a:r>
              <a:rPr lang="en-GB" dirty="0"/>
              <a:t>COVID19 </a:t>
            </a:r>
          </a:p>
          <a:p>
            <a:r>
              <a:rPr lang="en-GB" dirty="0"/>
              <a:t>Posting activities to children </a:t>
            </a:r>
          </a:p>
          <a:p>
            <a:r>
              <a:rPr lang="en-GB" dirty="0"/>
              <a:t>Activity reviews</a:t>
            </a:r>
          </a:p>
          <a:p>
            <a:r>
              <a:rPr lang="en-GB" dirty="0"/>
              <a:t>Online interviews with children and foster carers</a:t>
            </a:r>
          </a:p>
          <a:p>
            <a:r>
              <a:rPr lang="en-GB" dirty="0"/>
              <a:t>Children’s advisory group</a:t>
            </a:r>
          </a:p>
          <a:p>
            <a:endParaRPr lang="en-GB" dirty="0"/>
          </a:p>
        </p:txBody>
      </p:sp>
      <p:pic>
        <p:nvPicPr>
          <p:cNvPr id="4" name="Picture 3">
            <a:extLst>
              <a:ext uri="{FF2B5EF4-FFF2-40B4-BE49-F238E27FC236}">
                <a16:creationId xmlns:a16="http://schemas.microsoft.com/office/drawing/2014/main" id="{BFDAF949-590C-7785-8245-15728E8F9626}"/>
              </a:ext>
            </a:extLst>
          </p:cNvPr>
          <p:cNvPicPr>
            <a:picLocks noChangeAspect="1"/>
          </p:cNvPicPr>
          <p:nvPr/>
        </p:nvPicPr>
        <p:blipFill>
          <a:blip r:embed="rId2"/>
          <a:stretch>
            <a:fillRect/>
          </a:stretch>
        </p:blipFill>
        <p:spPr>
          <a:xfrm>
            <a:off x="8248332" y="4773169"/>
            <a:ext cx="3152775" cy="1447800"/>
          </a:xfrm>
          <a:prstGeom prst="rect">
            <a:avLst/>
          </a:prstGeom>
        </p:spPr>
      </p:pic>
    </p:spTree>
    <p:extLst>
      <p:ext uri="{BB962C8B-B14F-4D97-AF65-F5344CB8AC3E}">
        <p14:creationId xmlns:p14="http://schemas.microsoft.com/office/powerpoint/2010/main" val="3875123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F85F8-1813-5A3D-2A28-65FB43A3123E}"/>
              </a:ext>
            </a:extLst>
          </p:cNvPr>
          <p:cNvSpPr>
            <a:spLocks noGrp="1"/>
          </p:cNvSpPr>
          <p:nvPr>
            <p:ph type="title"/>
          </p:nvPr>
        </p:nvSpPr>
        <p:spPr/>
        <p:txBody>
          <a:bodyPr/>
          <a:lstStyle/>
          <a:p>
            <a:r>
              <a:rPr lang="en-GB" dirty="0"/>
              <a:t>Rockstars and a message in a bottle</a:t>
            </a:r>
          </a:p>
        </p:txBody>
      </p:sp>
      <p:pic>
        <p:nvPicPr>
          <p:cNvPr id="5" name="Content Placeholder 4" descr="A round rock with a drawing of a sheep&#10;&#10;Description automatically generated">
            <a:extLst>
              <a:ext uri="{FF2B5EF4-FFF2-40B4-BE49-F238E27FC236}">
                <a16:creationId xmlns:a16="http://schemas.microsoft.com/office/drawing/2014/main" id="{539018C3-29B6-AB07-DC06-C1E9FE8436CE}"/>
              </a:ext>
            </a:extLst>
          </p:cNvPr>
          <p:cNvPicPr>
            <a:picLocks noGrp="1" noChangeAspect="1"/>
          </p:cNvPicPr>
          <p:nvPr>
            <p:ph idx="1"/>
          </p:nvPr>
        </p:nvPicPr>
        <p:blipFill>
          <a:blip r:embed="rId2"/>
          <a:stretch>
            <a:fillRect/>
          </a:stretch>
        </p:blipFill>
        <p:spPr>
          <a:xfrm>
            <a:off x="2228345" y="2184373"/>
            <a:ext cx="6222476" cy="2261582"/>
          </a:xfrm>
        </p:spPr>
      </p:pic>
      <p:pic>
        <p:nvPicPr>
          <p:cNvPr id="7" name="Picture 6" descr="A silver can with a red lid&#10;&#10;Description automatically generated">
            <a:extLst>
              <a:ext uri="{FF2B5EF4-FFF2-40B4-BE49-F238E27FC236}">
                <a16:creationId xmlns:a16="http://schemas.microsoft.com/office/drawing/2014/main" id="{CD9B5C27-AFA9-3F3F-9B51-5EA7942B998C}"/>
              </a:ext>
            </a:extLst>
          </p:cNvPr>
          <p:cNvPicPr>
            <a:picLocks noChangeAspect="1"/>
          </p:cNvPicPr>
          <p:nvPr/>
        </p:nvPicPr>
        <p:blipFill>
          <a:blip r:embed="rId3"/>
          <a:stretch>
            <a:fillRect/>
          </a:stretch>
        </p:blipFill>
        <p:spPr>
          <a:xfrm>
            <a:off x="9834880" y="1960853"/>
            <a:ext cx="2027734" cy="3832231"/>
          </a:xfrm>
          <a:prstGeom prst="rect">
            <a:avLst/>
          </a:prstGeom>
        </p:spPr>
      </p:pic>
      <p:sp>
        <p:nvSpPr>
          <p:cNvPr id="12" name="TextBox 11">
            <a:extLst>
              <a:ext uri="{FF2B5EF4-FFF2-40B4-BE49-F238E27FC236}">
                <a16:creationId xmlns:a16="http://schemas.microsoft.com/office/drawing/2014/main" id="{B1382269-D7F5-02D2-2242-05231C1CB60D}"/>
              </a:ext>
            </a:extLst>
          </p:cNvPr>
          <p:cNvSpPr txBox="1"/>
          <p:nvPr/>
        </p:nvSpPr>
        <p:spPr>
          <a:xfrm>
            <a:off x="329386" y="4978400"/>
            <a:ext cx="9505493" cy="1815882"/>
          </a:xfrm>
          <a:prstGeom prst="rect">
            <a:avLst/>
          </a:prstGeom>
          <a:noFill/>
        </p:spPr>
        <p:txBody>
          <a:bodyPr wrap="square" rtlCol="0">
            <a:spAutoFit/>
          </a:bodyPr>
          <a:lstStyle/>
          <a:p>
            <a:r>
              <a:rPr lang="en-US" sz="2800" dirty="0"/>
              <a:t>‘Do you want me to read what did you feel when you were doing this activity. Excited and a smiley face’ (Richard - age 9)</a:t>
            </a:r>
          </a:p>
          <a:p>
            <a:r>
              <a:rPr lang="en-US" sz="2800" dirty="0"/>
              <a:t>‘I liked doing the bottle because I don’t normally get my name on anything’ (Erin - age 10)</a:t>
            </a:r>
          </a:p>
        </p:txBody>
      </p:sp>
    </p:spTree>
    <p:extLst>
      <p:ext uri="{BB962C8B-B14F-4D97-AF65-F5344CB8AC3E}">
        <p14:creationId xmlns:p14="http://schemas.microsoft.com/office/powerpoint/2010/main" val="374755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9B61-E9A3-A9AB-3831-3D0ACB22FBF1}"/>
              </a:ext>
            </a:extLst>
          </p:cNvPr>
          <p:cNvSpPr>
            <a:spLocks noGrp="1"/>
          </p:cNvSpPr>
          <p:nvPr>
            <p:ph type="title"/>
          </p:nvPr>
        </p:nvSpPr>
        <p:spPr/>
        <p:txBody>
          <a:bodyPr/>
          <a:lstStyle/>
          <a:p>
            <a:r>
              <a:rPr lang="en-GB" dirty="0"/>
              <a:t>Recipes for success</a:t>
            </a:r>
          </a:p>
        </p:txBody>
      </p:sp>
      <p:sp>
        <p:nvSpPr>
          <p:cNvPr id="3" name="Content Placeholder 2">
            <a:extLst>
              <a:ext uri="{FF2B5EF4-FFF2-40B4-BE49-F238E27FC236}">
                <a16:creationId xmlns:a16="http://schemas.microsoft.com/office/drawing/2014/main" id="{02211480-0706-CCBD-F1B3-B85303656047}"/>
              </a:ext>
            </a:extLst>
          </p:cNvPr>
          <p:cNvSpPr>
            <a:spLocks noGrp="1"/>
          </p:cNvSpPr>
          <p:nvPr>
            <p:ph idx="1"/>
          </p:nvPr>
        </p:nvSpPr>
        <p:spPr>
          <a:xfrm>
            <a:off x="1024129" y="2286000"/>
            <a:ext cx="7388352" cy="4023360"/>
          </a:xfrm>
        </p:spPr>
        <p:txBody>
          <a:bodyPr>
            <a:normAutofit fontScale="92500" lnSpcReduction="20000"/>
          </a:bodyPr>
          <a:lstStyle/>
          <a:p>
            <a:r>
              <a:rPr lang="en-GB" sz="2800" dirty="0"/>
              <a:t>Children as advisors</a:t>
            </a:r>
          </a:p>
          <a:p>
            <a:r>
              <a:rPr lang="en-US" sz="2800" dirty="0"/>
              <a:t>‘what works - what ‘may not work’</a:t>
            </a:r>
          </a:p>
          <a:p>
            <a:r>
              <a:rPr lang="en-US" sz="2800" dirty="0"/>
              <a:t>Advice of foster carers</a:t>
            </a:r>
          </a:p>
          <a:p>
            <a:r>
              <a:rPr lang="en-US" sz="2800" dirty="0"/>
              <a:t>‘It was quite difficult … We got there in the end’ (Erin - age 10)</a:t>
            </a:r>
          </a:p>
          <a:p>
            <a:r>
              <a:rPr lang="en-US" sz="2800" dirty="0"/>
              <a:t>‘Little bit of advice, the needle for the cotton… was too thin’ (Rebecca – foster carer)</a:t>
            </a:r>
          </a:p>
          <a:p>
            <a:r>
              <a:rPr lang="en-US" sz="2800" dirty="0"/>
              <a:t>‘Stickers were hard. We had some help’ (Rees - age 8)</a:t>
            </a:r>
          </a:p>
          <a:p>
            <a:endParaRPr lang="en-GB" dirty="0"/>
          </a:p>
          <a:p>
            <a:r>
              <a:rPr lang="en-GB" dirty="0"/>
              <a:t> </a:t>
            </a:r>
          </a:p>
          <a:p>
            <a:endParaRPr lang="en-GB" dirty="0"/>
          </a:p>
        </p:txBody>
      </p:sp>
      <p:pic>
        <p:nvPicPr>
          <p:cNvPr id="5" name="Picture 4">
            <a:extLst>
              <a:ext uri="{FF2B5EF4-FFF2-40B4-BE49-F238E27FC236}">
                <a16:creationId xmlns:a16="http://schemas.microsoft.com/office/drawing/2014/main" id="{FE1B5CD8-058E-BD4F-2A72-80A9E2E90ECF}"/>
              </a:ext>
            </a:extLst>
          </p:cNvPr>
          <p:cNvPicPr>
            <a:picLocks noChangeAspect="1"/>
          </p:cNvPicPr>
          <p:nvPr/>
        </p:nvPicPr>
        <p:blipFill>
          <a:blip r:embed="rId2"/>
          <a:stretch>
            <a:fillRect/>
          </a:stretch>
        </p:blipFill>
        <p:spPr>
          <a:xfrm>
            <a:off x="8866356" y="2084832"/>
            <a:ext cx="2301515" cy="2987072"/>
          </a:xfrm>
          <a:prstGeom prst="rect">
            <a:avLst/>
          </a:prstGeom>
        </p:spPr>
      </p:pic>
    </p:spTree>
    <p:extLst>
      <p:ext uri="{BB962C8B-B14F-4D97-AF65-F5344CB8AC3E}">
        <p14:creationId xmlns:p14="http://schemas.microsoft.com/office/powerpoint/2010/main" val="776659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4F70B-143F-68D2-0D1E-5DCAFDDF49F2}"/>
              </a:ext>
            </a:extLst>
          </p:cNvPr>
          <p:cNvSpPr>
            <a:spLocks noGrp="1"/>
          </p:cNvSpPr>
          <p:nvPr>
            <p:ph type="title"/>
          </p:nvPr>
        </p:nvSpPr>
        <p:spPr/>
        <p:txBody>
          <a:bodyPr/>
          <a:lstStyle/>
          <a:p>
            <a:r>
              <a:rPr lang="en-GB" dirty="0"/>
              <a:t>Adapting and refining</a:t>
            </a:r>
          </a:p>
        </p:txBody>
      </p:sp>
      <p:sp>
        <p:nvSpPr>
          <p:cNvPr id="3" name="Content Placeholder 2">
            <a:extLst>
              <a:ext uri="{FF2B5EF4-FFF2-40B4-BE49-F238E27FC236}">
                <a16:creationId xmlns:a16="http://schemas.microsoft.com/office/drawing/2014/main" id="{9F6606AC-5962-A44E-26F6-CAEBDF2F9ED7}"/>
              </a:ext>
            </a:extLst>
          </p:cNvPr>
          <p:cNvSpPr>
            <a:spLocks noGrp="1"/>
          </p:cNvSpPr>
          <p:nvPr>
            <p:ph idx="1"/>
          </p:nvPr>
        </p:nvSpPr>
        <p:spPr/>
        <p:txBody>
          <a:bodyPr>
            <a:normAutofit fontScale="92500"/>
          </a:bodyPr>
          <a:lstStyle/>
          <a:p>
            <a:r>
              <a:rPr lang="en-US" dirty="0"/>
              <a:t>‘We just found the paint was quite hard to get the detail…  if there was some sort of pen that would be great’ (Robert – foster carer)</a:t>
            </a:r>
          </a:p>
          <a:p>
            <a:r>
              <a:rPr lang="en-US" dirty="0"/>
              <a:t>‘It might be confusing because you don’t know where it is going to end up and how they are going to get it back to me’ (Lewis – age 10)</a:t>
            </a:r>
          </a:p>
          <a:p>
            <a:r>
              <a:rPr lang="en-US" dirty="0"/>
              <a:t>‘I would recommend it to most of my friends who are girls… If it doesn’t go out to boys… I thought it could be a unicorn thing… And there could be another board game for boys… astronauts or football people’ (Bella - age 9)</a:t>
            </a:r>
          </a:p>
          <a:p>
            <a:r>
              <a:rPr lang="en-US" dirty="0"/>
              <a:t>‘I do have a friend who is fostered. So, I think [girl’s name] would like to do that. She likes painting… Maybe not so much the boys. Maybe stuff like football stuff’ (Erin - age 10)</a:t>
            </a:r>
          </a:p>
          <a:p>
            <a:r>
              <a:rPr lang="en-US" dirty="0"/>
              <a:t>‘Do you know what would be good to tell [project team member], what you think are good games for boys’ (David – foster carer)</a:t>
            </a:r>
          </a:p>
          <a:p>
            <a:endParaRPr lang="en-GB" dirty="0"/>
          </a:p>
        </p:txBody>
      </p:sp>
      <p:pic>
        <p:nvPicPr>
          <p:cNvPr id="4" name="Picture 3">
            <a:extLst>
              <a:ext uri="{FF2B5EF4-FFF2-40B4-BE49-F238E27FC236}">
                <a16:creationId xmlns:a16="http://schemas.microsoft.com/office/drawing/2014/main" id="{DC28036B-9E27-2D50-FAAD-187307306837}"/>
              </a:ext>
            </a:extLst>
          </p:cNvPr>
          <p:cNvPicPr>
            <a:picLocks noChangeAspect="1"/>
          </p:cNvPicPr>
          <p:nvPr/>
        </p:nvPicPr>
        <p:blipFill>
          <a:blip r:embed="rId2"/>
          <a:stretch>
            <a:fillRect/>
          </a:stretch>
        </p:blipFill>
        <p:spPr>
          <a:xfrm>
            <a:off x="7886700" y="484632"/>
            <a:ext cx="2857500" cy="1600200"/>
          </a:xfrm>
          <a:prstGeom prst="rect">
            <a:avLst/>
          </a:prstGeom>
        </p:spPr>
      </p:pic>
    </p:spTree>
    <p:extLst>
      <p:ext uri="{BB962C8B-B14F-4D97-AF65-F5344CB8AC3E}">
        <p14:creationId xmlns:p14="http://schemas.microsoft.com/office/powerpoint/2010/main" val="2569200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45D2E-D245-6B2B-4F80-EAC490BB6560}"/>
              </a:ext>
            </a:extLst>
          </p:cNvPr>
          <p:cNvSpPr>
            <a:spLocks noGrp="1"/>
          </p:cNvSpPr>
          <p:nvPr>
            <p:ph type="title"/>
          </p:nvPr>
        </p:nvSpPr>
        <p:spPr/>
        <p:txBody>
          <a:bodyPr/>
          <a:lstStyle/>
          <a:p>
            <a:r>
              <a:rPr lang="en-GB" dirty="0"/>
              <a:t>Who steps in when you step out</a:t>
            </a:r>
          </a:p>
        </p:txBody>
      </p:sp>
      <p:sp>
        <p:nvSpPr>
          <p:cNvPr id="3" name="Content Placeholder 2">
            <a:extLst>
              <a:ext uri="{FF2B5EF4-FFF2-40B4-BE49-F238E27FC236}">
                <a16:creationId xmlns:a16="http://schemas.microsoft.com/office/drawing/2014/main" id="{878A832A-E577-EE4B-CF1C-07F579BC8420}"/>
              </a:ext>
            </a:extLst>
          </p:cNvPr>
          <p:cNvSpPr>
            <a:spLocks noGrp="1"/>
          </p:cNvSpPr>
          <p:nvPr>
            <p:ph idx="1"/>
          </p:nvPr>
        </p:nvSpPr>
        <p:spPr/>
        <p:txBody>
          <a:bodyPr/>
          <a:lstStyle/>
          <a:p>
            <a:r>
              <a:rPr lang="en-US" dirty="0"/>
              <a:t>‘intrusive voices’ who bring unwelcome interference?</a:t>
            </a:r>
          </a:p>
          <a:p>
            <a:r>
              <a:rPr lang="en-US" dirty="0"/>
              <a:t>But excluding adults negates the potential for them to contribute to furthering understandings and experience positive creative activities together</a:t>
            </a:r>
          </a:p>
          <a:p>
            <a:r>
              <a:rPr lang="en-US" dirty="0"/>
              <a:t>‘We did them together, read through them and did each exercise... It was nice to sit there and do them. Although we do home learning… it was nice to do more fun stuff like this’ (Robert – foster carer)</a:t>
            </a:r>
          </a:p>
          <a:p>
            <a:r>
              <a:rPr lang="en-US" dirty="0"/>
              <a:t>‘Kind of brings everyone together. It was really lovely and enjoyable’ (Rebecca – foster carer)</a:t>
            </a:r>
          </a:p>
          <a:p>
            <a:endParaRPr lang="en-GB" dirty="0"/>
          </a:p>
        </p:txBody>
      </p:sp>
      <p:pic>
        <p:nvPicPr>
          <p:cNvPr id="4" name="Picture 3">
            <a:extLst>
              <a:ext uri="{FF2B5EF4-FFF2-40B4-BE49-F238E27FC236}">
                <a16:creationId xmlns:a16="http://schemas.microsoft.com/office/drawing/2014/main" id="{908AFE48-E355-FC87-03EC-23466A616777}"/>
              </a:ext>
            </a:extLst>
          </p:cNvPr>
          <p:cNvPicPr>
            <a:picLocks noChangeAspect="1"/>
          </p:cNvPicPr>
          <p:nvPr/>
        </p:nvPicPr>
        <p:blipFill>
          <a:blip r:embed="rId2"/>
          <a:stretch>
            <a:fillRect/>
          </a:stretch>
        </p:blipFill>
        <p:spPr>
          <a:xfrm>
            <a:off x="9024747" y="585216"/>
            <a:ext cx="2143125" cy="2143125"/>
          </a:xfrm>
          <a:prstGeom prst="rect">
            <a:avLst/>
          </a:prstGeom>
        </p:spPr>
      </p:pic>
    </p:spTree>
    <p:extLst>
      <p:ext uri="{BB962C8B-B14F-4D97-AF65-F5344CB8AC3E}">
        <p14:creationId xmlns:p14="http://schemas.microsoft.com/office/powerpoint/2010/main" val="146247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4CA7-E341-BA68-0AAD-D34ACDB63639}"/>
              </a:ext>
            </a:extLst>
          </p:cNvPr>
          <p:cNvSpPr>
            <a:spLocks noGrp="1"/>
          </p:cNvSpPr>
          <p:nvPr>
            <p:ph type="title"/>
          </p:nvPr>
        </p:nvSpPr>
        <p:spPr/>
        <p:txBody>
          <a:bodyPr/>
          <a:lstStyle/>
          <a:p>
            <a:r>
              <a:rPr lang="en-GB" dirty="0"/>
              <a:t>Unexpected outcomes</a:t>
            </a:r>
          </a:p>
        </p:txBody>
      </p:sp>
      <p:sp>
        <p:nvSpPr>
          <p:cNvPr id="3" name="Content Placeholder 2">
            <a:extLst>
              <a:ext uri="{FF2B5EF4-FFF2-40B4-BE49-F238E27FC236}">
                <a16:creationId xmlns:a16="http://schemas.microsoft.com/office/drawing/2014/main" id="{86CD3EBB-2538-8128-1F04-0E8EA7EC37C9}"/>
              </a:ext>
            </a:extLst>
          </p:cNvPr>
          <p:cNvSpPr>
            <a:spLocks noGrp="1"/>
          </p:cNvSpPr>
          <p:nvPr>
            <p:ph idx="1"/>
          </p:nvPr>
        </p:nvSpPr>
        <p:spPr/>
        <p:txBody>
          <a:bodyPr>
            <a:normAutofit fontScale="92500" lnSpcReduction="10000"/>
          </a:bodyPr>
          <a:lstStyle/>
          <a:p>
            <a:r>
              <a:rPr lang="en-US" sz="2800" dirty="0"/>
              <a:t>‘It is important that the parent participates, it is learning as well. Like him wanting a motorbike, never heard that before, but it is good to know… It is definite a benefit if the parent plays a part in the exercise. Very important’ (Robert – foster carer)</a:t>
            </a:r>
          </a:p>
          <a:p>
            <a:r>
              <a:rPr lang="en-US" sz="2800" dirty="0"/>
              <a:t>‘This is good for her [Erin] really. She has only been here six-weeks’ (Edward – foster carer)</a:t>
            </a:r>
          </a:p>
          <a:p>
            <a:r>
              <a:rPr lang="en-US" sz="2800" dirty="0"/>
              <a:t>Project led to the development of packs for foster carers and children who are new to each other as part of the getting to know you process</a:t>
            </a:r>
          </a:p>
          <a:p>
            <a:r>
              <a:rPr lang="en-US" sz="2800" dirty="0"/>
              <a:t>Project activities developed in Walking Tall also being used in other projects and research studies with children (</a:t>
            </a:r>
            <a:r>
              <a:rPr lang="en-US" sz="2800" dirty="0" err="1"/>
              <a:t>Tyrie</a:t>
            </a:r>
            <a:r>
              <a:rPr lang="en-US" sz="2800" dirty="0"/>
              <a:t> et al 2023)</a:t>
            </a:r>
          </a:p>
          <a:p>
            <a:endParaRPr lang="en-GB" dirty="0"/>
          </a:p>
        </p:txBody>
      </p:sp>
      <p:pic>
        <p:nvPicPr>
          <p:cNvPr id="4" name="Picture 3">
            <a:extLst>
              <a:ext uri="{FF2B5EF4-FFF2-40B4-BE49-F238E27FC236}">
                <a16:creationId xmlns:a16="http://schemas.microsoft.com/office/drawing/2014/main" id="{54552AD6-44B1-3316-535C-6D6DE22EC19C}"/>
              </a:ext>
            </a:extLst>
          </p:cNvPr>
          <p:cNvPicPr>
            <a:picLocks noChangeAspect="1"/>
          </p:cNvPicPr>
          <p:nvPr/>
        </p:nvPicPr>
        <p:blipFill>
          <a:blip r:embed="rId2"/>
          <a:stretch>
            <a:fillRect/>
          </a:stretch>
        </p:blipFill>
        <p:spPr>
          <a:xfrm>
            <a:off x="9857232" y="255270"/>
            <a:ext cx="2144839" cy="1606559"/>
          </a:xfrm>
          <a:prstGeom prst="rect">
            <a:avLst/>
          </a:prstGeom>
        </p:spPr>
      </p:pic>
    </p:spTree>
    <p:extLst>
      <p:ext uri="{BB962C8B-B14F-4D97-AF65-F5344CB8AC3E}">
        <p14:creationId xmlns:p14="http://schemas.microsoft.com/office/powerpoint/2010/main" val="3754670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348EA-6182-F6D4-F131-9798FD2AFA3A}"/>
              </a:ext>
            </a:extLst>
          </p:cNvPr>
          <p:cNvSpPr>
            <a:spLocks noGrp="1"/>
          </p:cNvSpPr>
          <p:nvPr>
            <p:ph type="title"/>
          </p:nvPr>
        </p:nvSpPr>
        <p:spPr/>
        <p:txBody>
          <a:bodyPr/>
          <a:lstStyle/>
          <a:p>
            <a:r>
              <a:rPr lang="en-GB" dirty="0"/>
              <a:t>Privileges and preventers</a:t>
            </a:r>
          </a:p>
        </p:txBody>
      </p:sp>
      <p:sp>
        <p:nvSpPr>
          <p:cNvPr id="3" name="Content Placeholder 2">
            <a:extLst>
              <a:ext uri="{FF2B5EF4-FFF2-40B4-BE49-F238E27FC236}">
                <a16:creationId xmlns:a16="http://schemas.microsoft.com/office/drawing/2014/main" id="{21FEF416-D506-A57D-3C98-5A22064ACE3A}"/>
              </a:ext>
            </a:extLst>
          </p:cNvPr>
          <p:cNvSpPr>
            <a:spLocks noGrp="1"/>
          </p:cNvSpPr>
          <p:nvPr>
            <p:ph idx="1"/>
          </p:nvPr>
        </p:nvSpPr>
        <p:spPr/>
        <p:txBody>
          <a:bodyPr/>
          <a:lstStyle/>
          <a:p>
            <a:r>
              <a:rPr lang="en-US" dirty="0"/>
              <a:t>No strict agenda to answer set topic-based questions</a:t>
            </a:r>
          </a:p>
          <a:p>
            <a:r>
              <a:rPr lang="en-US" dirty="0"/>
              <a:t>Exploratory project with time and resources built in to support an understanding of which activities and materials children like to work with to share their perspectives</a:t>
            </a:r>
          </a:p>
          <a:p>
            <a:r>
              <a:rPr lang="en-US" dirty="0"/>
              <a:t>But… </a:t>
            </a:r>
          </a:p>
          <a:p>
            <a:r>
              <a:rPr lang="en-US" dirty="0"/>
              <a:t>This can be problematic for the ‘time pressured… researcher in the neoliberal academy’ (Leigh 2021, p. 72) or the busy practitioner who has competing demands on their capacity</a:t>
            </a:r>
          </a:p>
          <a:p>
            <a:r>
              <a:rPr lang="en-US" dirty="0"/>
              <a:t>Projects often need to be completed quickly within tight frameworks and deadlines </a:t>
            </a:r>
            <a:endParaRPr lang="en-GB" dirty="0"/>
          </a:p>
        </p:txBody>
      </p:sp>
      <p:pic>
        <p:nvPicPr>
          <p:cNvPr id="4" name="Picture 3">
            <a:extLst>
              <a:ext uri="{FF2B5EF4-FFF2-40B4-BE49-F238E27FC236}">
                <a16:creationId xmlns:a16="http://schemas.microsoft.com/office/drawing/2014/main" id="{53A92CB6-F007-3908-D854-4D4B548D5C41}"/>
              </a:ext>
            </a:extLst>
          </p:cNvPr>
          <p:cNvPicPr>
            <a:picLocks noChangeAspect="1"/>
          </p:cNvPicPr>
          <p:nvPr/>
        </p:nvPicPr>
        <p:blipFill>
          <a:blip r:embed="rId2"/>
          <a:stretch>
            <a:fillRect/>
          </a:stretch>
        </p:blipFill>
        <p:spPr>
          <a:xfrm>
            <a:off x="8119681" y="666750"/>
            <a:ext cx="2828925" cy="1619250"/>
          </a:xfrm>
          <a:prstGeom prst="rect">
            <a:avLst/>
          </a:prstGeom>
        </p:spPr>
      </p:pic>
    </p:spTree>
    <p:extLst>
      <p:ext uri="{BB962C8B-B14F-4D97-AF65-F5344CB8AC3E}">
        <p14:creationId xmlns:p14="http://schemas.microsoft.com/office/powerpoint/2010/main" val="3796571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113</TotalTime>
  <Words>1143</Words>
  <Application>Microsoft Office PowerPoint</Application>
  <PresentationFormat>Widescreen</PresentationFormat>
  <Paragraphs>64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Tw Cen MT</vt:lpstr>
      <vt:lpstr>Tw Cen MT Condensed</vt:lpstr>
      <vt:lpstr>Wingdings 3</vt:lpstr>
      <vt:lpstr>Integral</vt:lpstr>
      <vt:lpstr>A little bit of advice’: Working creatively with children and their foster cares to explore how they would like to share their experiences</vt:lpstr>
      <vt:lpstr>Background </vt:lpstr>
      <vt:lpstr>PROJECT PLAN</vt:lpstr>
      <vt:lpstr>Rockstars and a message in a bottle</vt:lpstr>
      <vt:lpstr>Recipes for success</vt:lpstr>
      <vt:lpstr>Adapting and refining</vt:lpstr>
      <vt:lpstr>Who steps in when you step out</vt:lpstr>
      <vt:lpstr>Unexpected outcomes</vt:lpstr>
      <vt:lpstr>Privileges and preventers</vt:lpstr>
      <vt:lpstr>Moving forward </vt:lpstr>
      <vt:lpstr>Diolch yn FAWR</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little bit of advice’: Working creatively with children and their foster cares to explore how they would like to share their experiences</dc:title>
  <dc:creator>Dawn Mannay</dc:creator>
  <cp:lastModifiedBy>Dawn Mannay</cp:lastModifiedBy>
  <cp:revision>5</cp:revision>
  <dcterms:created xsi:type="dcterms:W3CDTF">2023-09-09T20:17:24Z</dcterms:created>
  <dcterms:modified xsi:type="dcterms:W3CDTF">2023-09-09T22:10:37Z</dcterms:modified>
</cp:coreProperties>
</file>