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7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7"/>
  </p:notesMasterIdLst>
  <p:sldIdLst>
    <p:sldId id="257" r:id="rId5"/>
    <p:sldId id="256" r:id="rId6"/>
    <p:sldId id="264" r:id="rId7"/>
    <p:sldId id="263" r:id="rId8"/>
    <p:sldId id="259" r:id="rId9"/>
    <p:sldId id="267" r:id="rId10"/>
    <p:sldId id="265" r:id="rId11"/>
    <p:sldId id="268" r:id="rId12"/>
    <p:sldId id="260" r:id="rId13"/>
    <p:sldId id="266" r:id="rId14"/>
    <p:sldId id="261" r:id="rId15"/>
    <p:sldId id="262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BA17F05-2A29-A030-22DF-942D4CF30A22}" v="3" dt="2024-12-02T15:03:59.468"/>
    <p1510:client id="{44C6DFA0-9830-769A-5934-746D92C4B32A}" v="33" dt="2024-12-03T12:20:44.265"/>
    <p1510:client id="{D234F5F1-2D0F-D088-4C92-B7407588B4F0}" v="54" dt="2024-12-03T10:27:13.377"/>
    <p1510:client id="{D3F65362-C03D-06D7-54AA-6DDB98D50FBA}" v="63" dt="2024-12-04T11:03:40.468"/>
    <p1510:client id="{E6718B6A-C26F-EF2D-09F8-6CCAF15D1807}" v="39" dt="2024-12-04T14:41:27.2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/>
    <p:restoredTop sz="94640"/>
  </p:normalViewPr>
  <p:slideViewPr>
    <p:cSldViewPr snapToGrid="0">
      <p:cViewPr varScale="1">
        <p:scale>
          <a:sx n="116" d="100"/>
          <a:sy n="116" d="100"/>
        </p:scale>
        <p:origin x="5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B2A5958-16F6-466B-B304-37F9148842DD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9538AA3C-1003-426D-A775-5A36E1F163AA}">
      <dgm:prSet/>
      <dgm:spPr/>
      <dgm:t>
        <a:bodyPr/>
        <a:lstStyle/>
        <a:p>
          <a:r>
            <a:rPr lang="fr-FR" noProof="0" dirty="0"/>
            <a:t>Contexte</a:t>
          </a:r>
        </a:p>
      </dgm:t>
    </dgm:pt>
    <dgm:pt modelId="{F3F88834-9F30-4947-81B7-23FB97A3FCD6}" type="parTrans" cxnId="{9B1ABA6E-30DC-47DF-892A-1EA2C10DD823}">
      <dgm:prSet/>
      <dgm:spPr/>
      <dgm:t>
        <a:bodyPr/>
        <a:lstStyle/>
        <a:p>
          <a:endParaRPr lang="en-US"/>
        </a:p>
      </dgm:t>
    </dgm:pt>
    <dgm:pt modelId="{CDE02920-9AE6-4962-8879-15DE1AD4E315}" type="sibTrans" cxnId="{9B1ABA6E-30DC-47DF-892A-1EA2C10DD823}">
      <dgm:prSet/>
      <dgm:spPr/>
      <dgm:t>
        <a:bodyPr/>
        <a:lstStyle/>
        <a:p>
          <a:endParaRPr lang="en-US"/>
        </a:p>
      </dgm:t>
    </dgm:pt>
    <dgm:pt modelId="{3C2BBADB-2282-8241-AA6F-FD5E30CE84AA}">
      <dgm:prSet/>
      <dgm:spPr/>
      <dgm:t>
        <a:bodyPr/>
        <a:lstStyle/>
        <a:p>
          <a:r>
            <a:rPr lang="fr-FR" noProof="0" dirty="0"/>
            <a:t>Champ d’application</a:t>
          </a:r>
        </a:p>
      </dgm:t>
    </dgm:pt>
    <dgm:pt modelId="{482FBB1F-61A7-CD45-931B-CED9D64CC258}" type="parTrans" cxnId="{F22E0352-0DA3-C343-8886-993C0C83D705}">
      <dgm:prSet/>
      <dgm:spPr/>
      <dgm:t>
        <a:bodyPr/>
        <a:lstStyle/>
        <a:p>
          <a:endParaRPr lang="en-GB"/>
        </a:p>
      </dgm:t>
    </dgm:pt>
    <dgm:pt modelId="{20623493-EBA2-2445-A5A3-1B291023757B}" type="sibTrans" cxnId="{F22E0352-0DA3-C343-8886-993C0C83D705}">
      <dgm:prSet/>
      <dgm:spPr/>
      <dgm:t>
        <a:bodyPr/>
        <a:lstStyle/>
        <a:p>
          <a:endParaRPr lang="en-GB"/>
        </a:p>
      </dgm:t>
    </dgm:pt>
    <dgm:pt modelId="{E5D66824-8E7B-A447-9F0A-97328C8323D0}">
      <dgm:prSet/>
      <dgm:spPr/>
      <dgm:t>
        <a:bodyPr/>
        <a:lstStyle/>
        <a:p>
          <a:pPr rtl="0"/>
          <a:r>
            <a:rPr lang="fr-FR" noProof="0" dirty="0"/>
            <a:t>Le contrôle des clauses abusives: </a:t>
          </a:r>
          <a:r>
            <a:rPr lang="fr-FR" noProof="0" dirty="0">
              <a:latin typeface="Aptos Display" panose="02110004020202020204"/>
            </a:rPr>
            <a:t>application mixte</a:t>
          </a:r>
          <a:endParaRPr lang="fr-FR" noProof="0" dirty="0"/>
        </a:p>
      </dgm:t>
    </dgm:pt>
    <dgm:pt modelId="{807CAAA4-CA14-B945-B21A-9012BAE28D3B}" type="parTrans" cxnId="{ACE657CA-2561-7348-9D81-7E63AC00D53B}">
      <dgm:prSet/>
      <dgm:spPr/>
      <dgm:t>
        <a:bodyPr/>
        <a:lstStyle/>
        <a:p>
          <a:endParaRPr lang="en-GB"/>
        </a:p>
      </dgm:t>
    </dgm:pt>
    <dgm:pt modelId="{61652752-2814-9342-A8E0-4710B92BD543}" type="sibTrans" cxnId="{ACE657CA-2561-7348-9D81-7E63AC00D53B}">
      <dgm:prSet/>
      <dgm:spPr/>
      <dgm:t>
        <a:bodyPr/>
        <a:lstStyle/>
        <a:p>
          <a:endParaRPr lang="en-GB"/>
        </a:p>
      </dgm:t>
    </dgm:pt>
    <dgm:pt modelId="{2BBA969E-5B99-BA4F-A611-346BA9177B69}">
      <dgm:prSet/>
      <dgm:spPr/>
      <dgm:t>
        <a:bodyPr/>
        <a:lstStyle/>
        <a:p>
          <a:r>
            <a:rPr lang="fr-FR" noProof="0" dirty="0"/>
            <a:t>Protection des consommateurs post Brexit: quel avenir?</a:t>
          </a:r>
        </a:p>
      </dgm:t>
    </dgm:pt>
    <dgm:pt modelId="{2ED20C8D-C8A6-8648-B151-DA06EA9FF455}" type="parTrans" cxnId="{6308B98D-263F-8E43-883B-10D60AD951CF}">
      <dgm:prSet/>
      <dgm:spPr/>
      <dgm:t>
        <a:bodyPr/>
        <a:lstStyle/>
        <a:p>
          <a:endParaRPr lang="en-GB"/>
        </a:p>
      </dgm:t>
    </dgm:pt>
    <dgm:pt modelId="{99998D25-64FD-634A-8C8A-1898A9C0F869}" type="sibTrans" cxnId="{6308B98D-263F-8E43-883B-10D60AD951CF}">
      <dgm:prSet/>
      <dgm:spPr/>
      <dgm:t>
        <a:bodyPr/>
        <a:lstStyle/>
        <a:p>
          <a:endParaRPr lang="en-GB"/>
        </a:p>
      </dgm:t>
    </dgm:pt>
    <dgm:pt modelId="{1FF536F7-482F-BE49-A80B-BFAC24BF224B}" type="pres">
      <dgm:prSet presAssocID="{0B2A5958-16F6-466B-B304-37F9148842DD}" presName="outerComposite" presStyleCnt="0">
        <dgm:presLayoutVars>
          <dgm:chMax val="5"/>
          <dgm:dir/>
          <dgm:resizeHandles val="exact"/>
        </dgm:presLayoutVars>
      </dgm:prSet>
      <dgm:spPr/>
    </dgm:pt>
    <dgm:pt modelId="{90EC286E-CAFD-7B4D-B2F4-5C5620752411}" type="pres">
      <dgm:prSet presAssocID="{0B2A5958-16F6-466B-B304-37F9148842DD}" presName="dummyMaxCanvas" presStyleCnt="0">
        <dgm:presLayoutVars/>
      </dgm:prSet>
      <dgm:spPr/>
    </dgm:pt>
    <dgm:pt modelId="{EB0F93C2-4D81-1D4B-8FFC-BDA28EA71896}" type="pres">
      <dgm:prSet presAssocID="{0B2A5958-16F6-466B-B304-37F9148842DD}" presName="FourNodes_1" presStyleLbl="node1" presStyleIdx="0" presStyleCnt="4">
        <dgm:presLayoutVars>
          <dgm:bulletEnabled val="1"/>
        </dgm:presLayoutVars>
      </dgm:prSet>
      <dgm:spPr/>
    </dgm:pt>
    <dgm:pt modelId="{EC42C0BC-28DD-2C42-9360-D130D4D21CF0}" type="pres">
      <dgm:prSet presAssocID="{0B2A5958-16F6-466B-B304-37F9148842DD}" presName="FourNodes_2" presStyleLbl="node1" presStyleIdx="1" presStyleCnt="4">
        <dgm:presLayoutVars>
          <dgm:bulletEnabled val="1"/>
        </dgm:presLayoutVars>
      </dgm:prSet>
      <dgm:spPr/>
    </dgm:pt>
    <dgm:pt modelId="{D09A5261-AAB0-0C4E-B4C4-5401524EB2E3}" type="pres">
      <dgm:prSet presAssocID="{0B2A5958-16F6-466B-B304-37F9148842DD}" presName="FourNodes_3" presStyleLbl="node1" presStyleIdx="2" presStyleCnt="4">
        <dgm:presLayoutVars>
          <dgm:bulletEnabled val="1"/>
        </dgm:presLayoutVars>
      </dgm:prSet>
      <dgm:spPr/>
    </dgm:pt>
    <dgm:pt modelId="{E4804CE8-82D3-D347-8453-47A88BEC1740}" type="pres">
      <dgm:prSet presAssocID="{0B2A5958-16F6-466B-B304-37F9148842DD}" presName="FourNodes_4" presStyleLbl="node1" presStyleIdx="3" presStyleCnt="4">
        <dgm:presLayoutVars>
          <dgm:bulletEnabled val="1"/>
        </dgm:presLayoutVars>
      </dgm:prSet>
      <dgm:spPr/>
    </dgm:pt>
    <dgm:pt modelId="{EEF1C38D-0485-B84D-8A33-A593E73E0DDF}" type="pres">
      <dgm:prSet presAssocID="{0B2A5958-16F6-466B-B304-37F9148842DD}" presName="FourConn_1-2" presStyleLbl="fgAccFollowNode1" presStyleIdx="0" presStyleCnt="3">
        <dgm:presLayoutVars>
          <dgm:bulletEnabled val="1"/>
        </dgm:presLayoutVars>
      </dgm:prSet>
      <dgm:spPr/>
    </dgm:pt>
    <dgm:pt modelId="{BAA2EF72-E966-CF46-8B70-17A01CEB5748}" type="pres">
      <dgm:prSet presAssocID="{0B2A5958-16F6-466B-B304-37F9148842DD}" presName="FourConn_2-3" presStyleLbl="fgAccFollowNode1" presStyleIdx="1" presStyleCnt="3">
        <dgm:presLayoutVars>
          <dgm:bulletEnabled val="1"/>
        </dgm:presLayoutVars>
      </dgm:prSet>
      <dgm:spPr/>
    </dgm:pt>
    <dgm:pt modelId="{516D0BF1-FD80-2F4F-8E8F-B1E2F96A1448}" type="pres">
      <dgm:prSet presAssocID="{0B2A5958-16F6-466B-B304-37F9148842DD}" presName="FourConn_3-4" presStyleLbl="fgAccFollowNode1" presStyleIdx="2" presStyleCnt="3">
        <dgm:presLayoutVars>
          <dgm:bulletEnabled val="1"/>
        </dgm:presLayoutVars>
      </dgm:prSet>
      <dgm:spPr/>
    </dgm:pt>
    <dgm:pt modelId="{154F956D-98C8-2D41-9E0D-2863DD8E38F7}" type="pres">
      <dgm:prSet presAssocID="{0B2A5958-16F6-466B-B304-37F9148842DD}" presName="FourNodes_1_text" presStyleLbl="node1" presStyleIdx="3" presStyleCnt="4">
        <dgm:presLayoutVars>
          <dgm:bulletEnabled val="1"/>
        </dgm:presLayoutVars>
      </dgm:prSet>
      <dgm:spPr/>
    </dgm:pt>
    <dgm:pt modelId="{B8934839-50A8-F444-955F-CCE158BB603D}" type="pres">
      <dgm:prSet presAssocID="{0B2A5958-16F6-466B-B304-37F9148842DD}" presName="FourNodes_2_text" presStyleLbl="node1" presStyleIdx="3" presStyleCnt="4">
        <dgm:presLayoutVars>
          <dgm:bulletEnabled val="1"/>
        </dgm:presLayoutVars>
      </dgm:prSet>
      <dgm:spPr/>
    </dgm:pt>
    <dgm:pt modelId="{C9439139-4804-D14A-AAD3-10D9AB83C2C9}" type="pres">
      <dgm:prSet presAssocID="{0B2A5958-16F6-466B-B304-37F9148842DD}" presName="FourNodes_3_text" presStyleLbl="node1" presStyleIdx="3" presStyleCnt="4">
        <dgm:presLayoutVars>
          <dgm:bulletEnabled val="1"/>
        </dgm:presLayoutVars>
      </dgm:prSet>
      <dgm:spPr/>
    </dgm:pt>
    <dgm:pt modelId="{1A48F3EE-BAE3-D448-99A2-A53818A799EB}" type="pres">
      <dgm:prSet presAssocID="{0B2A5958-16F6-466B-B304-37F9148842DD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60FE181D-41EF-7649-BB30-B8C66707C03D}" type="presOf" srcId="{9538AA3C-1003-426D-A775-5A36E1F163AA}" destId="{154F956D-98C8-2D41-9E0D-2863DD8E38F7}" srcOrd="1" destOrd="0" presId="urn:microsoft.com/office/officeart/2005/8/layout/vProcess5"/>
    <dgm:cxn modelId="{938C1836-94D1-DF4D-8D84-D70EEDEFA91F}" type="presOf" srcId="{2BBA969E-5B99-BA4F-A611-346BA9177B69}" destId="{E4804CE8-82D3-D347-8453-47A88BEC1740}" srcOrd="0" destOrd="0" presId="urn:microsoft.com/office/officeart/2005/8/layout/vProcess5"/>
    <dgm:cxn modelId="{11305A38-0187-304D-87F2-B0D23E72D047}" type="presOf" srcId="{E5D66824-8E7B-A447-9F0A-97328C8323D0}" destId="{C9439139-4804-D14A-AAD3-10D9AB83C2C9}" srcOrd="1" destOrd="0" presId="urn:microsoft.com/office/officeart/2005/8/layout/vProcess5"/>
    <dgm:cxn modelId="{F22E0352-0DA3-C343-8886-993C0C83D705}" srcId="{0B2A5958-16F6-466B-B304-37F9148842DD}" destId="{3C2BBADB-2282-8241-AA6F-FD5E30CE84AA}" srcOrd="1" destOrd="0" parTransId="{482FBB1F-61A7-CD45-931B-CED9D64CC258}" sibTransId="{20623493-EBA2-2445-A5A3-1B291023757B}"/>
    <dgm:cxn modelId="{36DFF454-A2C5-F740-86DF-008DED097FC2}" type="presOf" srcId="{3C2BBADB-2282-8241-AA6F-FD5E30CE84AA}" destId="{B8934839-50A8-F444-955F-CCE158BB603D}" srcOrd="1" destOrd="0" presId="urn:microsoft.com/office/officeart/2005/8/layout/vProcess5"/>
    <dgm:cxn modelId="{B7A35862-9ED8-554D-B41E-D90FB6649339}" type="presOf" srcId="{3C2BBADB-2282-8241-AA6F-FD5E30CE84AA}" destId="{EC42C0BC-28DD-2C42-9360-D130D4D21CF0}" srcOrd="0" destOrd="0" presId="urn:microsoft.com/office/officeart/2005/8/layout/vProcess5"/>
    <dgm:cxn modelId="{9B1ABA6E-30DC-47DF-892A-1EA2C10DD823}" srcId="{0B2A5958-16F6-466B-B304-37F9148842DD}" destId="{9538AA3C-1003-426D-A775-5A36E1F163AA}" srcOrd="0" destOrd="0" parTransId="{F3F88834-9F30-4947-81B7-23FB97A3FCD6}" sibTransId="{CDE02920-9AE6-4962-8879-15DE1AD4E315}"/>
    <dgm:cxn modelId="{6308B98D-263F-8E43-883B-10D60AD951CF}" srcId="{0B2A5958-16F6-466B-B304-37F9148842DD}" destId="{2BBA969E-5B99-BA4F-A611-346BA9177B69}" srcOrd="3" destOrd="0" parTransId="{2ED20C8D-C8A6-8648-B151-DA06EA9FF455}" sibTransId="{99998D25-64FD-634A-8C8A-1898A9C0F869}"/>
    <dgm:cxn modelId="{4C3E9E8F-2A3D-EF48-BC64-253EBF1BA21D}" type="presOf" srcId="{0B2A5958-16F6-466B-B304-37F9148842DD}" destId="{1FF536F7-482F-BE49-A80B-BFAC24BF224B}" srcOrd="0" destOrd="0" presId="urn:microsoft.com/office/officeart/2005/8/layout/vProcess5"/>
    <dgm:cxn modelId="{E729C695-D72B-C240-859A-35A3CFFB190B}" type="presOf" srcId="{61652752-2814-9342-A8E0-4710B92BD543}" destId="{516D0BF1-FD80-2F4F-8E8F-B1E2F96A1448}" srcOrd="0" destOrd="0" presId="urn:microsoft.com/office/officeart/2005/8/layout/vProcess5"/>
    <dgm:cxn modelId="{26D8D899-30BA-174C-A904-5D46A14719F3}" type="presOf" srcId="{20623493-EBA2-2445-A5A3-1B291023757B}" destId="{BAA2EF72-E966-CF46-8B70-17A01CEB5748}" srcOrd="0" destOrd="0" presId="urn:microsoft.com/office/officeart/2005/8/layout/vProcess5"/>
    <dgm:cxn modelId="{0164619C-697F-4544-A880-7E6BEC8E83A0}" type="presOf" srcId="{E5D66824-8E7B-A447-9F0A-97328C8323D0}" destId="{D09A5261-AAB0-0C4E-B4C4-5401524EB2E3}" srcOrd="0" destOrd="0" presId="urn:microsoft.com/office/officeart/2005/8/layout/vProcess5"/>
    <dgm:cxn modelId="{DB7403A1-C36C-5647-B3F2-316781851614}" type="presOf" srcId="{9538AA3C-1003-426D-A775-5A36E1F163AA}" destId="{EB0F93C2-4D81-1D4B-8FFC-BDA28EA71896}" srcOrd="0" destOrd="0" presId="urn:microsoft.com/office/officeart/2005/8/layout/vProcess5"/>
    <dgm:cxn modelId="{A15C62AB-FE8D-A84D-9264-704F60334243}" type="presOf" srcId="{2BBA969E-5B99-BA4F-A611-346BA9177B69}" destId="{1A48F3EE-BAE3-D448-99A2-A53818A799EB}" srcOrd="1" destOrd="0" presId="urn:microsoft.com/office/officeart/2005/8/layout/vProcess5"/>
    <dgm:cxn modelId="{6E64FBB9-9021-5547-811E-5EC09A7DA48A}" type="presOf" srcId="{CDE02920-9AE6-4962-8879-15DE1AD4E315}" destId="{EEF1C38D-0485-B84D-8A33-A593E73E0DDF}" srcOrd="0" destOrd="0" presId="urn:microsoft.com/office/officeart/2005/8/layout/vProcess5"/>
    <dgm:cxn modelId="{ACE657CA-2561-7348-9D81-7E63AC00D53B}" srcId="{0B2A5958-16F6-466B-B304-37F9148842DD}" destId="{E5D66824-8E7B-A447-9F0A-97328C8323D0}" srcOrd="2" destOrd="0" parTransId="{807CAAA4-CA14-B945-B21A-9012BAE28D3B}" sibTransId="{61652752-2814-9342-A8E0-4710B92BD543}"/>
    <dgm:cxn modelId="{620EAA74-9682-104F-AC49-938939C50386}" type="presParOf" srcId="{1FF536F7-482F-BE49-A80B-BFAC24BF224B}" destId="{90EC286E-CAFD-7B4D-B2F4-5C5620752411}" srcOrd="0" destOrd="0" presId="urn:microsoft.com/office/officeart/2005/8/layout/vProcess5"/>
    <dgm:cxn modelId="{D2B35C75-F2A4-F24D-B695-B57F8798EA6D}" type="presParOf" srcId="{1FF536F7-482F-BE49-A80B-BFAC24BF224B}" destId="{EB0F93C2-4D81-1D4B-8FFC-BDA28EA71896}" srcOrd="1" destOrd="0" presId="urn:microsoft.com/office/officeart/2005/8/layout/vProcess5"/>
    <dgm:cxn modelId="{96A75422-22DD-424F-B2AF-E511EFE4E262}" type="presParOf" srcId="{1FF536F7-482F-BE49-A80B-BFAC24BF224B}" destId="{EC42C0BC-28DD-2C42-9360-D130D4D21CF0}" srcOrd="2" destOrd="0" presId="urn:microsoft.com/office/officeart/2005/8/layout/vProcess5"/>
    <dgm:cxn modelId="{1EE53DDA-3188-3B40-9145-BC0A41A8517C}" type="presParOf" srcId="{1FF536F7-482F-BE49-A80B-BFAC24BF224B}" destId="{D09A5261-AAB0-0C4E-B4C4-5401524EB2E3}" srcOrd="3" destOrd="0" presId="urn:microsoft.com/office/officeart/2005/8/layout/vProcess5"/>
    <dgm:cxn modelId="{2ED492E8-41AA-4144-98FE-30D1B51AC4B5}" type="presParOf" srcId="{1FF536F7-482F-BE49-A80B-BFAC24BF224B}" destId="{E4804CE8-82D3-D347-8453-47A88BEC1740}" srcOrd="4" destOrd="0" presId="urn:microsoft.com/office/officeart/2005/8/layout/vProcess5"/>
    <dgm:cxn modelId="{6CAA19B5-49C0-AA4E-8156-D9836482B53A}" type="presParOf" srcId="{1FF536F7-482F-BE49-A80B-BFAC24BF224B}" destId="{EEF1C38D-0485-B84D-8A33-A593E73E0DDF}" srcOrd="5" destOrd="0" presId="urn:microsoft.com/office/officeart/2005/8/layout/vProcess5"/>
    <dgm:cxn modelId="{30520D4F-E649-C646-98A6-4E1A5F266D17}" type="presParOf" srcId="{1FF536F7-482F-BE49-A80B-BFAC24BF224B}" destId="{BAA2EF72-E966-CF46-8B70-17A01CEB5748}" srcOrd="6" destOrd="0" presId="urn:microsoft.com/office/officeart/2005/8/layout/vProcess5"/>
    <dgm:cxn modelId="{2DAFE80B-D4D8-364E-8197-49E88B88BD42}" type="presParOf" srcId="{1FF536F7-482F-BE49-A80B-BFAC24BF224B}" destId="{516D0BF1-FD80-2F4F-8E8F-B1E2F96A1448}" srcOrd="7" destOrd="0" presId="urn:microsoft.com/office/officeart/2005/8/layout/vProcess5"/>
    <dgm:cxn modelId="{39E95DD0-5035-8B4E-A099-FBC0741474F1}" type="presParOf" srcId="{1FF536F7-482F-BE49-A80B-BFAC24BF224B}" destId="{154F956D-98C8-2D41-9E0D-2863DD8E38F7}" srcOrd="8" destOrd="0" presId="urn:microsoft.com/office/officeart/2005/8/layout/vProcess5"/>
    <dgm:cxn modelId="{3595E3D5-1068-8543-9782-C0D22EA23F42}" type="presParOf" srcId="{1FF536F7-482F-BE49-A80B-BFAC24BF224B}" destId="{B8934839-50A8-F444-955F-CCE158BB603D}" srcOrd="9" destOrd="0" presId="urn:microsoft.com/office/officeart/2005/8/layout/vProcess5"/>
    <dgm:cxn modelId="{545CDB3F-6765-6E43-BA31-41960BCE7B2D}" type="presParOf" srcId="{1FF536F7-482F-BE49-A80B-BFAC24BF224B}" destId="{C9439139-4804-D14A-AAD3-10D9AB83C2C9}" srcOrd="10" destOrd="0" presId="urn:microsoft.com/office/officeart/2005/8/layout/vProcess5"/>
    <dgm:cxn modelId="{DF46C204-3C7F-FB4B-A696-7EE96F79B25B}" type="presParOf" srcId="{1FF536F7-482F-BE49-A80B-BFAC24BF224B}" destId="{1A48F3EE-BAE3-D448-99A2-A53818A799EB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82C73B2-84ED-4501-94E4-0B9D1399BA6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AC51F47-6EA6-4711-82C0-3D2627A869E7}">
      <dgm:prSet/>
      <dgm:spPr/>
      <dgm:t>
        <a:bodyPr/>
        <a:lstStyle/>
        <a:p>
          <a:r>
            <a:rPr lang="fr-FR" noProof="0" dirty="0"/>
            <a:t>Transposition de la Directive 93/13/EEC par un ‘copier/coller’</a:t>
          </a:r>
        </a:p>
      </dgm:t>
    </dgm:pt>
    <dgm:pt modelId="{3BE868C0-921B-4CAB-BF37-25573D6913C0}" type="parTrans" cxnId="{0746DF7D-BCA5-4928-957E-6D46C78A5E3A}">
      <dgm:prSet/>
      <dgm:spPr/>
      <dgm:t>
        <a:bodyPr/>
        <a:lstStyle/>
        <a:p>
          <a:endParaRPr lang="en-US"/>
        </a:p>
      </dgm:t>
    </dgm:pt>
    <dgm:pt modelId="{CAAF1510-E3B5-41EE-81F8-8C8F5E1E14CF}" type="sibTrans" cxnId="{0746DF7D-BCA5-4928-957E-6D46C78A5E3A}">
      <dgm:prSet/>
      <dgm:spPr/>
      <dgm:t>
        <a:bodyPr/>
        <a:lstStyle/>
        <a:p>
          <a:endParaRPr lang="en-US"/>
        </a:p>
      </dgm:t>
    </dgm:pt>
    <dgm:pt modelId="{C8182733-3BD2-45F4-971A-C03A82405A85}">
      <dgm:prSet/>
      <dgm:spPr/>
      <dgm:t>
        <a:bodyPr/>
        <a:lstStyle/>
        <a:p>
          <a:r>
            <a:rPr lang="fr-FR" i="1" noProof="0" dirty="0" err="1"/>
            <a:t>Unfair</a:t>
          </a:r>
          <a:r>
            <a:rPr lang="fr-FR" i="1" noProof="0" dirty="0"/>
            <a:t> </a:t>
          </a:r>
          <a:r>
            <a:rPr lang="fr-FR" i="1" noProof="0" dirty="0" err="1"/>
            <a:t>Terms</a:t>
          </a:r>
          <a:r>
            <a:rPr lang="fr-FR" i="1" noProof="0" dirty="0"/>
            <a:t> in Consumer </a:t>
          </a:r>
          <a:r>
            <a:rPr lang="fr-FR" i="1" noProof="0" dirty="0" err="1"/>
            <a:t>Contracts</a:t>
          </a:r>
          <a:r>
            <a:rPr lang="fr-FR" i="1" noProof="0" dirty="0"/>
            <a:t> </a:t>
          </a:r>
          <a:r>
            <a:rPr lang="fr-FR" i="1" noProof="0" dirty="0" err="1"/>
            <a:t>Regulations</a:t>
          </a:r>
          <a:r>
            <a:rPr lang="fr-FR" i="1" noProof="0" dirty="0"/>
            <a:t> 1994 </a:t>
          </a:r>
          <a:r>
            <a:rPr lang="fr-FR" i="0" noProof="0" dirty="0"/>
            <a:t>puis remplacées par les </a:t>
          </a:r>
          <a:r>
            <a:rPr lang="fr-FR" i="1" noProof="0" dirty="0" err="1"/>
            <a:t>Unfair</a:t>
          </a:r>
          <a:r>
            <a:rPr lang="fr-FR" i="1" noProof="0" dirty="0"/>
            <a:t> </a:t>
          </a:r>
          <a:r>
            <a:rPr lang="fr-FR" i="1" noProof="0" dirty="0" err="1"/>
            <a:t>Terms</a:t>
          </a:r>
          <a:r>
            <a:rPr lang="fr-FR" i="1" noProof="0" dirty="0"/>
            <a:t> in Consumer </a:t>
          </a:r>
          <a:r>
            <a:rPr lang="fr-FR" i="1" noProof="0" dirty="0" err="1"/>
            <a:t>Contract</a:t>
          </a:r>
          <a:r>
            <a:rPr lang="fr-FR" i="1" noProof="0" dirty="0"/>
            <a:t> </a:t>
          </a:r>
          <a:r>
            <a:rPr lang="fr-FR" i="1" noProof="0" dirty="0" err="1"/>
            <a:t>Regulations</a:t>
          </a:r>
          <a:r>
            <a:rPr lang="fr-FR" i="1" noProof="0" dirty="0"/>
            <a:t> (</a:t>
          </a:r>
          <a:r>
            <a:rPr lang="fr-FR" i="1" noProof="0" dirty="0" err="1"/>
            <a:t>UTCCRs</a:t>
          </a:r>
          <a:r>
            <a:rPr lang="fr-FR" i="1" noProof="0" dirty="0"/>
            <a:t>)1999 </a:t>
          </a:r>
          <a:endParaRPr lang="fr-FR" noProof="0" dirty="0"/>
        </a:p>
      </dgm:t>
    </dgm:pt>
    <dgm:pt modelId="{4C48B812-4043-4EF6-81FA-521C2AEF7665}" type="parTrans" cxnId="{6CEA3574-D377-4BEC-A3F8-667CAAB5E302}">
      <dgm:prSet/>
      <dgm:spPr/>
      <dgm:t>
        <a:bodyPr/>
        <a:lstStyle/>
        <a:p>
          <a:endParaRPr lang="en-US"/>
        </a:p>
      </dgm:t>
    </dgm:pt>
    <dgm:pt modelId="{6D8E3BBA-232B-4482-BBD6-91445E529C92}" type="sibTrans" cxnId="{6CEA3574-D377-4BEC-A3F8-667CAAB5E302}">
      <dgm:prSet/>
      <dgm:spPr/>
      <dgm:t>
        <a:bodyPr/>
        <a:lstStyle/>
        <a:p>
          <a:endParaRPr lang="en-US"/>
        </a:p>
      </dgm:t>
    </dgm:pt>
    <dgm:pt modelId="{D1B2309B-C2CD-4509-A462-31048D3C46BF}">
      <dgm:prSet/>
      <dgm:spPr/>
      <dgm:t>
        <a:bodyPr/>
        <a:lstStyle/>
        <a:p>
          <a:r>
            <a:rPr lang="fr-FR" noProof="0" dirty="0"/>
            <a:t>Complexité du système de protection juridique des consommateurs,  en partie due au chevauchement des règles applicables aux clauses abusives</a:t>
          </a:r>
          <a:endParaRPr lang="en-US" dirty="0"/>
        </a:p>
      </dgm:t>
    </dgm:pt>
    <dgm:pt modelId="{0F4C255B-D647-4C83-90FE-D76655BDB4C6}" type="parTrans" cxnId="{1865E0E3-D821-4971-9B2F-5D85C212F746}">
      <dgm:prSet/>
      <dgm:spPr/>
      <dgm:t>
        <a:bodyPr/>
        <a:lstStyle/>
        <a:p>
          <a:endParaRPr lang="en-US"/>
        </a:p>
      </dgm:t>
    </dgm:pt>
    <dgm:pt modelId="{5E16C532-AE80-4A6A-8C9B-68B1A627B017}" type="sibTrans" cxnId="{1865E0E3-D821-4971-9B2F-5D85C212F746}">
      <dgm:prSet/>
      <dgm:spPr/>
      <dgm:t>
        <a:bodyPr/>
        <a:lstStyle/>
        <a:p>
          <a:endParaRPr lang="en-US"/>
        </a:p>
      </dgm:t>
    </dgm:pt>
    <dgm:pt modelId="{D4A91584-82D3-453C-84C9-7E351157C7C6}">
      <dgm:prSet/>
      <dgm:spPr/>
      <dgm:t>
        <a:bodyPr/>
        <a:lstStyle/>
        <a:p>
          <a:r>
            <a:rPr lang="en-US" i="1" dirty="0"/>
            <a:t>Unfair Contract Terms Act (UCTA)</a:t>
          </a:r>
          <a:r>
            <a:rPr lang="en-US" dirty="0"/>
            <a:t>1977 (B2B and B2C) avec les </a:t>
          </a:r>
          <a:r>
            <a:rPr lang="en-US" i="1" dirty="0"/>
            <a:t>UTCCRs 1999 Regulations </a:t>
          </a:r>
          <a:r>
            <a:rPr lang="en-US" dirty="0"/>
            <a:t>(B2C)</a:t>
          </a:r>
        </a:p>
      </dgm:t>
    </dgm:pt>
    <dgm:pt modelId="{C630F4CB-EE5C-47F7-94FF-0ED141A16B0C}" type="parTrans" cxnId="{A84F32BB-DE5E-44C6-A382-11F879BFA326}">
      <dgm:prSet/>
      <dgm:spPr/>
      <dgm:t>
        <a:bodyPr/>
        <a:lstStyle/>
        <a:p>
          <a:endParaRPr lang="en-US"/>
        </a:p>
      </dgm:t>
    </dgm:pt>
    <dgm:pt modelId="{7BD01B7C-42BD-467D-B9AE-ABBBE823837B}" type="sibTrans" cxnId="{A84F32BB-DE5E-44C6-A382-11F879BFA326}">
      <dgm:prSet/>
      <dgm:spPr/>
      <dgm:t>
        <a:bodyPr/>
        <a:lstStyle/>
        <a:p>
          <a:endParaRPr lang="en-US"/>
        </a:p>
      </dgm:t>
    </dgm:pt>
    <dgm:pt modelId="{418CECA9-C08D-4340-987C-FC26C94B8BF7}" type="pres">
      <dgm:prSet presAssocID="{B82C73B2-84ED-4501-94E4-0B9D1399BA64}" presName="linear" presStyleCnt="0">
        <dgm:presLayoutVars>
          <dgm:animLvl val="lvl"/>
          <dgm:resizeHandles val="exact"/>
        </dgm:presLayoutVars>
      </dgm:prSet>
      <dgm:spPr/>
    </dgm:pt>
    <dgm:pt modelId="{CA207109-0238-4E74-880E-7E9286760E98}" type="pres">
      <dgm:prSet presAssocID="{4AC51F47-6EA6-4711-82C0-3D2627A869E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4AF81690-027B-4F2F-90A9-67C0D4B8A569}" type="pres">
      <dgm:prSet presAssocID="{CAAF1510-E3B5-41EE-81F8-8C8F5E1E14CF}" presName="spacer" presStyleCnt="0"/>
      <dgm:spPr/>
    </dgm:pt>
    <dgm:pt modelId="{9460439C-63C2-49CE-8651-79F06E64AE3E}" type="pres">
      <dgm:prSet presAssocID="{C8182733-3BD2-45F4-971A-C03A82405A8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2E1B30A-E2EC-4210-90F4-95546730287C}" type="pres">
      <dgm:prSet presAssocID="{6D8E3BBA-232B-4482-BBD6-91445E529C92}" presName="spacer" presStyleCnt="0"/>
      <dgm:spPr/>
    </dgm:pt>
    <dgm:pt modelId="{7A5B0E58-6114-4D5B-A3DD-DFF473717FA8}" type="pres">
      <dgm:prSet presAssocID="{D1B2309B-C2CD-4509-A462-31048D3C46B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6C205F78-E9CF-4D18-B2C4-A2FB821964DB}" type="pres">
      <dgm:prSet presAssocID="{5E16C532-AE80-4A6A-8C9B-68B1A627B017}" presName="spacer" presStyleCnt="0"/>
      <dgm:spPr/>
    </dgm:pt>
    <dgm:pt modelId="{F635CF66-1F95-40F9-9286-EC057D818ED9}" type="pres">
      <dgm:prSet presAssocID="{D4A91584-82D3-453C-84C9-7E351157C7C6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C7CDC2F-203A-4DF6-BA57-2C804744081B}" type="presOf" srcId="{D4A91584-82D3-453C-84C9-7E351157C7C6}" destId="{F635CF66-1F95-40F9-9286-EC057D818ED9}" srcOrd="0" destOrd="0" presId="urn:microsoft.com/office/officeart/2005/8/layout/vList2"/>
    <dgm:cxn modelId="{7308D34C-728B-452D-A22A-DE822BBB863D}" type="presOf" srcId="{D1B2309B-C2CD-4509-A462-31048D3C46BF}" destId="{7A5B0E58-6114-4D5B-A3DD-DFF473717FA8}" srcOrd="0" destOrd="0" presId="urn:microsoft.com/office/officeart/2005/8/layout/vList2"/>
    <dgm:cxn modelId="{B0F9E54C-EBFC-4BBA-BBCD-06FEB77D3B56}" type="presOf" srcId="{4AC51F47-6EA6-4711-82C0-3D2627A869E7}" destId="{CA207109-0238-4E74-880E-7E9286760E98}" srcOrd="0" destOrd="0" presId="urn:microsoft.com/office/officeart/2005/8/layout/vList2"/>
    <dgm:cxn modelId="{6CEA3574-D377-4BEC-A3F8-667CAAB5E302}" srcId="{B82C73B2-84ED-4501-94E4-0B9D1399BA64}" destId="{C8182733-3BD2-45F4-971A-C03A82405A85}" srcOrd="1" destOrd="0" parTransId="{4C48B812-4043-4EF6-81FA-521C2AEF7665}" sibTransId="{6D8E3BBA-232B-4482-BBD6-91445E529C92}"/>
    <dgm:cxn modelId="{0746DF7D-BCA5-4928-957E-6D46C78A5E3A}" srcId="{B82C73B2-84ED-4501-94E4-0B9D1399BA64}" destId="{4AC51F47-6EA6-4711-82C0-3D2627A869E7}" srcOrd="0" destOrd="0" parTransId="{3BE868C0-921B-4CAB-BF37-25573D6913C0}" sibTransId="{CAAF1510-E3B5-41EE-81F8-8C8F5E1E14CF}"/>
    <dgm:cxn modelId="{A84F32BB-DE5E-44C6-A382-11F879BFA326}" srcId="{B82C73B2-84ED-4501-94E4-0B9D1399BA64}" destId="{D4A91584-82D3-453C-84C9-7E351157C7C6}" srcOrd="3" destOrd="0" parTransId="{C630F4CB-EE5C-47F7-94FF-0ED141A16B0C}" sibTransId="{7BD01B7C-42BD-467D-B9AE-ABBBE823837B}"/>
    <dgm:cxn modelId="{1865E0E3-D821-4971-9B2F-5D85C212F746}" srcId="{B82C73B2-84ED-4501-94E4-0B9D1399BA64}" destId="{D1B2309B-C2CD-4509-A462-31048D3C46BF}" srcOrd="2" destOrd="0" parTransId="{0F4C255B-D647-4C83-90FE-D76655BDB4C6}" sibTransId="{5E16C532-AE80-4A6A-8C9B-68B1A627B017}"/>
    <dgm:cxn modelId="{97DF60E5-5EEA-433C-BD31-11DBFC392F49}" type="presOf" srcId="{C8182733-3BD2-45F4-971A-C03A82405A85}" destId="{9460439C-63C2-49CE-8651-79F06E64AE3E}" srcOrd="0" destOrd="0" presId="urn:microsoft.com/office/officeart/2005/8/layout/vList2"/>
    <dgm:cxn modelId="{B7C28AED-DCDA-4AA8-99C8-4800288EB5A2}" type="presOf" srcId="{B82C73B2-84ED-4501-94E4-0B9D1399BA64}" destId="{418CECA9-C08D-4340-987C-FC26C94B8BF7}" srcOrd="0" destOrd="0" presId="urn:microsoft.com/office/officeart/2005/8/layout/vList2"/>
    <dgm:cxn modelId="{08236262-8929-4D6B-916D-8C5F639771DF}" type="presParOf" srcId="{418CECA9-C08D-4340-987C-FC26C94B8BF7}" destId="{CA207109-0238-4E74-880E-7E9286760E98}" srcOrd="0" destOrd="0" presId="urn:microsoft.com/office/officeart/2005/8/layout/vList2"/>
    <dgm:cxn modelId="{1FF2E565-60F7-4ACF-9B24-3955BE91D772}" type="presParOf" srcId="{418CECA9-C08D-4340-987C-FC26C94B8BF7}" destId="{4AF81690-027B-4F2F-90A9-67C0D4B8A569}" srcOrd="1" destOrd="0" presId="urn:microsoft.com/office/officeart/2005/8/layout/vList2"/>
    <dgm:cxn modelId="{DE46DF42-2173-489B-A22A-0A6B462F091D}" type="presParOf" srcId="{418CECA9-C08D-4340-987C-FC26C94B8BF7}" destId="{9460439C-63C2-49CE-8651-79F06E64AE3E}" srcOrd="2" destOrd="0" presId="urn:microsoft.com/office/officeart/2005/8/layout/vList2"/>
    <dgm:cxn modelId="{B0F6C2EA-64D6-43CD-8658-C8523B474D77}" type="presParOf" srcId="{418CECA9-C08D-4340-987C-FC26C94B8BF7}" destId="{F2E1B30A-E2EC-4210-90F4-95546730287C}" srcOrd="3" destOrd="0" presId="urn:microsoft.com/office/officeart/2005/8/layout/vList2"/>
    <dgm:cxn modelId="{2C88D0E0-88AD-4311-8BB8-FE8494A78BC1}" type="presParOf" srcId="{418CECA9-C08D-4340-987C-FC26C94B8BF7}" destId="{7A5B0E58-6114-4D5B-A3DD-DFF473717FA8}" srcOrd="4" destOrd="0" presId="urn:microsoft.com/office/officeart/2005/8/layout/vList2"/>
    <dgm:cxn modelId="{0E23B080-7FF1-40EF-9A47-A58523C361E4}" type="presParOf" srcId="{418CECA9-C08D-4340-987C-FC26C94B8BF7}" destId="{6C205F78-E9CF-4D18-B2C4-A2FB821964DB}" srcOrd="5" destOrd="0" presId="urn:microsoft.com/office/officeart/2005/8/layout/vList2"/>
    <dgm:cxn modelId="{C4BF1C4D-04AE-4AEB-A9BA-018FDD05917B}" type="presParOf" srcId="{418CECA9-C08D-4340-987C-FC26C94B8BF7}" destId="{F635CF66-1F95-40F9-9286-EC057D818ED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475AD8-86C0-4EE2-816D-7636F6AE6384}" type="doc">
      <dgm:prSet loTypeId="urn:microsoft.com/office/officeart/2005/8/layout/vList2" loCatId="list" qsTypeId="urn:microsoft.com/office/officeart/2005/8/quickstyle/simple4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C0B55C16-340F-44B3-BAE2-DB144F9A0528}">
      <dgm:prSet/>
      <dgm:spPr/>
      <dgm:t>
        <a:bodyPr/>
        <a:lstStyle/>
        <a:p>
          <a:pPr rtl="0"/>
          <a:r>
            <a:rPr lang="en-US" dirty="0"/>
            <a:t> </a:t>
          </a:r>
          <a:r>
            <a:rPr lang="fr-FR" noProof="0" dirty="0">
              <a:latin typeface="Aptos Display" panose="02110004020202020204"/>
            </a:rPr>
            <a:t>Contrats entre un commerçant et un consommateur (biens, services et contenu numérique</a:t>
          </a:r>
          <a:r>
            <a:rPr lang="en-US" dirty="0">
              <a:latin typeface="Aptos Display" panose="02110004020202020204"/>
            </a:rPr>
            <a:t>)</a:t>
          </a:r>
          <a:endParaRPr lang="en-US" dirty="0"/>
        </a:p>
      </dgm:t>
    </dgm:pt>
    <dgm:pt modelId="{48CF1694-3BAF-4707-B19C-2F40215B4F91}" type="parTrans" cxnId="{CED4C503-DC2E-432E-99A8-9FA8883D7B04}">
      <dgm:prSet/>
      <dgm:spPr/>
      <dgm:t>
        <a:bodyPr/>
        <a:lstStyle/>
        <a:p>
          <a:endParaRPr lang="en-US"/>
        </a:p>
      </dgm:t>
    </dgm:pt>
    <dgm:pt modelId="{620814B3-4DA7-47C2-955C-D7415D0C62BA}" type="sibTrans" cxnId="{CED4C503-DC2E-432E-99A8-9FA8883D7B04}">
      <dgm:prSet/>
      <dgm:spPr/>
      <dgm:t>
        <a:bodyPr/>
        <a:lstStyle/>
        <a:p>
          <a:endParaRPr lang="en-US"/>
        </a:p>
      </dgm:t>
    </dgm:pt>
    <dgm:pt modelId="{2E952D53-B356-4DBC-82CC-10D6F82CDDA5}">
      <dgm:prSet/>
      <dgm:spPr/>
      <dgm:t>
        <a:bodyPr/>
        <a:lstStyle/>
        <a:p>
          <a:pPr rtl="0"/>
          <a:r>
            <a:rPr lang="en-US" dirty="0"/>
            <a:t> </a:t>
          </a:r>
          <a:r>
            <a:rPr lang="en-US" dirty="0">
              <a:latin typeface="Aptos Display" panose="02110004020202020204"/>
            </a:rPr>
            <a:t> </a:t>
          </a:r>
          <a:r>
            <a:rPr lang="fr-FR" noProof="0" dirty="0">
              <a:latin typeface="+mj-lt"/>
            </a:rPr>
            <a:t>L'appréciation du caractère abusif ne porte ni sur la définition de l'objet principal du contrat..</a:t>
          </a:r>
        </a:p>
      </dgm:t>
    </dgm:pt>
    <dgm:pt modelId="{51B44E7C-6514-4FE3-AD18-D74405AE3DF4}" type="parTrans" cxnId="{37D279DB-C71B-44EB-BBFC-0C64140DD998}">
      <dgm:prSet/>
      <dgm:spPr/>
      <dgm:t>
        <a:bodyPr/>
        <a:lstStyle/>
        <a:p>
          <a:endParaRPr lang="en-US"/>
        </a:p>
      </dgm:t>
    </dgm:pt>
    <dgm:pt modelId="{896D156B-633B-480D-B578-72BABA9BD7C9}" type="sibTrans" cxnId="{37D279DB-C71B-44EB-BBFC-0C64140DD998}">
      <dgm:prSet/>
      <dgm:spPr/>
      <dgm:t>
        <a:bodyPr/>
        <a:lstStyle/>
        <a:p>
          <a:endParaRPr lang="en-US"/>
        </a:p>
      </dgm:t>
    </dgm:pt>
    <dgm:pt modelId="{92CFD4FF-6400-4C9E-9F05-CF1442380D5D}">
      <dgm:prSet phldr="0"/>
      <dgm:spPr/>
      <dgm:t>
        <a:bodyPr/>
        <a:lstStyle/>
        <a:p>
          <a:pPr rtl="0"/>
          <a:r>
            <a:rPr lang="en-US" dirty="0">
              <a:latin typeface="Calibri"/>
              <a:cs typeface="Calibri"/>
            </a:rPr>
            <a:t> </a:t>
          </a:r>
          <a:r>
            <a:rPr lang="fr-FR" noProof="0" dirty="0">
              <a:latin typeface="+mj-lt"/>
              <a:cs typeface="Calibri"/>
            </a:rPr>
            <a:t>...ni sur l'adéquation du prix à payer en vertu du contrat par rapport aux biens, au contenu numérique ou aux services fournis.  </a:t>
          </a:r>
        </a:p>
      </dgm:t>
    </dgm:pt>
    <dgm:pt modelId="{7408B5BF-F3FD-43D8-B44C-0E8DC664803E}" type="parTrans" cxnId="{C2522F40-3E15-4BCC-A334-DAF92BCE0B63}">
      <dgm:prSet/>
      <dgm:spPr/>
      <dgm:t>
        <a:bodyPr/>
        <a:lstStyle/>
        <a:p>
          <a:endParaRPr lang="en-GB"/>
        </a:p>
      </dgm:t>
    </dgm:pt>
    <dgm:pt modelId="{1811E552-8CE0-4A4F-9D6D-1B7DAE378352}" type="sibTrans" cxnId="{C2522F40-3E15-4BCC-A334-DAF92BCE0B63}">
      <dgm:prSet/>
      <dgm:spPr/>
      <dgm:t>
        <a:bodyPr/>
        <a:lstStyle/>
        <a:p>
          <a:endParaRPr lang="en-GB"/>
        </a:p>
      </dgm:t>
    </dgm:pt>
    <dgm:pt modelId="{2397C04C-ECB4-49AB-AD98-5D11E4A005EB}">
      <dgm:prSet phldr="0"/>
      <dgm:spPr/>
      <dgm:t>
        <a:bodyPr/>
        <a:lstStyle/>
        <a:p>
          <a:pPr rtl="0"/>
          <a:r>
            <a:rPr lang="en-US" dirty="0">
              <a:latin typeface="Calibri"/>
              <a:cs typeface="Calibri"/>
            </a:rPr>
            <a:t> </a:t>
          </a:r>
          <a:r>
            <a:rPr lang="fr-FR" noProof="0" dirty="0">
              <a:latin typeface="+mj-lt"/>
              <a:cs typeface="Calibri"/>
            </a:rPr>
            <a:t>Pour autant que ces clauses soient 'transparentes' et '</a:t>
          </a:r>
          <a:r>
            <a:rPr lang="fr-FR" noProof="0" dirty="0" err="1">
              <a:latin typeface="+mj-lt"/>
              <a:cs typeface="Calibri"/>
            </a:rPr>
            <a:t>prominentes</a:t>
          </a:r>
          <a:r>
            <a:rPr lang="fr-FR" noProof="0" dirty="0">
              <a:latin typeface="+mj-lt"/>
              <a:cs typeface="Calibri"/>
            </a:rPr>
            <a:t>'</a:t>
          </a:r>
          <a:endParaRPr lang="en-US" dirty="0">
            <a:latin typeface="+mj-lt"/>
            <a:cs typeface="Calibri"/>
          </a:endParaRPr>
        </a:p>
      </dgm:t>
    </dgm:pt>
    <dgm:pt modelId="{A406522D-09C1-4CCD-AB5E-05DF1C0DB098}" type="parTrans" cxnId="{31AE2644-5FDB-4188-BB36-DF9E117EFC66}">
      <dgm:prSet/>
      <dgm:spPr/>
      <dgm:t>
        <a:bodyPr/>
        <a:lstStyle/>
        <a:p>
          <a:endParaRPr lang="en-GB"/>
        </a:p>
      </dgm:t>
    </dgm:pt>
    <dgm:pt modelId="{299640B2-68B3-42B0-8848-91F1AE7064C6}" type="sibTrans" cxnId="{31AE2644-5FDB-4188-BB36-DF9E117EFC66}">
      <dgm:prSet/>
      <dgm:spPr/>
      <dgm:t>
        <a:bodyPr/>
        <a:lstStyle/>
        <a:p>
          <a:endParaRPr lang="en-GB"/>
        </a:p>
      </dgm:t>
    </dgm:pt>
    <dgm:pt modelId="{55EA4310-406F-B942-ABB5-EA46A3C88FDB}" type="pres">
      <dgm:prSet presAssocID="{6F475AD8-86C0-4EE2-816D-7636F6AE6384}" presName="linear" presStyleCnt="0">
        <dgm:presLayoutVars>
          <dgm:animLvl val="lvl"/>
          <dgm:resizeHandles val="exact"/>
        </dgm:presLayoutVars>
      </dgm:prSet>
      <dgm:spPr/>
    </dgm:pt>
    <dgm:pt modelId="{84EB18F6-67FA-B44A-99C3-195B16BD2A42}" type="pres">
      <dgm:prSet presAssocID="{C0B55C16-340F-44B3-BAE2-DB144F9A052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1157A774-542F-BA40-9E2B-D11545060906}" type="pres">
      <dgm:prSet presAssocID="{620814B3-4DA7-47C2-955C-D7415D0C62BA}" presName="spacer" presStyleCnt="0"/>
      <dgm:spPr/>
    </dgm:pt>
    <dgm:pt modelId="{B15B926E-4CE5-3A4E-A9DC-9976BC16E4E2}" type="pres">
      <dgm:prSet presAssocID="{2E952D53-B356-4DBC-82CC-10D6F82CDDA5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ACE98B41-E4AF-42D0-9BD0-82C9CBA28B00}" type="pres">
      <dgm:prSet presAssocID="{896D156B-633B-480D-B578-72BABA9BD7C9}" presName="spacer" presStyleCnt="0"/>
      <dgm:spPr/>
    </dgm:pt>
    <dgm:pt modelId="{771571F8-36DC-4FF4-9AE7-41644C1F2F2E}" type="pres">
      <dgm:prSet presAssocID="{92CFD4FF-6400-4C9E-9F05-CF1442380D5D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50BFDED-E6CE-4804-A4C3-3993ACAC48FB}" type="pres">
      <dgm:prSet presAssocID="{1811E552-8CE0-4A4F-9D6D-1B7DAE378352}" presName="spacer" presStyleCnt="0"/>
      <dgm:spPr/>
    </dgm:pt>
    <dgm:pt modelId="{DB82F172-C090-4B6C-8CA0-C7CFDF02772D}" type="pres">
      <dgm:prSet presAssocID="{2397C04C-ECB4-49AB-AD98-5D11E4A005EB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A3E8302-AF98-4FCD-93D7-B4DF52E8BBB3}" type="presOf" srcId="{92CFD4FF-6400-4C9E-9F05-CF1442380D5D}" destId="{771571F8-36DC-4FF4-9AE7-41644C1F2F2E}" srcOrd="0" destOrd="0" presId="urn:microsoft.com/office/officeart/2005/8/layout/vList2"/>
    <dgm:cxn modelId="{CED4C503-DC2E-432E-99A8-9FA8883D7B04}" srcId="{6F475AD8-86C0-4EE2-816D-7636F6AE6384}" destId="{C0B55C16-340F-44B3-BAE2-DB144F9A0528}" srcOrd="0" destOrd="0" parTransId="{48CF1694-3BAF-4707-B19C-2F40215B4F91}" sibTransId="{620814B3-4DA7-47C2-955C-D7415D0C62BA}"/>
    <dgm:cxn modelId="{444CCF2D-2B3D-4074-8245-9D9E6F1E056D}" type="presOf" srcId="{2397C04C-ECB4-49AB-AD98-5D11E4A005EB}" destId="{DB82F172-C090-4B6C-8CA0-C7CFDF02772D}" srcOrd="0" destOrd="0" presId="urn:microsoft.com/office/officeart/2005/8/layout/vList2"/>
    <dgm:cxn modelId="{68850C35-98C1-428C-9E99-55ECF3EF7EA0}" type="presOf" srcId="{C0B55C16-340F-44B3-BAE2-DB144F9A0528}" destId="{84EB18F6-67FA-B44A-99C3-195B16BD2A42}" srcOrd="0" destOrd="0" presId="urn:microsoft.com/office/officeart/2005/8/layout/vList2"/>
    <dgm:cxn modelId="{C2522F40-3E15-4BCC-A334-DAF92BCE0B63}" srcId="{6F475AD8-86C0-4EE2-816D-7636F6AE6384}" destId="{92CFD4FF-6400-4C9E-9F05-CF1442380D5D}" srcOrd="2" destOrd="0" parTransId="{7408B5BF-F3FD-43D8-B44C-0E8DC664803E}" sibTransId="{1811E552-8CE0-4A4F-9D6D-1B7DAE378352}"/>
    <dgm:cxn modelId="{31AE2644-5FDB-4188-BB36-DF9E117EFC66}" srcId="{6F475AD8-86C0-4EE2-816D-7636F6AE6384}" destId="{2397C04C-ECB4-49AB-AD98-5D11E4A005EB}" srcOrd="3" destOrd="0" parTransId="{A406522D-09C1-4CCD-AB5E-05DF1C0DB098}" sibTransId="{299640B2-68B3-42B0-8848-91F1AE7064C6}"/>
    <dgm:cxn modelId="{03C2A46F-DB92-6340-ACAC-EC6C0A4C2773}" type="presOf" srcId="{6F475AD8-86C0-4EE2-816D-7636F6AE6384}" destId="{55EA4310-406F-B942-ABB5-EA46A3C88FDB}" srcOrd="0" destOrd="0" presId="urn:microsoft.com/office/officeart/2005/8/layout/vList2"/>
    <dgm:cxn modelId="{12CEBFC3-D1EC-4339-84A0-8727B1EFD4B0}" type="presOf" srcId="{2E952D53-B356-4DBC-82CC-10D6F82CDDA5}" destId="{B15B926E-4CE5-3A4E-A9DC-9976BC16E4E2}" srcOrd="0" destOrd="0" presId="urn:microsoft.com/office/officeart/2005/8/layout/vList2"/>
    <dgm:cxn modelId="{37D279DB-C71B-44EB-BBFC-0C64140DD998}" srcId="{6F475AD8-86C0-4EE2-816D-7636F6AE6384}" destId="{2E952D53-B356-4DBC-82CC-10D6F82CDDA5}" srcOrd="1" destOrd="0" parTransId="{51B44E7C-6514-4FE3-AD18-D74405AE3DF4}" sibTransId="{896D156B-633B-480D-B578-72BABA9BD7C9}"/>
    <dgm:cxn modelId="{476AFA3F-414E-4813-96BD-622FF591E6C0}" type="presParOf" srcId="{55EA4310-406F-B942-ABB5-EA46A3C88FDB}" destId="{84EB18F6-67FA-B44A-99C3-195B16BD2A42}" srcOrd="0" destOrd="0" presId="urn:microsoft.com/office/officeart/2005/8/layout/vList2"/>
    <dgm:cxn modelId="{35A6F088-7C1D-44BD-9D98-394E936D1660}" type="presParOf" srcId="{55EA4310-406F-B942-ABB5-EA46A3C88FDB}" destId="{1157A774-542F-BA40-9E2B-D11545060906}" srcOrd="1" destOrd="0" presId="urn:microsoft.com/office/officeart/2005/8/layout/vList2"/>
    <dgm:cxn modelId="{2A164B9D-B7A9-422F-A2EC-4E467F7FCFB0}" type="presParOf" srcId="{55EA4310-406F-B942-ABB5-EA46A3C88FDB}" destId="{B15B926E-4CE5-3A4E-A9DC-9976BC16E4E2}" srcOrd="2" destOrd="0" presId="urn:microsoft.com/office/officeart/2005/8/layout/vList2"/>
    <dgm:cxn modelId="{B220D5A6-DD1C-4D6E-A181-D4585BA6C75E}" type="presParOf" srcId="{55EA4310-406F-B942-ABB5-EA46A3C88FDB}" destId="{ACE98B41-E4AF-42D0-9BD0-82C9CBA28B00}" srcOrd="3" destOrd="0" presId="urn:microsoft.com/office/officeart/2005/8/layout/vList2"/>
    <dgm:cxn modelId="{B02CDE58-E9AE-477F-9592-B4CF799C9486}" type="presParOf" srcId="{55EA4310-406F-B942-ABB5-EA46A3C88FDB}" destId="{771571F8-36DC-4FF4-9AE7-41644C1F2F2E}" srcOrd="4" destOrd="0" presId="urn:microsoft.com/office/officeart/2005/8/layout/vList2"/>
    <dgm:cxn modelId="{59DB700B-7B0A-4F67-B4C0-AADF311264BD}" type="presParOf" srcId="{55EA4310-406F-B942-ABB5-EA46A3C88FDB}" destId="{C50BFDED-E6CE-4804-A4C3-3993ACAC48FB}" srcOrd="5" destOrd="0" presId="urn:microsoft.com/office/officeart/2005/8/layout/vList2"/>
    <dgm:cxn modelId="{B8A0B910-30C0-40EC-BA6F-95DBCBCAB472}" type="presParOf" srcId="{55EA4310-406F-B942-ABB5-EA46A3C88FDB}" destId="{DB82F172-C090-4B6C-8CA0-C7CFDF02772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8BBC17-F898-433C-A1F0-DB5384F02540}" type="doc">
      <dgm:prSet loTypeId="urn:microsoft.com/office/officeart/2005/8/layout/vList2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2305D1F-977B-49EC-819C-A96E141C217F}">
      <dgm:prSet phldr="0"/>
      <dgm:spPr/>
      <dgm:t>
        <a:bodyPr/>
        <a:lstStyle/>
        <a:p>
          <a:pPr rtl="0"/>
          <a:r>
            <a:rPr lang="fr-FR" noProof="0" dirty="0">
              <a:latin typeface="Aptos Display" panose="02110004020202020204"/>
            </a:rPr>
            <a:t>Article 62(4) CRA 2015 (reg 5(1): </a:t>
          </a:r>
          <a:r>
            <a:rPr lang="fr-FR" noProof="0" dirty="0"/>
            <a:t>une clause est </a:t>
          </a:r>
          <a:r>
            <a:rPr lang="fr-FR" noProof="0" dirty="0">
              <a:highlight>
                <a:srgbClr val="FF00FF"/>
              </a:highlight>
            </a:rPr>
            <a:t>injuste</a:t>
          </a:r>
          <a:r>
            <a:rPr lang="fr-FR" noProof="0" dirty="0"/>
            <a:t> si, </a:t>
          </a:r>
          <a:r>
            <a:rPr lang="fr-FR" noProof="0" dirty="0">
              <a:highlight>
                <a:srgbClr val="FF00FF"/>
              </a:highlight>
            </a:rPr>
            <a:t>contrairement à la bonne foi</a:t>
          </a:r>
          <a:r>
            <a:rPr lang="fr-FR" noProof="0" dirty="0"/>
            <a:t>, la clause cause un </a:t>
          </a:r>
          <a:r>
            <a:rPr lang="fr-FR" noProof="0" dirty="0">
              <a:highlight>
                <a:srgbClr val="FF00FF"/>
              </a:highlight>
            </a:rPr>
            <a:t>déséquilibre significatif </a:t>
          </a:r>
          <a:r>
            <a:rPr lang="fr-FR" noProof="0" dirty="0"/>
            <a:t>dans les droits et obligations des parties définis dans le contrat </a:t>
          </a:r>
          <a:r>
            <a:rPr lang="fr-FR" noProof="0" dirty="0">
              <a:highlight>
                <a:srgbClr val="FF00FF"/>
              </a:highlight>
            </a:rPr>
            <a:t>au détriment du consommateur</a:t>
          </a:r>
          <a:r>
            <a:rPr lang="fr-FR" noProof="0" dirty="0">
              <a:highlight>
                <a:srgbClr val="FF00FF"/>
              </a:highlight>
              <a:latin typeface="Aptos Display" panose="02110004020202020204"/>
            </a:rPr>
            <a:t>.</a:t>
          </a:r>
          <a:endParaRPr lang="fr-FR" noProof="0" dirty="0">
            <a:highlight>
              <a:srgbClr val="FF00FF"/>
            </a:highlight>
          </a:endParaRPr>
        </a:p>
      </dgm:t>
    </dgm:pt>
    <dgm:pt modelId="{5152D5B9-C108-4477-A55C-7409D4AA8442}" type="parTrans" cxnId="{BB3B2F5E-990B-4771-9047-716BB86BFF2A}">
      <dgm:prSet/>
      <dgm:spPr/>
      <dgm:t>
        <a:bodyPr/>
        <a:lstStyle/>
        <a:p>
          <a:endParaRPr lang="en-US"/>
        </a:p>
      </dgm:t>
    </dgm:pt>
    <dgm:pt modelId="{E13B6AC8-AB59-4D72-8515-FB21199C1D7C}" type="sibTrans" cxnId="{BB3B2F5E-990B-4771-9047-716BB86BFF2A}">
      <dgm:prSet/>
      <dgm:spPr/>
      <dgm:t>
        <a:bodyPr/>
        <a:lstStyle/>
        <a:p>
          <a:endParaRPr lang="en-US"/>
        </a:p>
      </dgm:t>
    </dgm:pt>
    <dgm:pt modelId="{7DAF6CB0-6D09-4911-987B-0BE440D5F9C7}">
      <dgm:prSet/>
      <dgm:spPr/>
      <dgm:t>
        <a:bodyPr/>
        <a:lstStyle/>
        <a:p>
          <a:pPr rtl="0"/>
          <a:r>
            <a:rPr lang="en-US" dirty="0">
              <a:latin typeface="Aptos Display" panose="02110004020202020204"/>
            </a:rPr>
            <a:t> </a:t>
          </a:r>
          <a:r>
            <a:rPr lang="fr-FR" i="0" noProof="0" dirty="0">
              <a:latin typeface="Aptos Display" panose="02110004020202020204"/>
            </a:rPr>
            <a:t>Article 71 CRA: devoir des juridictions de considérer si clause abusive (injuste): article 71(2) CRA 2015:  soulevé d'office </a:t>
          </a:r>
          <a:endParaRPr lang="en-US" i="0" dirty="0">
            <a:latin typeface="Aptos Display" panose="02110004020202020204"/>
          </a:endParaRPr>
        </a:p>
      </dgm:t>
    </dgm:pt>
    <dgm:pt modelId="{4FEBD529-8729-4FC5-9CDE-3F9AC443AC52}" type="parTrans" cxnId="{00C91DFD-422F-41FD-9574-160AD7C174CD}">
      <dgm:prSet/>
      <dgm:spPr/>
      <dgm:t>
        <a:bodyPr/>
        <a:lstStyle/>
        <a:p>
          <a:endParaRPr lang="en-US"/>
        </a:p>
      </dgm:t>
    </dgm:pt>
    <dgm:pt modelId="{68C3F9C3-5660-4A3F-A356-AB0AF3017421}" type="sibTrans" cxnId="{00C91DFD-422F-41FD-9574-160AD7C174CD}">
      <dgm:prSet/>
      <dgm:spPr/>
      <dgm:t>
        <a:bodyPr/>
        <a:lstStyle/>
        <a:p>
          <a:endParaRPr lang="en-US"/>
        </a:p>
      </dgm:t>
    </dgm:pt>
    <dgm:pt modelId="{6C9C53C2-5995-4864-A513-B186D7B0AE89}">
      <dgm:prSet phldr="0"/>
      <dgm:spPr/>
      <dgm:t>
        <a:bodyPr/>
        <a:lstStyle/>
        <a:p>
          <a:pPr rtl="0"/>
          <a:r>
            <a:rPr lang="en-US" dirty="0">
              <a:latin typeface="Aptos Display" panose="02110004020202020204"/>
            </a:rPr>
            <a:t> </a:t>
          </a:r>
          <a:r>
            <a:rPr lang="fr-FR" noProof="0" dirty="0">
              <a:latin typeface="Aptos Display" panose="02110004020202020204"/>
            </a:rPr>
            <a:t>Appréciation</a:t>
          </a:r>
          <a:r>
            <a:rPr lang="fr-FR" noProof="0" dirty="0"/>
            <a:t> </a:t>
          </a:r>
          <a:r>
            <a:rPr lang="fr-FR" noProof="0" dirty="0">
              <a:latin typeface="Aptos Display" panose="02110004020202020204"/>
            </a:rPr>
            <a:t>de la justice ou non de la clause selon</a:t>
          </a:r>
          <a:r>
            <a:rPr lang="fr-FR" noProof="0" dirty="0"/>
            <a:t>: le contenu, les circonstances au moment de la formation et les autres clauses du contrat: article 62(5) CRA</a:t>
          </a:r>
          <a:r>
            <a:rPr lang="fr-FR" noProof="0" dirty="0">
              <a:latin typeface="Aptos Display" panose="02110004020202020204"/>
            </a:rPr>
            <a:t>. </a:t>
          </a:r>
          <a:r>
            <a:rPr lang="fr-FR" b="1" u="none" noProof="0" dirty="0">
              <a:latin typeface="Aptos Display" panose="02110004020202020204"/>
            </a:rPr>
            <a:t>Voir aussi les notes explicatives du CRA</a:t>
          </a:r>
          <a:r>
            <a:rPr lang="fr-FR" b="1" noProof="0" dirty="0">
              <a:latin typeface="Aptos Display" panose="02110004020202020204"/>
            </a:rPr>
            <a:t> (para 299) et la liste indicative de clauses permises/interdites</a:t>
          </a:r>
          <a:r>
            <a:rPr lang="en-US" b="0" dirty="0">
              <a:latin typeface="Aptos Display" panose="02110004020202020204"/>
            </a:rPr>
            <a:t>.</a:t>
          </a:r>
          <a:endParaRPr lang="en-US" u="none" dirty="0">
            <a:latin typeface="Aptos Display" panose="02110004020202020204"/>
          </a:endParaRPr>
        </a:p>
      </dgm:t>
    </dgm:pt>
    <dgm:pt modelId="{DD40130D-D5F3-4A1C-94DF-A3FE533D2A77}" type="parTrans" cxnId="{BEE0E51F-A46C-44F8-8AC4-4A305134AF25}">
      <dgm:prSet/>
      <dgm:spPr/>
      <dgm:t>
        <a:bodyPr/>
        <a:lstStyle/>
        <a:p>
          <a:endParaRPr lang="en-US"/>
        </a:p>
      </dgm:t>
    </dgm:pt>
    <dgm:pt modelId="{C7FB0B94-3109-45C0-A573-710F4141CBF6}" type="sibTrans" cxnId="{BEE0E51F-A46C-44F8-8AC4-4A305134AF25}">
      <dgm:prSet/>
      <dgm:spPr/>
      <dgm:t>
        <a:bodyPr/>
        <a:lstStyle/>
        <a:p>
          <a:endParaRPr lang="en-US"/>
        </a:p>
      </dgm:t>
    </dgm:pt>
    <dgm:pt modelId="{787A0348-3470-46BB-8ED1-F61D02A16832}">
      <dgm:prSet phldr="0"/>
      <dgm:spPr/>
      <dgm:t>
        <a:bodyPr/>
        <a:lstStyle/>
        <a:p>
          <a:pPr rtl="0"/>
          <a:r>
            <a:rPr lang="en-US" dirty="0">
              <a:latin typeface="Aptos Display" panose="02110004020202020204"/>
            </a:rPr>
            <a:t> </a:t>
          </a:r>
          <a:r>
            <a:rPr lang="fr-FR" noProof="0" dirty="0">
              <a:latin typeface="Aptos Display"/>
              <a:cs typeface="Arial"/>
            </a:rPr>
            <a:t>Article 62(4) / régulation 5(1): notions clés vagues et mal définies: déséquilibre significatif; bonne foi</a:t>
          </a:r>
          <a:endParaRPr lang="en-US" dirty="0">
            <a:latin typeface="Aptos Display"/>
            <a:cs typeface="Arial"/>
          </a:endParaRPr>
        </a:p>
      </dgm:t>
    </dgm:pt>
    <dgm:pt modelId="{2CE9A9C2-7D14-4B50-A8AB-76D87D93C868}" type="parTrans" cxnId="{8308DBF1-09AD-4B7E-BCCD-16440F0C7DB8}">
      <dgm:prSet/>
      <dgm:spPr/>
    </dgm:pt>
    <dgm:pt modelId="{42788C99-8404-4374-A278-DA6418780F4D}" type="sibTrans" cxnId="{8308DBF1-09AD-4B7E-BCCD-16440F0C7DB8}">
      <dgm:prSet/>
      <dgm:spPr/>
      <dgm:t>
        <a:bodyPr/>
        <a:lstStyle/>
        <a:p>
          <a:endParaRPr lang="en-US"/>
        </a:p>
      </dgm:t>
    </dgm:pt>
    <dgm:pt modelId="{763D4117-B355-47FC-BF55-CC39DA15C55E}" type="pres">
      <dgm:prSet presAssocID="{878BBC17-F898-433C-A1F0-DB5384F02540}" presName="linear" presStyleCnt="0">
        <dgm:presLayoutVars>
          <dgm:animLvl val="lvl"/>
          <dgm:resizeHandles val="exact"/>
        </dgm:presLayoutVars>
      </dgm:prSet>
      <dgm:spPr/>
    </dgm:pt>
    <dgm:pt modelId="{10E86C19-18A4-48F3-A87A-AFD2FF14EB9A}" type="pres">
      <dgm:prSet presAssocID="{A2305D1F-977B-49EC-819C-A96E141C217F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B4A58BF-4CD2-4683-9C23-9512C9440FE9}" type="pres">
      <dgm:prSet presAssocID="{E13B6AC8-AB59-4D72-8515-FB21199C1D7C}" presName="spacer" presStyleCnt="0"/>
      <dgm:spPr/>
    </dgm:pt>
    <dgm:pt modelId="{BEA82D59-D02A-4AF5-A206-68F91702E7ED}" type="pres">
      <dgm:prSet presAssocID="{7DAF6CB0-6D09-4911-987B-0BE440D5F9C7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1595E3C5-6963-445B-8626-2F7158044CC1}" type="pres">
      <dgm:prSet presAssocID="{68C3F9C3-5660-4A3F-A356-AB0AF3017421}" presName="spacer" presStyleCnt="0"/>
      <dgm:spPr/>
    </dgm:pt>
    <dgm:pt modelId="{F7098533-9FE0-41F7-8B23-D5A375EF9E77}" type="pres">
      <dgm:prSet presAssocID="{6C9C53C2-5995-4864-A513-B186D7B0AE8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461F3F3-EF60-4B38-81F4-CC4CA742FF66}" type="pres">
      <dgm:prSet presAssocID="{C7FB0B94-3109-45C0-A573-710F4141CBF6}" presName="spacer" presStyleCnt="0"/>
      <dgm:spPr/>
    </dgm:pt>
    <dgm:pt modelId="{59A2E705-16C2-4F1B-B7DD-BBFD2AEF1606}" type="pres">
      <dgm:prSet presAssocID="{787A0348-3470-46BB-8ED1-F61D02A16832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589720E-0827-4F1E-BC75-3BDCE2F394C0}" type="presOf" srcId="{A2305D1F-977B-49EC-819C-A96E141C217F}" destId="{10E86C19-18A4-48F3-A87A-AFD2FF14EB9A}" srcOrd="0" destOrd="0" presId="urn:microsoft.com/office/officeart/2005/8/layout/vList2"/>
    <dgm:cxn modelId="{BEE0E51F-A46C-44F8-8AC4-4A305134AF25}" srcId="{878BBC17-F898-433C-A1F0-DB5384F02540}" destId="{6C9C53C2-5995-4864-A513-B186D7B0AE89}" srcOrd="2" destOrd="0" parTransId="{DD40130D-D5F3-4A1C-94DF-A3FE533D2A77}" sibTransId="{C7FB0B94-3109-45C0-A573-710F4141CBF6}"/>
    <dgm:cxn modelId="{D9132935-DAAC-432B-B964-0C1AEB6B8E0F}" type="presOf" srcId="{6C9C53C2-5995-4864-A513-B186D7B0AE89}" destId="{F7098533-9FE0-41F7-8B23-D5A375EF9E77}" srcOrd="0" destOrd="0" presId="urn:microsoft.com/office/officeart/2005/8/layout/vList2"/>
    <dgm:cxn modelId="{6B524546-97A3-436E-89F5-5573315A4414}" type="presOf" srcId="{787A0348-3470-46BB-8ED1-F61D02A16832}" destId="{59A2E705-16C2-4F1B-B7DD-BBFD2AEF1606}" srcOrd="0" destOrd="0" presId="urn:microsoft.com/office/officeart/2005/8/layout/vList2"/>
    <dgm:cxn modelId="{BB3B2F5E-990B-4771-9047-716BB86BFF2A}" srcId="{878BBC17-F898-433C-A1F0-DB5384F02540}" destId="{A2305D1F-977B-49EC-819C-A96E141C217F}" srcOrd="0" destOrd="0" parTransId="{5152D5B9-C108-4477-A55C-7409D4AA8442}" sibTransId="{E13B6AC8-AB59-4D72-8515-FB21199C1D7C}"/>
    <dgm:cxn modelId="{FF205085-E330-4ADA-9EAA-A3398314E492}" type="presOf" srcId="{878BBC17-F898-433C-A1F0-DB5384F02540}" destId="{763D4117-B355-47FC-BF55-CC39DA15C55E}" srcOrd="0" destOrd="0" presId="urn:microsoft.com/office/officeart/2005/8/layout/vList2"/>
    <dgm:cxn modelId="{470050A8-AC95-4635-B4DE-5BDE289FE5DE}" type="presOf" srcId="{7DAF6CB0-6D09-4911-987B-0BE440D5F9C7}" destId="{BEA82D59-D02A-4AF5-A206-68F91702E7ED}" srcOrd="0" destOrd="0" presId="urn:microsoft.com/office/officeart/2005/8/layout/vList2"/>
    <dgm:cxn modelId="{8308DBF1-09AD-4B7E-BCCD-16440F0C7DB8}" srcId="{878BBC17-F898-433C-A1F0-DB5384F02540}" destId="{787A0348-3470-46BB-8ED1-F61D02A16832}" srcOrd="3" destOrd="0" parTransId="{2CE9A9C2-7D14-4B50-A8AB-76D87D93C868}" sibTransId="{42788C99-8404-4374-A278-DA6418780F4D}"/>
    <dgm:cxn modelId="{00C91DFD-422F-41FD-9574-160AD7C174CD}" srcId="{878BBC17-F898-433C-A1F0-DB5384F02540}" destId="{7DAF6CB0-6D09-4911-987B-0BE440D5F9C7}" srcOrd="1" destOrd="0" parTransId="{4FEBD529-8729-4FC5-9CDE-3F9AC443AC52}" sibTransId="{68C3F9C3-5660-4A3F-A356-AB0AF3017421}"/>
    <dgm:cxn modelId="{05B9363B-6D11-4C47-BBBA-7F7D329E44A6}" type="presParOf" srcId="{763D4117-B355-47FC-BF55-CC39DA15C55E}" destId="{10E86C19-18A4-48F3-A87A-AFD2FF14EB9A}" srcOrd="0" destOrd="0" presId="urn:microsoft.com/office/officeart/2005/8/layout/vList2"/>
    <dgm:cxn modelId="{0DBA33C5-9873-4B72-959E-3D59773F125F}" type="presParOf" srcId="{763D4117-B355-47FC-BF55-CC39DA15C55E}" destId="{9B4A58BF-4CD2-4683-9C23-9512C9440FE9}" srcOrd="1" destOrd="0" presId="urn:microsoft.com/office/officeart/2005/8/layout/vList2"/>
    <dgm:cxn modelId="{280A693A-8D83-44DA-88F1-3A3497C2BBF9}" type="presParOf" srcId="{763D4117-B355-47FC-BF55-CC39DA15C55E}" destId="{BEA82D59-D02A-4AF5-A206-68F91702E7ED}" srcOrd="2" destOrd="0" presId="urn:microsoft.com/office/officeart/2005/8/layout/vList2"/>
    <dgm:cxn modelId="{3900E110-1D1D-450E-B825-9EA789078466}" type="presParOf" srcId="{763D4117-B355-47FC-BF55-CC39DA15C55E}" destId="{1595E3C5-6963-445B-8626-2F7158044CC1}" srcOrd="3" destOrd="0" presId="urn:microsoft.com/office/officeart/2005/8/layout/vList2"/>
    <dgm:cxn modelId="{5D9965B4-65E8-4736-BF7D-2B1F50011BE5}" type="presParOf" srcId="{763D4117-B355-47FC-BF55-CC39DA15C55E}" destId="{F7098533-9FE0-41F7-8B23-D5A375EF9E77}" srcOrd="4" destOrd="0" presId="urn:microsoft.com/office/officeart/2005/8/layout/vList2"/>
    <dgm:cxn modelId="{567764D1-A72C-46BA-B3E4-65FB2E5E24C3}" type="presParOf" srcId="{763D4117-B355-47FC-BF55-CC39DA15C55E}" destId="{4461F3F3-EF60-4B38-81F4-CC4CA742FF66}" srcOrd="5" destOrd="0" presId="urn:microsoft.com/office/officeart/2005/8/layout/vList2"/>
    <dgm:cxn modelId="{309CCE03-DE92-4497-A56C-990188951E1A}" type="presParOf" srcId="{763D4117-B355-47FC-BF55-CC39DA15C55E}" destId="{59A2E705-16C2-4F1B-B7DD-BBFD2AEF1606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03BB272-8E2A-4EB2-8917-8D96741ED0CF}" type="doc">
      <dgm:prSet loTypeId="urn:microsoft.com/office/officeart/2005/8/layout/vProcess5" loCatId="process" qsTypeId="urn:microsoft.com/office/officeart/2005/8/quickstyle/simple2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8D87F2CE-61B3-4B30-82B8-0E4F15AA58DC}">
      <dgm:prSet phldr="0"/>
      <dgm:spPr/>
      <dgm:t>
        <a:bodyPr/>
        <a:lstStyle/>
        <a:p>
          <a:pPr rtl="0"/>
          <a:r>
            <a:rPr lang="fr-FR" b="1" u="sng" noProof="0" dirty="0" err="1">
              <a:latin typeface="Arial"/>
              <a:cs typeface="Arial"/>
            </a:rPr>
            <a:t>Director</a:t>
          </a:r>
          <a:r>
            <a:rPr lang="fr-FR" b="1" u="sng" noProof="0" dirty="0">
              <a:latin typeface="Arial"/>
              <a:cs typeface="Arial"/>
            </a:rPr>
            <a:t> General of </a:t>
          </a:r>
          <a:r>
            <a:rPr lang="fr-FR" b="1" u="sng" noProof="0" dirty="0" err="1">
              <a:latin typeface="Arial"/>
              <a:cs typeface="Arial"/>
            </a:rPr>
            <a:t>Fair</a:t>
          </a:r>
          <a:r>
            <a:rPr lang="fr-FR" b="1" u="sng" noProof="0" dirty="0">
              <a:latin typeface="Arial"/>
              <a:cs typeface="Arial"/>
            </a:rPr>
            <a:t> Trading (DGFT) v First National Bank </a:t>
          </a:r>
          <a:r>
            <a:rPr lang="fr-FR" b="1" u="sng" noProof="0" dirty="0" err="1">
              <a:latin typeface="Arial"/>
              <a:cs typeface="Arial"/>
            </a:rPr>
            <a:t>plc</a:t>
          </a:r>
          <a:r>
            <a:rPr lang="fr-FR" b="1" u="sng" noProof="0" dirty="0">
              <a:latin typeface="Arial"/>
              <a:cs typeface="Arial"/>
            </a:rPr>
            <a:t> </a:t>
          </a:r>
          <a:r>
            <a:rPr lang="fr-FR" noProof="0" dirty="0">
              <a:latin typeface="Arial"/>
              <a:cs typeface="Arial"/>
            </a:rPr>
            <a:t>(2001): Lord Bingham (para [17]): équivalent au </a:t>
          </a:r>
          <a:r>
            <a:rPr lang="fr-FR" i="1" noProof="0" dirty="0">
              <a:latin typeface="Arial"/>
              <a:cs typeface="Arial"/>
            </a:rPr>
            <a:t>'</a:t>
          </a:r>
          <a:r>
            <a:rPr lang="fr-FR" i="1" noProof="0" dirty="0" err="1">
              <a:latin typeface="Arial"/>
              <a:cs typeface="Arial"/>
            </a:rPr>
            <a:t>fair</a:t>
          </a:r>
          <a:r>
            <a:rPr lang="fr-FR" i="1" noProof="0" dirty="0">
              <a:latin typeface="Arial"/>
              <a:cs typeface="Arial"/>
            </a:rPr>
            <a:t> et open </a:t>
          </a:r>
          <a:r>
            <a:rPr lang="fr-FR" i="1" noProof="0" dirty="0" err="1">
              <a:latin typeface="Arial"/>
              <a:cs typeface="Arial"/>
            </a:rPr>
            <a:t>dealing</a:t>
          </a:r>
          <a:r>
            <a:rPr lang="fr-FR" noProof="0" dirty="0">
              <a:latin typeface="Arial"/>
              <a:cs typeface="Arial"/>
            </a:rPr>
            <a:t>' (échange honnête et équitable). Application, Lord Bingham 'test composite' (para 17): semble inclure injustice au niveau procédure et substance. Lord </a:t>
          </a:r>
          <a:r>
            <a:rPr lang="fr-FR" noProof="0" dirty="0" err="1">
              <a:latin typeface="Arial"/>
              <a:cs typeface="Arial"/>
            </a:rPr>
            <a:t>Steyn</a:t>
          </a:r>
          <a:r>
            <a:rPr lang="fr-FR" noProof="0" dirty="0">
              <a:latin typeface="Arial"/>
              <a:cs typeface="Arial"/>
            </a:rPr>
            <a:t> (para [34]): beaucoup plus clair: bonne foi: procédure et substance </a:t>
          </a:r>
          <a:r>
            <a:rPr lang="fr-FR" u="none" noProof="0" dirty="0">
              <a:latin typeface="Arial"/>
              <a:cs typeface="Arial"/>
            </a:rPr>
            <a:t>(appliqué dans </a:t>
          </a:r>
          <a:r>
            <a:rPr lang="fr-FR" u="sng" noProof="0" dirty="0" err="1">
              <a:latin typeface="Arial"/>
              <a:cs typeface="Arial"/>
            </a:rPr>
            <a:t>Spreadex</a:t>
          </a:r>
          <a:r>
            <a:rPr lang="fr-FR" u="sng" noProof="0" dirty="0">
              <a:latin typeface="Arial"/>
              <a:cs typeface="Arial"/>
            </a:rPr>
            <a:t> Ltd v Cochrane</a:t>
          </a:r>
          <a:r>
            <a:rPr lang="fr-FR" noProof="0" dirty="0">
              <a:latin typeface="Arial"/>
              <a:cs typeface="Arial"/>
            </a:rPr>
            <a:t> (2012)).</a:t>
          </a:r>
        </a:p>
      </dgm:t>
    </dgm:pt>
    <dgm:pt modelId="{130ACDB3-571A-4579-A5D9-133434D223F2}" type="parTrans" cxnId="{D6F0906E-B418-435E-B863-5AA2B6333B73}">
      <dgm:prSet/>
      <dgm:spPr/>
    </dgm:pt>
    <dgm:pt modelId="{0CA23331-46ED-4F73-A05B-84327EE05623}" type="sibTrans" cxnId="{D6F0906E-B418-435E-B863-5AA2B6333B73}">
      <dgm:prSet/>
      <dgm:spPr/>
      <dgm:t>
        <a:bodyPr/>
        <a:lstStyle/>
        <a:p>
          <a:endParaRPr lang="en-US"/>
        </a:p>
      </dgm:t>
    </dgm:pt>
    <dgm:pt modelId="{CBF0D5A4-0849-4CCE-A0C1-C764E53F713B}">
      <dgm:prSet phldr="0"/>
      <dgm:spPr/>
      <dgm:t>
        <a:bodyPr/>
        <a:lstStyle/>
        <a:p>
          <a:pPr rtl="0"/>
          <a:r>
            <a:rPr lang="fr-FR" dirty="0">
              <a:latin typeface="Arial"/>
              <a:cs typeface="Arial"/>
            </a:rPr>
            <a:t>Contexte: UCTA 1977 et absence de notion générale de bonne foi</a:t>
          </a:r>
        </a:p>
      </dgm:t>
    </dgm:pt>
    <dgm:pt modelId="{FC4BEB3F-3A10-4AAD-9D0A-57F1964B1BF5}" type="parTrans" cxnId="{F7CE3C53-08C3-444C-92FC-08A9AE24C7AE}">
      <dgm:prSet/>
      <dgm:spPr/>
    </dgm:pt>
    <dgm:pt modelId="{1F30FE42-6C04-40D2-BEA3-A455643CA731}" type="sibTrans" cxnId="{F7CE3C53-08C3-444C-92FC-08A9AE24C7AE}">
      <dgm:prSet/>
      <dgm:spPr/>
      <dgm:t>
        <a:bodyPr/>
        <a:lstStyle/>
        <a:p>
          <a:endParaRPr lang="en-US"/>
        </a:p>
        <a:p>
          <a:endParaRPr lang="en-US"/>
        </a:p>
        <a:p>
          <a:endParaRPr lang="en-US"/>
        </a:p>
      </dgm:t>
    </dgm:pt>
    <dgm:pt modelId="{08FB0E08-7D58-4690-9775-4727BD6992BF}">
      <dgm:prSet phldr="0"/>
      <dgm:spPr/>
      <dgm:t>
        <a:bodyPr/>
        <a:lstStyle/>
        <a:p>
          <a:pPr rtl="0"/>
          <a:r>
            <a:rPr lang="fr-FR" noProof="0" dirty="0">
              <a:latin typeface="Arial"/>
              <a:cs typeface="Arial"/>
            </a:rPr>
            <a:t>Autres décisions significatives: </a:t>
          </a:r>
          <a:r>
            <a:rPr lang="fr-FR" b="1" u="sng" noProof="0" dirty="0">
              <a:latin typeface="Calibri"/>
              <a:ea typeface="Calibri"/>
              <a:cs typeface="Calibri"/>
            </a:rPr>
            <a:t>Office of </a:t>
          </a:r>
          <a:r>
            <a:rPr lang="fr-FR" b="1" u="sng" noProof="0" dirty="0" err="1">
              <a:latin typeface="Calibri"/>
              <a:ea typeface="Calibri"/>
              <a:cs typeface="Calibri"/>
            </a:rPr>
            <a:t>Fair</a:t>
          </a:r>
          <a:r>
            <a:rPr lang="fr-FR" b="1" u="sng" noProof="0" dirty="0">
              <a:latin typeface="Calibri"/>
              <a:ea typeface="Calibri"/>
              <a:cs typeface="Calibri"/>
            </a:rPr>
            <a:t> Trading v </a:t>
          </a:r>
          <a:r>
            <a:rPr lang="fr-FR" b="1" u="sng" noProof="0" dirty="0" err="1">
              <a:latin typeface="Calibri"/>
              <a:ea typeface="Calibri"/>
              <a:cs typeface="Calibri"/>
            </a:rPr>
            <a:t>Foxtons</a:t>
          </a:r>
          <a:r>
            <a:rPr lang="fr-FR" noProof="0" dirty="0">
              <a:latin typeface="Calibri"/>
              <a:ea typeface="Calibri"/>
              <a:cs typeface="Calibri"/>
            </a:rPr>
            <a:t> (2009): clause injuste: le but des commissions est de fonctionner défavorablement au consommateur: déséquilibre significatif. </a:t>
          </a:r>
          <a:r>
            <a:rPr lang="fr-FR" b="1" u="sng" noProof="0" dirty="0">
              <a:latin typeface="Calibri"/>
              <a:ea typeface="Calibri"/>
              <a:cs typeface="Calibri"/>
            </a:rPr>
            <a:t>OFT v </a:t>
          </a:r>
          <a:r>
            <a:rPr lang="fr-FR" b="1" u="sng" noProof="0" dirty="0" err="1">
              <a:latin typeface="Calibri"/>
              <a:ea typeface="Calibri"/>
              <a:cs typeface="Calibri"/>
            </a:rPr>
            <a:t>Ashbourne</a:t>
          </a:r>
          <a:r>
            <a:rPr lang="fr-FR" b="1" u="sng" noProof="0" dirty="0">
              <a:latin typeface="Calibri"/>
              <a:ea typeface="Calibri"/>
              <a:cs typeface="Calibri"/>
            </a:rPr>
            <a:t> Management Services Ltd</a:t>
          </a:r>
          <a:r>
            <a:rPr lang="fr-FR" noProof="0" dirty="0">
              <a:latin typeface="Calibri"/>
              <a:ea typeface="Calibri"/>
              <a:cs typeface="Calibri"/>
            </a:rPr>
            <a:t> (2011): le but du contrat: exploitation des consommateurs/ évaluation de leur utilisation de la gym: clause injuste. </a:t>
          </a:r>
          <a:r>
            <a:rPr lang="fr-FR" noProof="0" dirty="0">
              <a:latin typeface="Aptos Display" panose="02110004020202020204"/>
            </a:rPr>
            <a:t> </a:t>
          </a:r>
          <a:endParaRPr lang="fr-FR" u="none" noProof="0" dirty="0">
            <a:latin typeface="Calibri"/>
            <a:ea typeface="Calibri"/>
            <a:cs typeface="Calibri"/>
          </a:endParaRPr>
        </a:p>
      </dgm:t>
    </dgm:pt>
    <dgm:pt modelId="{66828077-A3D6-4E6B-9FFA-3236E7047379}" type="parTrans" cxnId="{F4655C66-D067-4DA2-8778-D01C25BD7217}">
      <dgm:prSet/>
      <dgm:spPr/>
    </dgm:pt>
    <dgm:pt modelId="{8DA3C9E6-3080-4E09-9A2B-236F539817F4}" type="sibTrans" cxnId="{F4655C66-D067-4DA2-8778-D01C25BD7217}">
      <dgm:prSet/>
      <dgm:spPr/>
      <dgm:t>
        <a:bodyPr/>
        <a:lstStyle/>
        <a:p>
          <a:endParaRPr lang="en-US"/>
        </a:p>
      </dgm:t>
    </dgm:pt>
    <dgm:pt modelId="{4038C180-9E3D-4ECE-9005-7CAB3D9B4C72}">
      <dgm:prSet phldr="0"/>
      <dgm:spPr/>
      <dgm:t>
        <a:bodyPr/>
        <a:lstStyle/>
        <a:p>
          <a:r>
            <a:rPr lang="fr-FR" b="1" u="sng" noProof="0" dirty="0">
              <a:latin typeface="Aptos Display" panose="02110004020202020204"/>
            </a:rPr>
            <a:t>Parking Eye Ltd v </a:t>
          </a:r>
          <a:r>
            <a:rPr lang="fr-FR" b="1" u="sng" noProof="0" dirty="0" err="1">
              <a:latin typeface="Aptos Display" panose="02110004020202020204"/>
            </a:rPr>
            <a:t>Beavis</a:t>
          </a:r>
          <a:r>
            <a:rPr lang="fr-FR" noProof="0" dirty="0">
              <a:latin typeface="Aptos Display" panose="02110004020202020204"/>
            </a:rPr>
            <a:t> (2015): intérêt légitime/ déséquilibre significatif mais pas contraire à la bonne foi = clause juste</a:t>
          </a:r>
          <a:endParaRPr lang="fr-FR" noProof="0" dirty="0"/>
        </a:p>
      </dgm:t>
    </dgm:pt>
    <dgm:pt modelId="{3D342F17-85C1-4586-A60F-7BE8907F4524}" type="parTrans" cxnId="{3B2DA321-A20E-4705-B8C2-F544501DD662}">
      <dgm:prSet/>
      <dgm:spPr/>
    </dgm:pt>
    <dgm:pt modelId="{B266F3F2-0F2C-4F35-9CF1-46A0D2DD2C6A}" type="sibTrans" cxnId="{3B2DA321-A20E-4705-B8C2-F544501DD662}">
      <dgm:prSet/>
      <dgm:spPr/>
    </dgm:pt>
    <dgm:pt modelId="{045FE3DB-410E-49B8-89B3-A2E0B6CC578F}" type="pres">
      <dgm:prSet presAssocID="{B03BB272-8E2A-4EB2-8917-8D96741ED0CF}" presName="outerComposite" presStyleCnt="0">
        <dgm:presLayoutVars>
          <dgm:chMax val="5"/>
          <dgm:dir/>
          <dgm:resizeHandles val="exact"/>
        </dgm:presLayoutVars>
      </dgm:prSet>
      <dgm:spPr/>
    </dgm:pt>
    <dgm:pt modelId="{30ED5FB9-ED38-4ED5-A7F0-37966774F579}" type="pres">
      <dgm:prSet presAssocID="{B03BB272-8E2A-4EB2-8917-8D96741ED0CF}" presName="dummyMaxCanvas" presStyleCnt="0">
        <dgm:presLayoutVars/>
      </dgm:prSet>
      <dgm:spPr/>
    </dgm:pt>
    <dgm:pt modelId="{8C224F68-1CC8-4F9F-A7A2-2B967E522DFE}" type="pres">
      <dgm:prSet presAssocID="{B03BB272-8E2A-4EB2-8917-8D96741ED0CF}" presName="FourNodes_1" presStyleLbl="node1" presStyleIdx="0" presStyleCnt="4">
        <dgm:presLayoutVars>
          <dgm:bulletEnabled val="1"/>
        </dgm:presLayoutVars>
      </dgm:prSet>
      <dgm:spPr/>
    </dgm:pt>
    <dgm:pt modelId="{E9850F38-2969-495E-A98B-B63D7EBB9AEC}" type="pres">
      <dgm:prSet presAssocID="{B03BB272-8E2A-4EB2-8917-8D96741ED0CF}" presName="FourNodes_2" presStyleLbl="node1" presStyleIdx="1" presStyleCnt="4">
        <dgm:presLayoutVars>
          <dgm:bulletEnabled val="1"/>
        </dgm:presLayoutVars>
      </dgm:prSet>
      <dgm:spPr/>
    </dgm:pt>
    <dgm:pt modelId="{09630CED-37AB-40FC-96FA-2F3F22260E78}" type="pres">
      <dgm:prSet presAssocID="{B03BB272-8E2A-4EB2-8917-8D96741ED0CF}" presName="FourNodes_3" presStyleLbl="node1" presStyleIdx="2" presStyleCnt="4">
        <dgm:presLayoutVars>
          <dgm:bulletEnabled val="1"/>
        </dgm:presLayoutVars>
      </dgm:prSet>
      <dgm:spPr/>
    </dgm:pt>
    <dgm:pt modelId="{4DD9C60B-8F4C-485C-9CEE-6082ECBADE17}" type="pres">
      <dgm:prSet presAssocID="{B03BB272-8E2A-4EB2-8917-8D96741ED0CF}" presName="FourNodes_4" presStyleLbl="node1" presStyleIdx="3" presStyleCnt="4">
        <dgm:presLayoutVars>
          <dgm:bulletEnabled val="1"/>
        </dgm:presLayoutVars>
      </dgm:prSet>
      <dgm:spPr/>
    </dgm:pt>
    <dgm:pt modelId="{1094FA81-F354-48DB-A26A-F0893DB6EBAC}" type="pres">
      <dgm:prSet presAssocID="{B03BB272-8E2A-4EB2-8917-8D96741ED0CF}" presName="FourConn_1-2" presStyleLbl="fgAccFollowNode1" presStyleIdx="0" presStyleCnt="3">
        <dgm:presLayoutVars>
          <dgm:bulletEnabled val="1"/>
        </dgm:presLayoutVars>
      </dgm:prSet>
      <dgm:spPr/>
    </dgm:pt>
    <dgm:pt modelId="{6F4E873E-0451-4774-B1D5-8DA548CE0ECF}" type="pres">
      <dgm:prSet presAssocID="{B03BB272-8E2A-4EB2-8917-8D96741ED0CF}" presName="FourConn_2-3" presStyleLbl="fgAccFollowNode1" presStyleIdx="1" presStyleCnt="3">
        <dgm:presLayoutVars>
          <dgm:bulletEnabled val="1"/>
        </dgm:presLayoutVars>
      </dgm:prSet>
      <dgm:spPr/>
    </dgm:pt>
    <dgm:pt modelId="{21A45B26-7E8E-4A4D-845C-6A32CA734A62}" type="pres">
      <dgm:prSet presAssocID="{B03BB272-8E2A-4EB2-8917-8D96741ED0CF}" presName="FourConn_3-4" presStyleLbl="fgAccFollowNode1" presStyleIdx="2" presStyleCnt="3">
        <dgm:presLayoutVars>
          <dgm:bulletEnabled val="1"/>
        </dgm:presLayoutVars>
      </dgm:prSet>
      <dgm:spPr/>
    </dgm:pt>
    <dgm:pt modelId="{E4E3A38D-A13C-4B53-A251-5D8EFCF2AC91}" type="pres">
      <dgm:prSet presAssocID="{B03BB272-8E2A-4EB2-8917-8D96741ED0CF}" presName="FourNodes_1_text" presStyleLbl="node1" presStyleIdx="3" presStyleCnt="4">
        <dgm:presLayoutVars>
          <dgm:bulletEnabled val="1"/>
        </dgm:presLayoutVars>
      </dgm:prSet>
      <dgm:spPr/>
    </dgm:pt>
    <dgm:pt modelId="{E2ED1747-F0E1-4DE6-B9EB-800ADF359C9D}" type="pres">
      <dgm:prSet presAssocID="{B03BB272-8E2A-4EB2-8917-8D96741ED0CF}" presName="FourNodes_2_text" presStyleLbl="node1" presStyleIdx="3" presStyleCnt="4">
        <dgm:presLayoutVars>
          <dgm:bulletEnabled val="1"/>
        </dgm:presLayoutVars>
      </dgm:prSet>
      <dgm:spPr/>
    </dgm:pt>
    <dgm:pt modelId="{DD54ACC9-14F6-49A5-9441-21BAC438C7DF}" type="pres">
      <dgm:prSet presAssocID="{B03BB272-8E2A-4EB2-8917-8D96741ED0CF}" presName="FourNodes_3_text" presStyleLbl="node1" presStyleIdx="3" presStyleCnt="4">
        <dgm:presLayoutVars>
          <dgm:bulletEnabled val="1"/>
        </dgm:presLayoutVars>
      </dgm:prSet>
      <dgm:spPr/>
    </dgm:pt>
    <dgm:pt modelId="{F9597A66-3D08-493E-B8F7-045C55212C46}" type="pres">
      <dgm:prSet presAssocID="{B03BB272-8E2A-4EB2-8917-8D96741ED0CF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3B2DA321-A20E-4705-B8C2-F544501DD662}" srcId="{B03BB272-8E2A-4EB2-8917-8D96741ED0CF}" destId="{4038C180-9E3D-4ECE-9005-7CAB3D9B4C72}" srcOrd="3" destOrd="0" parTransId="{3D342F17-85C1-4586-A60F-7BE8907F4524}" sibTransId="{B266F3F2-0F2C-4F35-9CF1-46A0D2DD2C6A}"/>
    <dgm:cxn modelId="{744F5328-EC59-45B7-9481-9E2540CC39DA}" type="presOf" srcId="{B03BB272-8E2A-4EB2-8917-8D96741ED0CF}" destId="{045FE3DB-410E-49B8-89B3-A2E0B6CC578F}" srcOrd="0" destOrd="0" presId="urn:microsoft.com/office/officeart/2005/8/layout/vProcess5"/>
    <dgm:cxn modelId="{C13A612C-EE78-4A1C-B921-9333CF049D8E}" type="presOf" srcId="{4038C180-9E3D-4ECE-9005-7CAB3D9B4C72}" destId="{4DD9C60B-8F4C-485C-9CEE-6082ECBADE17}" srcOrd="0" destOrd="0" presId="urn:microsoft.com/office/officeart/2005/8/layout/vProcess5"/>
    <dgm:cxn modelId="{D17CDE4F-6A9D-4541-B838-ACC950C9E8D1}" type="presOf" srcId="{CBF0D5A4-0849-4CCE-A0C1-C764E53F713B}" destId="{8C224F68-1CC8-4F9F-A7A2-2B967E522DFE}" srcOrd="0" destOrd="0" presId="urn:microsoft.com/office/officeart/2005/8/layout/vProcess5"/>
    <dgm:cxn modelId="{F7CE3C53-08C3-444C-92FC-08A9AE24C7AE}" srcId="{B03BB272-8E2A-4EB2-8917-8D96741ED0CF}" destId="{CBF0D5A4-0849-4CCE-A0C1-C764E53F713B}" srcOrd="0" destOrd="0" parTransId="{FC4BEB3F-3A10-4AAD-9D0A-57F1964B1BF5}" sibTransId="{1F30FE42-6C04-40D2-BEA3-A455643CA731}"/>
    <dgm:cxn modelId="{C0541454-6ECC-45E0-B2C6-0F1A8BC05AC7}" type="presOf" srcId="{0CA23331-46ED-4F73-A05B-84327EE05623}" destId="{6F4E873E-0451-4774-B1D5-8DA548CE0ECF}" srcOrd="0" destOrd="0" presId="urn:microsoft.com/office/officeart/2005/8/layout/vProcess5"/>
    <dgm:cxn modelId="{51FFDC5D-AC71-44E0-99AD-DD5CC60FF6CB}" type="presOf" srcId="{08FB0E08-7D58-4690-9775-4727BD6992BF}" destId="{09630CED-37AB-40FC-96FA-2F3F22260E78}" srcOrd="0" destOrd="0" presId="urn:microsoft.com/office/officeart/2005/8/layout/vProcess5"/>
    <dgm:cxn modelId="{F4655C66-D067-4DA2-8778-D01C25BD7217}" srcId="{B03BB272-8E2A-4EB2-8917-8D96741ED0CF}" destId="{08FB0E08-7D58-4690-9775-4727BD6992BF}" srcOrd="2" destOrd="0" parTransId="{66828077-A3D6-4E6B-9FFA-3236E7047379}" sibTransId="{8DA3C9E6-3080-4E09-9A2B-236F539817F4}"/>
    <dgm:cxn modelId="{D6F0906E-B418-435E-B863-5AA2B6333B73}" srcId="{B03BB272-8E2A-4EB2-8917-8D96741ED0CF}" destId="{8D87F2CE-61B3-4B30-82B8-0E4F15AA58DC}" srcOrd="1" destOrd="0" parTransId="{130ACDB3-571A-4579-A5D9-133434D223F2}" sibTransId="{0CA23331-46ED-4F73-A05B-84327EE05623}"/>
    <dgm:cxn modelId="{ACF9E696-E3A9-492E-B3E6-7C6F8EEA57BF}" type="presOf" srcId="{1F30FE42-6C04-40D2-BEA3-A455643CA731}" destId="{1094FA81-F354-48DB-A26A-F0893DB6EBAC}" srcOrd="0" destOrd="0" presId="urn:microsoft.com/office/officeart/2005/8/layout/vProcess5"/>
    <dgm:cxn modelId="{5014D5A6-61A9-41BF-BE63-628CED285716}" type="presOf" srcId="{08FB0E08-7D58-4690-9775-4727BD6992BF}" destId="{DD54ACC9-14F6-49A5-9441-21BAC438C7DF}" srcOrd="1" destOrd="0" presId="urn:microsoft.com/office/officeart/2005/8/layout/vProcess5"/>
    <dgm:cxn modelId="{9053DCB0-2B44-4087-AF44-85100B8EBDB5}" type="presOf" srcId="{8D87F2CE-61B3-4B30-82B8-0E4F15AA58DC}" destId="{E9850F38-2969-495E-A98B-B63D7EBB9AEC}" srcOrd="0" destOrd="0" presId="urn:microsoft.com/office/officeart/2005/8/layout/vProcess5"/>
    <dgm:cxn modelId="{B2028CC4-FD07-413D-9E27-8C85FC123BE8}" type="presOf" srcId="{CBF0D5A4-0849-4CCE-A0C1-C764E53F713B}" destId="{E4E3A38D-A13C-4B53-A251-5D8EFCF2AC91}" srcOrd="1" destOrd="0" presId="urn:microsoft.com/office/officeart/2005/8/layout/vProcess5"/>
    <dgm:cxn modelId="{687CC0D2-DA35-42D2-872E-3460CE6AB779}" type="presOf" srcId="{8DA3C9E6-3080-4E09-9A2B-236F539817F4}" destId="{21A45B26-7E8E-4A4D-845C-6A32CA734A62}" srcOrd="0" destOrd="0" presId="urn:microsoft.com/office/officeart/2005/8/layout/vProcess5"/>
    <dgm:cxn modelId="{083FC0FB-953A-484C-8431-03783335F5E6}" type="presOf" srcId="{4038C180-9E3D-4ECE-9005-7CAB3D9B4C72}" destId="{F9597A66-3D08-493E-B8F7-045C55212C46}" srcOrd="1" destOrd="0" presId="urn:microsoft.com/office/officeart/2005/8/layout/vProcess5"/>
    <dgm:cxn modelId="{7160EBFE-F18B-4E16-BEC9-6B7AFE667C47}" type="presOf" srcId="{8D87F2CE-61B3-4B30-82B8-0E4F15AA58DC}" destId="{E2ED1747-F0E1-4DE6-B9EB-800ADF359C9D}" srcOrd="1" destOrd="0" presId="urn:microsoft.com/office/officeart/2005/8/layout/vProcess5"/>
    <dgm:cxn modelId="{9FB7211F-090F-4012-BEDE-648E4ABC9E2B}" type="presParOf" srcId="{045FE3DB-410E-49B8-89B3-A2E0B6CC578F}" destId="{30ED5FB9-ED38-4ED5-A7F0-37966774F579}" srcOrd="0" destOrd="0" presId="urn:microsoft.com/office/officeart/2005/8/layout/vProcess5"/>
    <dgm:cxn modelId="{B1278592-786E-4904-A013-1FC0C82A4682}" type="presParOf" srcId="{045FE3DB-410E-49B8-89B3-A2E0B6CC578F}" destId="{8C224F68-1CC8-4F9F-A7A2-2B967E522DFE}" srcOrd="1" destOrd="0" presId="urn:microsoft.com/office/officeart/2005/8/layout/vProcess5"/>
    <dgm:cxn modelId="{906E909F-ACB9-45FF-BADC-B045A04ABB86}" type="presParOf" srcId="{045FE3DB-410E-49B8-89B3-A2E0B6CC578F}" destId="{E9850F38-2969-495E-A98B-B63D7EBB9AEC}" srcOrd="2" destOrd="0" presId="urn:microsoft.com/office/officeart/2005/8/layout/vProcess5"/>
    <dgm:cxn modelId="{790960E4-4F8F-42F8-9210-3DBE347C5130}" type="presParOf" srcId="{045FE3DB-410E-49B8-89B3-A2E0B6CC578F}" destId="{09630CED-37AB-40FC-96FA-2F3F22260E78}" srcOrd="3" destOrd="0" presId="urn:microsoft.com/office/officeart/2005/8/layout/vProcess5"/>
    <dgm:cxn modelId="{3D33CF43-DCFD-4020-9AAD-2D12AA322EFE}" type="presParOf" srcId="{045FE3DB-410E-49B8-89B3-A2E0B6CC578F}" destId="{4DD9C60B-8F4C-485C-9CEE-6082ECBADE17}" srcOrd="4" destOrd="0" presId="urn:microsoft.com/office/officeart/2005/8/layout/vProcess5"/>
    <dgm:cxn modelId="{2306B7E6-FC0B-4023-BA9F-4FDC702C7368}" type="presParOf" srcId="{045FE3DB-410E-49B8-89B3-A2E0B6CC578F}" destId="{1094FA81-F354-48DB-A26A-F0893DB6EBAC}" srcOrd="5" destOrd="0" presId="urn:microsoft.com/office/officeart/2005/8/layout/vProcess5"/>
    <dgm:cxn modelId="{28E18A16-72CE-4762-BD19-E214C73DC84E}" type="presParOf" srcId="{045FE3DB-410E-49B8-89B3-A2E0B6CC578F}" destId="{6F4E873E-0451-4774-B1D5-8DA548CE0ECF}" srcOrd="6" destOrd="0" presId="urn:microsoft.com/office/officeart/2005/8/layout/vProcess5"/>
    <dgm:cxn modelId="{DF262425-0789-42E8-B675-A49A98A06B3D}" type="presParOf" srcId="{045FE3DB-410E-49B8-89B3-A2E0B6CC578F}" destId="{21A45B26-7E8E-4A4D-845C-6A32CA734A62}" srcOrd="7" destOrd="0" presId="urn:microsoft.com/office/officeart/2005/8/layout/vProcess5"/>
    <dgm:cxn modelId="{C18630D8-4DED-4E23-93F9-454A3967F6DD}" type="presParOf" srcId="{045FE3DB-410E-49B8-89B3-A2E0B6CC578F}" destId="{E4E3A38D-A13C-4B53-A251-5D8EFCF2AC91}" srcOrd="8" destOrd="0" presId="urn:microsoft.com/office/officeart/2005/8/layout/vProcess5"/>
    <dgm:cxn modelId="{EAFD7982-7D07-4848-98B2-062245723A63}" type="presParOf" srcId="{045FE3DB-410E-49B8-89B3-A2E0B6CC578F}" destId="{E2ED1747-F0E1-4DE6-B9EB-800ADF359C9D}" srcOrd="9" destOrd="0" presId="urn:microsoft.com/office/officeart/2005/8/layout/vProcess5"/>
    <dgm:cxn modelId="{123C0A4B-3480-4B3B-B975-C7B4504641D6}" type="presParOf" srcId="{045FE3DB-410E-49B8-89B3-A2E0B6CC578F}" destId="{DD54ACC9-14F6-49A5-9441-21BAC438C7DF}" srcOrd="10" destOrd="0" presId="urn:microsoft.com/office/officeart/2005/8/layout/vProcess5"/>
    <dgm:cxn modelId="{FFEB0D93-0E72-4B61-9EF5-4BE45F2DB8E2}" type="presParOf" srcId="{045FE3DB-410E-49B8-89B3-A2E0B6CC578F}" destId="{F9597A66-3D08-493E-B8F7-045C55212C46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DB87A136-A10A-4E3F-AB44-6E6BB6ABB8C2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C274D35-544E-4716-A89E-432FBF73BCDE}">
      <dgm:prSet phldr="0"/>
      <dgm:spPr/>
      <dgm:t>
        <a:bodyPr/>
        <a:lstStyle/>
        <a:p>
          <a:pPr rtl="0"/>
          <a:r>
            <a:rPr lang="en-US" dirty="0">
              <a:latin typeface="Aptos Display" panose="02110004020202020204"/>
            </a:rPr>
            <a:t> </a:t>
          </a:r>
          <a:r>
            <a:rPr lang="fr-FR" i="1" noProof="0" dirty="0">
              <a:latin typeface="Aptos Display" panose="02110004020202020204"/>
            </a:rPr>
            <a:t>Consumer </a:t>
          </a:r>
          <a:r>
            <a:rPr lang="fr-FR" i="1" noProof="0" dirty="0" err="1">
              <a:latin typeface="Aptos Display" panose="02110004020202020204"/>
            </a:rPr>
            <a:t>Rights</a:t>
          </a:r>
          <a:r>
            <a:rPr lang="fr-FR" i="1" noProof="0" dirty="0">
              <a:latin typeface="Aptos Display" panose="02110004020202020204"/>
            </a:rPr>
            <a:t> </a:t>
          </a:r>
          <a:r>
            <a:rPr lang="fr-FR" i="1" noProof="0" dirty="0" err="1">
              <a:latin typeface="Aptos Display" panose="02110004020202020204"/>
            </a:rPr>
            <a:t>Act</a:t>
          </a:r>
          <a:r>
            <a:rPr lang="fr-FR" i="1" noProof="0" dirty="0">
              <a:latin typeface="Aptos Display" panose="02110004020202020204"/>
            </a:rPr>
            <a:t> </a:t>
          </a:r>
          <a:r>
            <a:rPr lang="fr-FR" noProof="0" dirty="0">
              <a:latin typeface="Aptos Display" panose="02110004020202020204"/>
            </a:rPr>
            <a:t>2015: droits acquis (et donc protégés)</a:t>
          </a:r>
          <a:endParaRPr lang="en-US" dirty="0"/>
        </a:p>
      </dgm:t>
    </dgm:pt>
    <dgm:pt modelId="{AED223BC-BD0A-49D1-93B9-088409730E3C}" type="parTrans" cxnId="{798976FA-5BFD-471C-B372-CDAECCEFD0E0}">
      <dgm:prSet/>
      <dgm:spPr/>
      <dgm:t>
        <a:bodyPr/>
        <a:lstStyle/>
        <a:p>
          <a:endParaRPr lang="en-US"/>
        </a:p>
      </dgm:t>
    </dgm:pt>
    <dgm:pt modelId="{34ED575B-5064-4C35-ABF3-5C2AD5B55CE5}" type="sibTrans" cxnId="{798976FA-5BFD-471C-B372-CDAECCEFD0E0}">
      <dgm:prSet/>
      <dgm:spPr/>
      <dgm:t>
        <a:bodyPr/>
        <a:lstStyle/>
        <a:p>
          <a:endParaRPr lang="en-US"/>
        </a:p>
      </dgm:t>
    </dgm:pt>
    <dgm:pt modelId="{0B7BD8EC-550A-4D8E-ACAB-32DDCDBD8410}">
      <dgm:prSet/>
      <dgm:spPr/>
      <dgm:t>
        <a:bodyPr/>
        <a:lstStyle/>
        <a:p>
          <a:pPr rtl="0"/>
          <a:r>
            <a:rPr lang="en-US" dirty="0"/>
            <a:t> </a:t>
          </a:r>
          <a:r>
            <a:rPr lang="fr-FR" noProof="0" dirty="0">
              <a:latin typeface="Aptos Display" panose="02110004020202020204"/>
            </a:rPr>
            <a:t>Mais influence moindre des décisions de la CJEU</a:t>
          </a:r>
          <a:endParaRPr lang="en-US" dirty="0"/>
        </a:p>
      </dgm:t>
    </dgm:pt>
    <dgm:pt modelId="{BF99CA75-EB0C-44A9-AF78-1994C946C0F0}" type="parTrans" cxnId="{EA377815-9B35-417D-9ED2-3034A072E924}">
      <dgm:prSet/>
      <dgm:spPr/>
      <dgm:t>
        <a:bodyPr/>
        <a:lstStyle/>
        <a:p>
          <a:endParaRPr lang="en-US"/>
        </a:p>
      </dgm:t>
    </dgm:pt>
    <dgm:pt modelId="{859575FA-FC30-4C40-82E7-FB15150F21AB}" type="sibTrans" cxnId="{EA377815-9B35-417D-9ED2-3034A072E924}">
      <dgm:prSet/>
      <dgm:spPr/>
      <dgm:t>
        <a:bodyPr/>
        <a:lstStyle/>
        <a:p>
          <a:endParaRPr lang="en-US"/>
        </a:p>
      </dgm:t>
    </dgm:pt>
    <dgm:pt modelId="{187AF45F-3325-4908-B579-42A6A2CAEA9C}">
      <dgm:prSet/>
      <dgm:spPr/>
      <dgm:t>
        <a:bodyPr/>
        <a:lstStyle/>
        <a:p>
          <a:pPr rtl="0"/>
          <a:r>
            <a:rPr lang="fr-FR" noProof="0" dirty="0"/>
            <a:t> </a:t>
          </a:r>
          <a:r>
            <a:rPr lang="fr-FR" noProof="0" dirty="0">
              <a:latin typeface="Aptos Display" panose="02110004020202020204"/>
            </a:rPr>
            <a:t>Vers un élargissement de la protection aux PME et </a:t>
          </a:r>
          <a:r>
            <a:rPr lang="fr-FR" i="1" noProof="0" dirty="0">
              <a:latin typeface="Aptos Display" panose="02110004020202020204"/>
            </a:rPr>
            <a:t>micro business </a:t>
          </a:r>
          <a:r>
            <a:rPr lang="fr-FR" noProof="0" dirty="0">
              <a:latin typeface="Aptos Display" panose="02110004020202020204"/>
            </a:rPr>
            <a:t>surtout dans le domaine financier? (question considérée plusieurs fois par Law Commission): position de Prof Gerard </a:t>
          </a:r>
          <a:r>
            <a:rPr lang="fr-FR" noProof="0" dirty="0" err="1">
              <a:latin typeface="Aptos Display" panose="02110004020202020204"/>
            </a:rPr>
            <a:t>MacMeel</a:t>
          </a:r>
          <a:r>
            <a:rPr lang="fr-FR" noProof="0" dirty="0">
              <a:latin typeface="Aptos Display" panose="02110004020202020204"/>
            </a:rPr>
            <a:t> and  Prof Hugh </a:t>
          </a:r>
          <a:r>
            <a:rPr lang="fr-FR" noProof="0" dirty="0" err="1">
              <a:latin typeface="Aptos Display" panose="02110004020202020204"/>
            </a:rPr>
            <a:t>Beale</a:t>
          </a:r>
          <a:endParaRPr lang="fr-FR" noProof="0" dirty="0"/>
        </a:p>
      </dgm:t>
    </dgm:pt>
    <dgm:pt modelId="{CEA38CA6-6D05-474F-A180-2B4C0628D852}" type="parTrans" cxnId="{90C852B9-C128-44BA-B2FE-4B9BFB6310D0}">
      <dgm:prSet/>
      <dgm:spPr/>
      <dgm:t>
        <a:bodyPr/>
        <a:lstStyle/>
        <a:p>
          <a:endParaRPr lang="en-US"/>
        </a:p>
      </dgm:t>
    </dgm:pt>
    <dgm:pt modelId="{D59D344E-2891-44F3-8E74-A883A7CF9B50}" type="sibTrans" cxnId="{90C852B9-C128-44BA-B2FE-4B9BFB6310D0}">
      <dgm:prSet/>
      <dgm:spPr/>
      <dgm:t>
        <a:bodyPr/>
        <a:lstStyle/>
        <a:p>
          <a:endParaRPr lang="en-US"/>
        </a:p>
      </dgm:t>
    </dgm:pt>
    <dgm:pt modelId="{63EE943E-7D6F-4FD2-A92C-9C1C2FA59F04}">
      <dgm:prSet phldr="0"/>
      <dgm:spPr/>
      <dgm:t>
        <a:bodyPr/>
        <a:lstStyle/>
        <a:p>
          <a:pPr rtl="0"/>
          <a:r>
            <a:rPr lang="fr-FR" noProof="0" dirty="0">
              <a:latin typeface="Aptos Display" panose="02110004020202020204"/>
            </a:rPr>
            <a:t>Nouvelle protection dans le domaine financier: le consumer </a:t>
          </a:r>
          <a:r>
            <a:rPr lang="fr-FR" noProof="0" dirty="0" err="1">
              <a:latin typeface="Aptos Display" panose="02110004020202020204"/>
            </a:rPr>
            <a:t>duty</a:t>
          </a:r>
          <a:r>
            <a:rPr lang="fr-FR" noProof="0" dirty="0">
              <a:latin typeface="Aptos Display" panose="02110004020202020204"/>
            </a:rPr>
            <a:t> (obligation de traiter de bonne foi)</a:t>
          </a:r>
        </a:p>
      </dgm:t>
    </dgm:pt>
    <dgm:pt modelId="{FB7A13D8-08B7-40C8-8EFC-B01AF0BCF977}" type="parTrans" cxnId="{3205222E-8A14-4C53-8776-5A4F56FA2079}">
      <dgm:prSet/>
      <dgm:spPr/>
      <dgm:t>
        <a:bodyPr/>
        <a:lstStyle/>
        <a:p>
          <a:endParaRPr lang="en-GB"/>
        </a:p>
      </dgm:t>
    </dgm:pt>
    <dgm:pt modelId="{94E3FD24-22A4-4D7D-AC06-488DE15C41EA}" type="sibTrans" cxnId="{3205222E-8A14-4C53-8776-5A4F56FA2079}">
      <dgm:prSet/>
      <dgm:spPr/>
      <dgm:t>
        <a:bodyPr/>
        <a:lstStyle/>
        <a:p>
          <a:endParaRPr lang="en-GB"/>
        </a:p>
      </dgm:t>
    </dgm:pt>
    <dgm:pt modelId="{87FD8976-9F2A-4B22-803C-08F4447B05EB}" type="pres">
      <dgm:prSet presAssocID="{DB87A136-A10A-4E3F-AB44-6E6BB6ABB8C2}" presName="diagram" presStyleCnt="0">
        <dgm:presLayoutVars>
          <dgm:dir/>
          <dgm:resizeHandles val="exact"/>
        </dgm:presLayoutVars>
      </dgm:prSet>
      <dgm:spPr/>
    </dgm:pt>
    <dgm:pt modelId="{C53EB0D4-8F81-4046-A383-E3703C74C163}" type="pres">
      <dgm:prSet presAssocID="{8C274D35-544E-4716-A89E-432FBF73BCDE}" presName="node" presStyleLbl="node1" presStyleIdx="0" presStyleCnt="4">
        <dgm:presLayoutVars>
          <dgm:bulletEnabled val="1"/>
        </dgm:presLayoutVars>
      </dgm:prSet>
      <dgm:spPr/>
    </dgm:pt>
    <dgm:pt modelId="{132A9B0B-CDD1-4397-809A-7F4E3CEE35FB}" type="pres">
      <dgm:prSet presAssocID="{34ED575B-5064-4C35-ABF3-5C2AD5B55CE5}" presName="sibTrans" presStyleCnt="0"/>
      <dgm:spPr/>
    </dgm:pt>
    <dgm:pt modelId="{A70823B8-D174-4279-A472-58C0FEFA5245}" type="pres">
      <dgm:prSet presAssocID="{0B7BD8EC-550A-4D8E-ACAB-32DDCDBD8410}" presName="node" presStyleLbl="node1" presStyleIdx="1" presStyleCnt="4">
        <dgm:presLayoutVars>
          <dgm:bulletEnabled val="1"/>
        </dgm:presLayoutVars>
      </dgm:prSet>
      <dgm:spPr/>
    </dgm:pt>
    <dgm:pt modelId="{85F13AFA-0FC3-46CC-808B-F160AB91FB0E}" type="pres">
      <dgm:prSet presAssocID="{859575FA-FC30-4C40-82E7-FB15150F21AB}" presName="sibTrans" presStyleCnt="0"/>
      <dgm:spPr/>
    </dgm:pt>
    <dgm:pt modelId="{9876455F-07D8-4ACE-8662-728E11244A61}" type="pres">
      <dgm:prSet presAssocID="{63EE943E-7D6F-4FD2-A92C-9C1C2FA59F04}" presName="node" presStyleLbl="node1" presStyleIdx="2" presStyleCnt="4">
        <dgm:presLayoutVars>
          <dgm:bulletEnabled val="1"/>
        </dgm:presLayoutVars>
      </dgm:prSet>
      <dgm:spPr/>
    </dgm:pt>
    <dgm:pt modelId="{B2A8068E-40AE-400D-B4B2-474F55689692}" type="pres">
      <dgm:prSet presAssocID="{94E3FD24-22A4-4D7D-AC06-488DE15C41EA}" presName="sibTrans" presStyleCnt="0"/>
      <dgm:spPr/>
    </dgm:pt>
    <dgm:pt modelId="{1BA2A94C-BA02-489A-AF0E-23FB802287F8}" type="pres">
      <dgm:prSet presAssocID="{187AF45F-3325-4908-B579-42A6A2CAEA9C}" presName="node" presStyleLbl="node1" presStyleIdx="3" presStyleCnt="4">
        <dgm:presLayoutVars>
          <dgm:bulletEnabled val="1"/>
        </dgm:presLayoutVars>
      </dgm:prSet>
      <dgm:spPr/>
    </dgm:pt>
  </dgm:ptLst>
  <dgm:cxnLst>
    <dgm:cxn modelId="{EA377815-9B35-417D-9ED2-3034A072E924}" srcId="{DB87A136-A10A-4E3F-AB44-6E6BB6ABB8C2}" destId="{0B7BD8EC-550A-4D8E-ACAB-32DDCDBD8410}" srcOrd="1" destOrd="0" parTransId="{BF99CA75-EB0C-44A9-AF78-1994C946C0F0}" sibTransId="{859575FA-FC30-4C40-82E7-FB15150F21AB}"/>
    <dgm:cxn modelId="{3205222E-8A14-4C53-8776-5A4F56FA2079}" srcId="{DB87A136-A10A-4E3F-AB44-6E6BB6ABB8C2}" destId="{63EE943E-7D6F-4FD2-A92C-9C1C2FA59F04}" srcOrd="2" destOrd="0" parTransId="{FB7A13D8-08B7-40C8-8EFC-B01AF0BCF977}" sibTransId="{94E3FD24-22A4-4D7D-AC06-488DE15C41EA}"/>
    <dgm:cxn modelId="{C9CBDC3A-7343-49A5-8E09-02210D773004}" type="presOf" srcId="{0B7BD8EC-550A-4D8E-ACAB-32DDCDBD8410}" destId="{A70823B8-D174-4279-A472-58C0FEFA5245}" srcOrd="0" destOrd="0" presId="urn:microsoft.com/office/officeart/2005/8/layout/default"/>
    <dgm:cxn modelId="{04EB3A64-8B88-41A0-BDAC-EE8767EF08F7}" type="presOf" srcId="{187AF45F-3325-4908-B579-42A6A2CAEA9C}" destId="{1BA2A94C-BA02-489A-AF0E-23FB802287F8}" srcOrd="0" destOrd="0" presId="urn:microsoft.com/office/officeart/2005/8/layout/default"/>
    <dgm:cxn modelId="{04B46872-8777-48B9-AF5D-E2E5BC6122B7}" type="presOf" srcId="{63EE943E-7D6F-4FD2-A92C-9C1C2FA59F04}" destId="{9876455F-07D8-4ACE-8662-728E11244A61}" srcOrd="0" destOrd="0" presId="urn:microsoft.com/office/officeart/2005/8/layout/default"/>
    <dgm:cxn modelId="{90C852B9-C128-44BA-B2FE-4B9BFB6310D0}" srcId="{DB87A136-A10A-4E3F-AB44-6E6BB6ABB8C2}" destId="{187AF45F-3325-4908-B579-42A6A2CAEA9C}" srcOrd="3" destOrd="0" parTransId="{CEA38CA6-6D05-474F-A180-2B4C0628D852}" sibTransId="{D59D344E-2891-44F3-8E74-A883A7CF9B50}"/>
    <dgm:cxn modelId="{3AB6C2F0-A6E4-4904-A64E-F1720BE54F4C}" type="presOf" srcId="{DB87A136-A10A-4E3F-AB44-6E6BB6ABB8C2}" destId="{87FD8976-9F2A-4B22-803C-08F4447B05EB}" srcOrd="0" destOrd="0" presId="urn:microsoft.com/office/officeart/2005/8/layout/default"/>
    <dgm:cxn modelId="{798976FA-5BFD-471C-B372-CDAECCEFD0E0}" srcId="{DB87A136-A10A-4E3F-AB44-6E6BB6ABB8C2}" destId="{8C274D35-544E-4716-A89E-432FBF73BCDE}" srcOrd="0" destOrd="0" parTransId="{AED223BC-BD0A-49D1-93B9-088409730E3C}" sibTransId="{34ED575B-5064-4C35-ABF3-5C2AD5B55CE5}"/>
    <dgm:cxn modelId="{33BB2AFB-6CA1-4CFD-B537-B4EDF474302D}" type="presOf" srcId="{8C274D35-544E-4716-A89E-432FBF73BCDE}" destId="{C53EB0D4-8F81-4046-A383-E3703C74C163}" srcOrd="0" destOrd="0" presId="urn:microsoft.com/office/officeart/2005/8/layout/default"/>
    <dgm:cxn modelId="{CD860EF1-74E9-4575-8F81-73D4C6F1A8B2}" type="presParOf" srcId="{87FD8976-9F2A-4B22-803C-08F4447B05EB}" destId="{C53EB0D4-8F81-4046-A383-E3703C74C163}" srcOrd="0" destOrd="0" presId="urn:microsoft.com/office/officeart/2005/8/layout/default"/>
    <dgm:cxn modelId="{413850D7-9A1F-4A0E-BDA8-A627D725CC54}" type="presParOf" srcId="{87FD8976-9F2A-4B22-803C-08F4447B05EB}" destId="{132A9B0B-CDD1-4397-809A-7F4E3CEE35FB}" srcOrd="1" destOrd="0" presId="urn:microsoft.com/office/officeart/2005/8/layout/default"/>
    <dgm:cxn modelId="{7C3B7733-D090-4199-BFA1-E7BB9113CDDC}" type="presParOf" srcId="{87FD8976-9F2A-4B22-803C-08F4447B05EB}" destId="{A70823B8-D174-4279-A472-58C0FEFA5245}" srcOrd="2" destOrd="0" presId="urn:microsoft.com/office/officeart/2005/8/layout/default"/>
    <dgm:cxn modelId="{4F47D08B-A7E2-4F8C-9FC7-6F4466679F3C}" type="presParOf" srcId="{87FD8976-9F2A-4B22-803C-08F4447B05EB}" destId="{85F13AFA-0FC3-46CC-808B-F160AB91FB0E}" srcOrd="3" destOrd="0" presId="urn:microsoft.com/office/officeart/2005/8/layout/default"/>
    <dgm:cxn modelId="{F11C733B-C3DE-48E3-8651-82218CC41EC7}" type="presParOf" srcId="{87FD8976-9F2A-4B22-803C-08F4447B05EB}" destId="{9876455F-07D8-4ACE-8662-728E11244A61}" srcOrd="4" destOrd="0" presId="urn:microsoft.com/office/officeart/2005/8/layout/default"/>
    <dgm:cxn modelId="{6C44A386-3735-40A5-B11A-A7A6B61B2CCB}" type="presParOf" srcId="{87FD8976-9F2A-4B22-803C-08F4447B05EB}" destId="{B2A8068E-40AE-400D-B4B2-474F55689692}" srcOrd="5" destOrd="0" presId="urn:microsoft.com/office/officeart/2005/8/layout/default"/>
    <dgm:cxn modelId="{3497C6B1-CAEF-4714-B4E3-C7002CE78F8D}" type="presParOf" srcId="{87FD8976-9F2A-4B22-803C-08F4447B05EB}" destId="{1BA2A94C-BA02-489A-AF0E-23FB802287F8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0F93C2-4D81-1D4B-8FFC-BDA28EA71896}">
      <dsp:nvSpPr>
        <dsp:cNvPr id="0" name=""/>
        <dsp:cNvSpPr/>
      </dsp:nvSpPr>
      <dsp:spPr>
        <a:xfrm>
          <a:off x="0" y="0"/>
          <a:ext cx="8356028" cy="8116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noProof="0" dirty="0"/>
            <a:t>Contexte</a:t>
          </a:r>
        </a:p>
      </dsp:txBody>
      <dsp:txXfrm>
        <a:off x="23773" y="23773"/>
        <a:ext cx="7411588" cy="764123"/>
      </dsp:txXfrm>
    </dsp:sp>
    <dsp:sp modelId="{EC42C0BC-28DD-2C42-9360-D130D4D21CF0}">
      <dsp:nvSpPr>
        <dsp:cNvPr id="0" name=""/>
        <dsp:cNvSpPr/>
      </dsp:nvSpPr>
      <dsp:spPr>
        <a:xfrm>
          <a:off x="699817" y="959245"/>
          <a:ext cx="8356028" cy="81166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noProof="0" dirty="0"/>
            <a:t>Champ d’application</a:t>
          </a:r>
        </a:p>
      </dsp:txBody>
      <dsp:txXfrm>
        <a:off x="723590" y="983018"/>
        <a:ext cx="7081080" cy="764123"/>
      </dsp:txXfrm>
    </dsp:sp>
    <dsp:sp modelId="{D09A5261-AAB0-0C4E-B4C4-5401524EB2E3}">
      <dsp:nvSpPr>
        <dsp:cNvPr id="0" name=""/>
        <dsp:cNvSpPr/>
      </dsp:nvSpPr>
      <dsp:spPr>
        <a:xfrm>
          <a:off x="1389189" y="1918490"/>
          <a:ext cx="8356028" cy="8116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noProof="0" dirty="0"/>
            <a:t>Le contrôle des clauses abusives: </a:t>
          </a:r>
          <a:r>
            <a:rPr lang="fr-FR" sz="2200" kern="1200" noProof="0" dirty="0">
              <a:latin typeface="Aptos Display" panose="02110004020202020204"/>
            </a:rPr>
            <a:t>application mixte</a:t>
          </a:r>
          <a:endParaRPr lang="fr-FR" sz="2200" kern="1200" noProof="0" dirty="0"/>
        </a:p>
      </dsp:txBody>
      <dsp:txXfrm>
        <a:off x="1412962" y="1942263"/>
        <a:ext cx="7091525" cy="764123"/>
      </dsp:txXfrm>
    </dsp:sp>
    <dsp:sp modelId="{E4804CE8-82D3-D347-8453-47A88BEC1740}">
      <dsp:nvSpPr>
        <dsp:cNvPr id="0" name=""/>
        <dsp:cNvSpPr/>
      </dsp:nvSpPr>
      <dsp:spPr>
        <a:xfrm>
          <a:off x="2089007" y="2877735"/>
          <a:ext cx="8356028" cy="811669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200" kern="1200" noProof="0" dirty="0"/>
            <a:t>Protection des consommateurs post Brexit: quel avenir?</a:t>
          </a:r>
        </a:p>
      </dsp:txBody>
      <dsp:txXfrm>
        <a:off x="2112780" y="2901508"/>
        <a:ext cx="7081080" cy="764123"/>
      </dsp:txXfrm>
    </dsp:sp>
    <dsp:sp modelId="{EEF1C38D-0485-B84D-8A33-A593E73E0DDF}">
      <dsp:nvSpPr>
        <dsp:cNvPr id="0" name=""/>
        <dsp:cNvSpPr/>
      </dsp:nvSpPr>
      <dsp:spPr>
        <a:xfrm>
          <a:off x="7828443" y="621664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300" kern="1200"/>
        </a:p>
      </dsp:txBody>
      <dsp:txXfrm>
        <a:off x="7947149" y="621664"/>
        <a:ext cx="290172" cy="397007"/>
      </dsp:txXfrm>
    </dsp:sp>
    <dsp:sp modelId="{BAA2EF72-E966-CF46-8B70-17A01CEB5748}">
      <dsp:nvSpPr>
        <dsp:cNvPr id="0" name=""/>
        <dsp:cNvSpPr/>
      </dsp:nvSpPr>
      <dsp:spPr>
        <a:xfrm>
          <a:off x="8528261" y="1580910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8646967" y="1580910"/>
        <a:ext cx="290172" cy="397007"/>
      </dsp:txXfrm>
    </dsp:sp>
    <dsp:sp modelId="{516D0BF1-FD80-2F4F-8E8F-B1E2F96A1448}">
      <dsp:nvSpPr>
        <dsp:cNvPr id="0" name=""/>
        <dsp:cNvSpPr/>
      </dsp:nvSpPr>
      <dsp:spPr>
        <a:xfrm>
          <a:off x="9217633" y="2540155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GB" sz="2300" kern="1200"/>
        </a:p>
      </dsp:txBody>
      <dsp:txXfrm>
        <a:off x="9336339" y="2540155"/>
        <a:ext cx="290172" cy="39700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07109-0238-4E74-880E-7E9286760E98}">
      <dsp:nvSpPr>
        <dsp:cNvPr id="0" name=""/>
        <dsp:cNvSpPr/>
      </dsp:nvSpPr>
      <dsp:spPr>
        <a:xfrm>
          <a:off x="0" y="269939"/>
          <a:ext cx="11084076" cy="918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noProof="0" dirty="0"/>
            <a:t>Transposition de la Directive 93/13/EEC par un ‘copier/coller’</a:t>
          </a:r>
        </a:p>
      </dsp:txBody>
      <dsp:txXfrm>
        <a:off x="44828" y="314767"/>
        <a:ext cx="10994420" cy="828647"/>
      </dsp:txXfrm>
    </dsp:sp>
    <dsp:sp modelId="{9460439C-63C2-49CE-8651-79F06E64AE3E}">
      <dsp:nvSpPr>
        <dsp:cNvPr id="0" name=""/>
        <dsp:cNvSpPr/>
      </dsp:nvSpPr>
      <dsp:spPr>
        <a:xfrm>
          <a:off x="0" y="1254483"/>
          <a:ext cx="11084076" cy="918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i="1" kern="1200" noProof="0" dirty="0" err="1"/>
            <a:t>Unfair</a:t>
          </a:r>
          <a:r>
            <a:rPr lang="fr-FR" sz="2300" i="1" kern="1200" noProof="0" dirty="0"/>
            <a:t> </a:t>
          </a:r>
          <a:r>
            <a:rPr lang="fr-FR" sz="2300" i="1" kern="1200" noProof="0" dirty="0" err="1"/>
            <a:t>Terms</a:t>
          </a:r>
          <a:r>
            <a:rPr lang="fr-FR" sz="2300" i="1" kern="1200" noProof="0" dirty="0"/>
            <a:t> in Consumer </a:t>
          </a:r>
          <a:r>
            <a:rPr lang="fr-FR" sz="2300" i="1" kern="1200" noProof="0" dirty="0" err="1"/>
            <a:t>Contracts</a:t>
          </a:r>
          <a:r>
            <a:rPr lang="fr-FR" sz="2300" i="1" kern="1200" noProof="0" dirty="0"/>
            <a:t> </a:t>
          </a:r>
          <a:r>
            <a:rPr lang="fr-FR" sz="2300" i="1" kern="1200" noProof="0" dirty="0" err="1"/>
            <a:t>Regulations</a:t>
          </a:r>
          <a:r>
            <a:rPr lang="fr-FR" sz="2300" i="1" kern="1200" noProof="0" dirty="0"/>
            <a:t> 1994 </a:t>
          </a:r>
          <a:r>
            <a:rPr lang="fr-FR" sz="2300" i="0" kern="1200" noProof="0" dirty="0"/>
            <a:t>puis remplacées par les </a:t>
          </a:r>
          <a:r>
            <a:rPr lang="fr-FR" sz="2300" i="1" kern="1200" noProof="0" dirty="0" err="1"/>
            <a:t>Unfair</a:t>
          </a:r>
          <a:r>
            <a:rPr lang="fr-FR" sz="2300" i="1" kern="1200" noProof="0" dirty="0"/>
            <a:t> </a:t>
          </a:r>
          <a:r>
            <a:rPr lang="fr-FR" sz="2300" i="1" kern="1200" noProof="0" dirty="0" err="1"/>
            <a:t>Terms</a:t>
          </a:r>
          <a:r>
            <a:rPr lang="fr-FR" sz="2300" i="1" kern="1200" noProof="0" dirty="0"/>
            <a:t> in Consumer </a:t>
          </a:r>
          <a:r>
            <a:rPr lang="fr-FR" sz="2300" i="1" kern="1200" noProof="0" dirty="0" err="1"/>
            <a:t>Contract</a:t>
          </a:r>
          <a:r>
            <a:rPr lang="fr-FR" sz="2300" i="1" kern="1200" noProof="0" dirty="0"/>
            <a:t> </a:t>
          </a:r>
          <a:r>
            <a:rPr lang="fr-FR" sz="2300" i="1" kern="1200" noProof="0" dirty="0" err="1"/>
            <a:t>Regulations</a:t>
          </a:r>
          <a:r>
            <a:rPr lang="fr-FR" sz="2300" i="1" kern="1200" noProof="0" dirty="0"/>
            <a:t> (</a:t>
          </a:r>
          <a:r>
            <a:rPr lang="fr-FR" sz="2300" i="1" kern="1200" noProof="0" dirty="0" err="1"/>
            <a:t>UTCCRs</a:t>
          </a:r>
          <a:r>
            <a:rPr lang="fr-FR" sz="2300" i="1" kern="1200" noProof="0" dirty="0"/>
            <a:t>)1999 </a:t>
          </a:r>
          <a:endParaRPr lang="fr-FR" sz="2300" kern="1200" noProof="0" dirty="0"/>
        </a:p>
      </dsp:txBody>
      <dsp:txXfrm>
        <a:off x="44828" y="1299311"/>
        <a:ext cx="10994420" cy="828647"/>
      </dsp:txXfrm>
    </dsp:sp>
    <dsp:sp modelId="{7A5B0E58-6114-4D5B-A3DD-DFF473717FA8}">
      <dsp:nvSpPr>
        <dsp:cNvPr id="0" name=""/>
        <dsp:cNvSpPr/>
      </dsp:nvSpPr>
      <dsp:spPr>
        <a:xfrm>
          <a:off x="0" y="2239027"/>
          <a:ext cx="11084076" cy="918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300" kern="1200" noProof="0" dirty="0"/>
            <a:t>Complexité du système de protection juridique des consommateurs,  en partie due au chevauchement des règles applicables aux clauses abusives</a:t>
          </a:r>
          <a:endParaRPr lang="en-US" sz="2300" kern="1200" dirty="0"/>
        </a:p>
      </dsp:txBody>
      <dsp:txXfrm>
        <a:off x="44828" y="2283855"/>
        <a:ext cx="10994420" cy="828647"/>
      </dsp:txXfrm>
    </dsp:sp>
    <dsp:sp modelId="{F635CF66-1F95-40F9-9286-EC057D818ED9}">
      <dsp:nvSpPr>
        <dsp:cNvPr id="0" name=""/>
        <dsp:cNvSpPr/>
      </dsp:nvSpPr>
      <dsp:spPr>
        <a:xfrm>
          <a:off x="0" y="3223570"/>
          <a:ext cx="11084076" cy="91830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i="1" kern="1200" dirty="0"/>
            <a:t>Unfair Contract Terms Act (UCTA)</a:t>
          </a:r>
          <a:r>
            <a:rPr lang="en-US" sz="2300" kern="1200" dirty="0"/>
            <a:t>1977 (B2B and B2C) avec les </a:t>
          </a:r>
          <a:r>
            <a:rPr lang="en-US" sz="2300" i="1" kern="1200" dirty="0"/>
            <a:t>UTCCRs 1999 Regulations </a:t>
          </a:r>
          <a:r>
            <a:rPr lang="en-US" sz="2300" kern="1200" dirty="0"/>
            <a:t>(B2C)</a:t>
          </a:r>
        </a:p>
      </dsp:txBody>
      <dsp:txXfrm>
        <a:off x="44828" y="3268398"/>
        <a:ext cx="10994420" cy="82864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EB18F6-67FA-B44A-99C3-195B16BD2A42}">
      <dsp:nvSpPr>
        <dsp:cNvPr id="0" name=""/>
        <dsp:cNvSpPr/>
      </dsp:nvSpPr>
      <dsp:spPr>
        <a:xfrm>
          <a:off x="0" y="54331"/>
          <a:ext cx="6666833" cy="1286634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 </a:t>
          </a:r>
          <a:r>
            <a:rPr lang="fr-FR" sz="2300" kern="1200" noProof="0" dirty="0">
              <a:latin typeface="Aptos Display" panose="02110004020202020204"/>
            </a:rPr>
            <a:t>Contrats entre un commerçant et un consommateur (biens, services et contenu numérique</a:t>
          </a:r>
          <a:r>
            <a:rPr lang="en-US" sz="2300" kern="1200" dirty="0">
              <a:latin typeface="Aptos Display" panose="02110004020202020204"/>
            </a:rPr>
            <a:t>)</a:t>
          </a:r>
          <a:endParaRPr lang="en-US" sz="2300" kern="1200" dirty="0"/>
        </a:p>
      </dsp:txBody>
      <dsp:txXfrm>
        <a:off x="62808" y="117139"/>
        <a:ext cx="6541217" cy="1161018"/>
      </dsp:txXfrm>
    </dsp:sp>
    <dsp:sp modelId="{B15B926E-4CE5-3A4E-A9DC-9976BC16E4E2}">
      <dsp:nvSpPr>
        <dsp:cNvPr id="0" name=""/>
        <dsp:cNvSpPr/>
      </dsp:nvSpPr>
      <dsp:spPr>
        <a:xfrm>
          <a:off x="0" y="1407205"/>
          <a:ext cx="6666833" cy="1286634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181866"/>
                <a:satOff val="-18964"/>
                <a:lumOff val="1274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181866"/>
                <a:satOff val="-18964"/>
                <a:lumOff val="1274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181866"/>
                <a:satOff val="-18964"/>
                <a:lumOff val="1274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 </a:t>
          </a:r>
          <a:r>
            <a:rPr lang="en-US" sz="2300" kern="1200" dirty="0">
              <a:latin typeface="Aptos Display" panose="02110004020202020204"/>
            </a:rPr>
            <a:t> </a:t>
          </a:r>
          <a:r>
            <a:rPr lang="fr-FR" sz="2300" kern="1200" noProof="0" dirty="0">
              <a:latin typeface="+mj-lt"/>
            </a:rPr>
            <a:t>L'appréciation du caractère abusif ne porte ni sur la définition de l'objet principal du contrat..</a:t>
          </a:r>
        </a:p>
      </dsp:txBody>
      <dsp:txXfrm>
        <a:off x="62808" y="1470013"/>
        <a:ext cx="6541217" cy="1161018"/>
      </dsp:txXfrm>
    </dsp:sp>
    <dsp:sp modelId="{771571F8-36DC-4FF4-9AE7-41644C1F2F2E}">
      <dsp:nvSpPr>
        <dsp:cNvPr id="0" name=""/>
        <dsp:cNvSpPr/>
      </dsp:nvSpPr>
      <dsp:spPr>
        <a:xfrm>
          <a:off x="0" y="2760080"/>
          <a:ext cx="6666833" cy="1286634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363732"/>
                <a:satOff val="-37928"/>
                <a:lumOff val="2548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363732"/>
                <a:satOff val="-37928"/>
                <a:lumOff val="2548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363732"/>
                <a:satOff val="-37928"/>
                <a:lumOff val="2548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"/>
              <a:cs typeface="Calibri"/>
            </a:rPr>
            <a:t> </a:t>
          </a:r>
          <a:r>
            <a:rPr lang="fr-FR" sz="2300" kern="1200" noProof="0" dirty="0">
              <a:latin typeface="+mj-lt"/>
              <a:cs typeface="Calibri"/>
            </a:rPr>
            <a:t>...ni sur l'adéquation du prix à payer en vertu du contrat par rapport aux biens, au contenu numérique ou aux services fournis.  </a:t>
          </a:r>
        </a:p>
      </dsp:txBody>
      <dsp:txXfrm>
        <a:off x="62808" y="2822888"/>
        <a:ext cx="6541217" cy="1161018"/>
      </dsp:txXfrm>
    </dsp:sp>
    <dsp:sp modelId="{DB82F172-C090-4B6C-8CA0-C7CFDF02772D}">
      <dsp:nvSpPr>
        <dsp:cNvPr id="0" name=""/>
        <dsp:cNvSpPr/>
      </dsp:nvSpPr>
      <dsp:spPr>
        <a:xfrm>
          <a:off x="0" y="4112954"/>
          <a:ext cx="6666833" cy="1286634"/>
        </a:xfrm>
        <a:prstGeom prst="roundRect">
          <a:avLst/>
        </a:prstGeom>
        <a:gradFill rotWithShape="0">
          <a:gsLst>
            <a:gs pos="0">
              <a:schemeClr val="accent1">
                <a:shade val="80000"/>
                <a:hueOff val="545598"/>
                <a:satOff val="-56892"/>
                <a:lumOff val="3822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shade val="80000"/>
                <a:hueOff val="545598"/>
                <a:satOff val="-56892"/>
                <a:lumOff val="3822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shade val="80000"/>
                <a:hueOff val="545598"/>
                <a:satOff val="-56892"/>
                <a:lumOff val="3822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>
              <a:latin typeface="Calibri"/>
              <a:cs typeface="Calibri"/>
            </a:rPr>
            <a:t> </a:t>
          </a:r>
          <a:r>
            <a:rPr lang="fr-FR" sz="2300" kern="1200" noProof="0" dirty="0">
              <a:latin typeface="+mj-lt"/>
              <a:cs typeface="Calibri"/>
            </a:rPr>
            <a:t>Pour autant que ces clauses soient 'transparentes' et '</a:t>
          </a:r>
          <a:r>
            <a:rPr lang="fr-FR" sz="2300" kern="1200" noProof="0" dirty="0" err="1">
              <a:latin typeface="+mj-lt"/>
              <a:cs typeface="Calibri"/>
            </a:rPr>
            <a:t>prominentes</a:t>
          </a:r>
          <a:r>
            <a:rPr lang="fr-FR" sz="2300" kern="1200" noProof="0" dirty="0">
              <a:latin typeface="+mj-lt"/>
              <a:cs typeface="Calibri"/>
            </a:rPr>
            <a:t>'</a:t>
          </a:r>
          <a:endParaRPr lang="en-US" sz="2300" kern="1200" dirty="0">
            <a:latin typeface="+mj-lt"/>
            <a:cs typeface="Calibri"/>
          </a:endParaRPr>
        </a:p>
      </dsp:txBody>
      <dsp:txXfrm>
        <a:off x="62808" y="4175762"/>
        <a:ext cx="6541217" cy="116101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E86C19-18A4-48F3-A87A-AFD2FF14EB9A}">
      <dsp:nvSpPr>
        <dsp:cNvPr id="0" name=""/>
        <dsp:cNvSpPr/>
      </dsp:nvSpPr>
      <dsp:spPr>
        <a:xfrm>
          <a:off x="0" y="290482"/>
          <a:ext cx="10012190" cy="1099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noProof="0" dirty="0">
              <a:latin typeface="Aptos Display" panose="02110004020202020204"/>
            </a:rPr>
            <a:t>Article 62(4) CRA 2015 (reg 5(1): </a:t>
          </a:r>
          <a:r>
            <a:rPr lang="fr-FR" sz="2000" kern="1200" noProof="0" dirty="0"/>
            <a:t>une clause est </a:t>
          </a:r>
          <a:r>
            <a:rPr lang="fr-FR" sz="2000" kern="1200" noProof="0" dirty="0">
              <a:highlight>
                <a:srgbClr val="FF00FF"/>
              </a:highlight>
            </a:rPr>
            <a:t>injuste</a:t>
          </a:r>
          <a:r>
            <a:rPr lang="fr-FR" sz="2000" kern="1200" noProof="0" dirty="0"/>
            <a:t> si, </a:t>
          </a:r>
          <a:r>
            <a:rPr lang="fr-FR" sz="2000" kern="1200" noProof="0" dirty="0">
              <a:highlight>
                <a:srgbClr val="FF00FF"/>
              </a:highlight>
            </a:rPr>
            <a:t>contrairement à la bonne foi</a:t>
          </a:r>
          <a:r>
            <a:rPr lang="fr-FR" sz="2000" kern="1200" noProof="0" dirty="0"/>
            <a:t>, la clause cause un </a:t>
          </a:r>
          <a:r>
            <a:rPr lang="fr-FR" sz="2000" kern="1200" noProof="0" dirty="0">
              <a:highlight>
                <a:srgbClr val="FF00FF"/>
              </a:highlight>
            </a:rPr>
            <a:t>déséquilibre significatif </a:t>
          </a:r>
          <a:r>
            <a:rPr lang="fr-FR" sz="2000" kern="1200" noProof="0" dirty="0"/>
            <a:t>dans les droits et obligations des parties définis dans le contrat </a:t>
          </a:r>
          <a:r>
            <a:rPr lang="fr-FR" sz="2000" kern="1200" noProof="0" dirty="0">
              <a:highlight>
                <a:srgbClr val="FF00FF"/>
              </a:highlight>
            </a:rPr>
            <a:t>au détriment du consommateur</a:t>
          </a:r>
          <a:r>
            <a:rPr lang="fr-FR" sz="2000" kern="1200" noProof="0" dirty="0">
              <a:highlight>
                <a:srgbClr val="FF00FF"/>
              </a:highlight>
              <a:latin typeface="Aptos Display" panose="02110004020202020204"/>
            </a:rPr>
            <a:t>.</a:t>
          </a:r>
          <a:endParaRPr lang="fr-FR" sz="2000" kern="1200" noProof="0" dirty="0">
            <a:highlight>
              <a:srgbClr val="FF00FF"/>
            </a:highlight>
          </a:endParaRPr>
        </a:p>
      </dsp:txBody>
      <dsp:txXfrm>
        <a:off x="53688" y="344170"/>
        <a:ext cx="9904814" cy="992424"/>
      </dsp:txXfrm>
    </dsp:sp>
    <dsp:sp modelId="{BEA82D59-D02A-4AF5-A206-68F91702E7ED}">
      <dsp:nvSpPr>
        <dsp:cNvPr id="0" name=""/>
        <dsp:cNvSpPr/>
      </dsp:nvSpPr>
      <dsp:spPr>
        <a:xfrm>
          <a:off x="0" y="1447883"/>
          <a:ext cx="10012190" cy="1099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ptos Display" panose="02110004020202020204"/>
            </a:rPr>
            <a:t> </a:t>
          </a:r>
          <a:r>
            <a:rPr lang="fr-FR" sz="2000" i="0" kern="1200" noProof="0" dirty="0">
              <a:latin typeface="Aptos Display" panose="02110004020202020204"/>
            </a:rPr>
            <a:t>Article 71 CRA: devoir des juridictions de considérer si clause abusive (injuste): article 71(2) CRA 2015:  soulevé d'office </a:t>
          </a:r>
          <a:endParaRPr lang="en-US" sz="2000" i="0" kern="1200" dirty="0">
            <a:latin typeface="Aptos Display" panose="02110004020202020204"/>
          </a:endParaRPr>
        </a:p>
      </dsp:txBody>
      <dsp:txXfrm>
        <a:off x="53688" y="1501571"/>
        <a:ext cx="9904814" cy="992424"/>
      </dsp:txXfrm>
    </dsp:sp>
    <dsp:sp modelId="{F7098533-9FE0-41F7-8B23-D5A375EF9E77}">
      <dsp:nvSpPr>
        <dsp:cNvPr id="0" name=""/>
        <dsp:cNvSpPr/>
      </dsp:nvSpPr>
      <dsp:spPr>
        <a:xfrm>
          <a:off x="0" y="2605283"/>
          <a:ext cx="10012190" cy="1099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ptos Display" panose="02110004020202020204"/>
            </a:rPr>
            <a:t> </a:t>
          </a:r>
          <a:r>
            <a:rPr lang="fr-FR" sz="2000" kern="1200" noProof="0" dirty="0">
              <a:latin typeface="Aptos Display" panose="02110004020202020204"/>
            </a:rPr>
            <a:t>Appréciation</a:t>
          </a:r>
          <a:r>
            <a:rPr lang="fr-FR" sz="2000" kern="1200" noProof="0" dirty="0"/>
            <a:t> </a:t>
          </a:r>
          <a:r>
            <a:rPr lang="fr-FR" sz="2000" kern="1200" noProof="0" dirty="0">
              <a:latin typeface="Aptos Display" panose="02110004020202020204"/>
            </a:rPr>
            <a:t>de la justice ou non de la clause selon</a:t>
          </a:r>
          <a:r>
            <a:rPr lang="fr-FR" sz="2000" kern="1200" noProof="0" dirty="0"/>
            <a:t>: le contenu, les circonstances au moment de la formation et les autres clauses du contrat: article 62(5) CRA</a:t>
          </a:r>
          <a:r>
            <a:rPr lang="fr-FR" sz="2000" kern="1200" noProof="0" dirty="0">
              <a:latin typeface="Aptos Display" panose="02110004020202020204"/>
            </a:rPr>
            <a:t>. </a:t>
          </a:r>
          <a:r>
            <a:rPr lang="fr-FR" sz="2000" b="1" u="none" kern="1200" noProof="0" dirty="0">
              <a:latin typeface="Aptos Display" panose="02110004020202020204"/>
            </a:rPr>
            <a:t>Voir aussi les notes explicatives du CRA</a:t>
          </a:r>
          <a:r>
            <a:rPr lang="fr-FR" sz="2000" b="1" kern="1200" noProof="0" dirty="0">
              <a:latin typeface="Aptos Display" panose="02110004020202020204"/>
            </a:rPr>
            <a:t> (para 299) et la liste indicative de clauses permises/interdites</a:t>
          </a:r>
          <a:r>
            <a:rPr lang="en-US" sz="2000" b="0" kern="1200" dirty="0">
              <a:latin typeface="Aptos Display" panose="02110004020202020204"/>
            </a:rPr>
            <a:t>.</a:t>
          </a:r>
          <a:endParaRPr lang="en-US" sz="2000" u="none" kern="1200" dirty="0">
            <a:latin typeface="Aptos Display" panose="02110004020202020204"/>
          </a:endParaRPr>
        </a:p>
      </dsp:txBody>
      <dsp:txXfrm>
        <a:off x="53688" y="2658971"/>
        <a:ext cx="9904814" cy="992424"/>
      </dsp:txXfrm>
    </dsp:sp>
    <dsp:sp modelId="{59A2E705-16C2-4F1B-B7DD-BBFD2AEF1606}">
      <dsp:nvSpPr>
        <dsp:cNvPr id="0" name=""/>
        <dsp:cNvSpPr/>
      </dsp:nvSpPr>
      <dsp:spPr>
        <a:xfrm>
          <a:off x="0" y="3762683"/>
          <a:ext cx="10012190" cy="1099800"/>
        </a:xfrm>
        <a:prstGeom prst="round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Aptos Display" panose="02110004020202020204"/>
            </a:rPr>
            <a:t> </a:t>
          </a:r>
          <a:r>
            <a:rPr lang="fr-FR" sz="2000" kern="1200" noProof="0" dirty="0">
              <a:latin typeface="Aptos Display"/>
              <a:cs typeface="Arial"/>
            </a:rPr>
            <a:t>Article 62(4) / régulation 5(1): notions clés vagues et mal définies: déséquilibre significatif; bonne foi</a:t>
          </a:r>
          <a:endParaRPr lang="en-US" sz="2000" kern="1200" dirty="0">
            <a:latin typeface="Aptos Display"/>
            <a:cs typeface="Arial"/>
          </a:endParaRPr>
        </a:p>
      </dsp:txBody>
      <dsp:txXfrm>
        <a:off x="53688" y="3816371"/>
        <a:ext cx="9904814" cy="9924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224F68-1CC8-4F9F-A7A2-2B967E522DFE}">
      <dsp:nvSpPr>
        <dsp:cNvPr id="0" name=""/>
        <dsp:cNvSpPr/>
      </dsp:nvSpPr>
      <dsp:spPr>
        <a:xfrm>
          <a:off x="0" y="0"/>
          <a:ext cx="8114704" cy="10747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dirty="0">
              <a:latin typeface="Arial"/>
              <a:cs typeface="Arial"/>
            </a:rPr>
            <a:t>Contexte: UCTA 1977 et absence de notion générale de bonne foi</a:t>
          </a:r>
        </a:p>
      </dsp:txBody>
      <dsp:txXfrm>
        <a:off x="31478" y="31478"/>
        <a:ext cx="6864168" cy="1011776"/>
      </dsp:txXfrm>
    </dsp:sp>
    <dsp:sp modelId="{E9850F38-2969-495E-A98B-B63D7EBB9AEC}">
      <dsp:nvSpPr>
        <dsp:cNvPr id="0" name=""/>
        <dsp:cNvSpPr/>
      </dsp:nvSpPr>
      <dsp:spPr>
        <a:xfrm>
          <a:off x="679606" y="1270138"/>
          <a:ext cx="8114704" cy="10747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b="1" u="sng" kern="1200" noProof="0" dirty="0" err="1">
              <a:latin typeface="Arial"/>
              <a:cs typeface="Arial"/>
            </a:rPr>
            <a:t>Director</a:t>
          </a:r>
          <a:r>
            <a:rPr lang="fr-FR" sz="1300" b="1" u="sng" kern="1200" noProof="0" dirty="0">
              <a:latin typeface="Arial"/>
              <a:cs typeface="Arial"/>
            </a:rPr>
            <a:t> General of </a:t>
          </a:r>
          <a:r>
            <a:rPr lang="fr-FR" sz="1300" b="1" u="sng" kern="1200" noProof="0" dirty="0" err="1">
              <a:latin typeface="Arial"/>
              <a:cs typeface="Arial"/>
            </a:rPr>
            <a:t>Fair</a:t>
          </a:r>
          <a:r>
            <a:rPr lang="fr-FR" sz="1300" b="1" u="sng" kern="1200" noProof="0" dirty="0">
              <a:latin typeface="Arial"/>
              <a:cs typeface="Arial"/>
            </a:rPr>
            <a:t> Trading (DGFT) v First National Bank </a:t>
          </a:r>
          <a:r>
            <a:rPr lang="fr-FR" sz="1300" b="1" u="sng" kern="1200" noProof="0" dirty="0" err="1">
              <a:latin typeface="Arial"/>
              <a:cs typeface="Arial"/>
            </a:rPr>
            <a:t>plc</a:t>
          </a:r>
          <a:r>
            <a:rPr lang="fr-FR" sz="1300" b="1" u="sng" kern="1200" noProof="0" dirty="0">
              <a:latin typeface="Arial"/>
              <a:cs typeface="Arial"/>
            </a:rPr>
            <a:t> </a:t>
          </a:r>
          <a:r>
            <a:rPr lang="fr-FR" sz="1300" kern="1200" noProof="0" dirty="0">
              <a:latin typeface="Arial"/>
              <a:cs typeface="Arial"/>
            </a:rPr>
            <a:t>(2001): Lord Bingham (para [17]): équivalent au </a:t>
          </a:r>
          <a:r>
            <a:rPr lang="fr-FR" sz="1300" i="1" kern="1200" noProof="0" dirty="0">
              <a:latin typeface="Arial"/>
              <a:cs typeface="Arial"/>
            </a:rPr>
            <a:t>'</a:t>
          </a:r>
          <a:r>
            <a:rPr lang="fr-FR" sz="1300" i="1" kern="1200" noProof="0" dirty="0" err="1">
              <a:latin typeface="Arial"/>
              <a:cs typeface="Arial"/>
            </a:rPr>
            <a:t>fair</a:t>
          </a:r>
          <a:r>
            <a:rPr lang="fr-FR" sz="1300" i="1" kern="1200" noProof="0" dirty="0">
              <a:latin typeface="Arial"/>
              <a:cs typeface="Arial"/>
            </a:rPr>
            <a:t> et open </a:t>
          </a:r>
          <a:r>
            <a:rPr lang="fr-FR" sz="1300" i="1" kern="1200" noProof="0" dirty="0" err="1">
              <a:latin typeface="Arial"/>
              <a:cs typeface="Arial"/>
            </a:rPr>
            <a:t>dealing</a:t>
          </a:r>
          <a:r>
            <a:rPr lang="fr-FR" sz="1300" kern="1200" noProof="0" dirty="0">
              <a:latin typeface="Arial"/>
              <a:cs typeface="Arial"/>
            </a:rPr>
            <a:t>' (échange honnête et équitable). Application, Lord Bingham 'test composite' (para 17): semble inclure injustice au niveau procédure et substance. Lord </a:t>
          </a:r>
          <a:r>
            <a:rPr lang="fr-FR" sz="1300" kern="1200" noProof="0" dirty="0" err="1">
              <a:latin typeface="Arial"/>
              <a:cs typeface="Arial"/>
            </a:rPr>
            <a:t>Steyn</a:t>
          </a:r>
          <a:r>
            <a:rPr lang="fr-FR" sz="1300" kern="1200" noProof="0" dirty="0">
              <a:latin typeface="Arial"/>
              <a:cs typeface="Arial"/>
            </a:rPr>
            <a:t> (para [34]): beaucoup plus clair: bonne foi: procédure et substance </a:t>
          </a:r>
          <a:r>
            <a:rPr lang="fr-FR" sz="1300" u="none" kern="1200" noProof="0" dirty="0">
              <a:latin typeface="Arial"/>
              <a:cs typeface="Arial"/>
            </a:rPr>
            <a:t>(appliqué dans </a:t>
          </a:r>
          <a:r>
            <a:rPr lang="fr-FR" sz="1300" u="sng" kern="1200" noProof="0" dirty="0" err="1">
              <a:latin typeface="Arial"/>
              <a:cs typeface="Arial"/>
            </a:rPr>
            <a:t>Spreadex</a:t>
          </a:r>
          <a:r>
            <a:rPr lang="fr-FR" sz="1300" u="sng" kern="1200" noProof="0" dirty="0">
              <a:latin typeface="Arial"/>
              <a:cs typeface="Arial"/>
            </a:rPr>
            <a:t> Ltd v Cochrane</a:t>
          </a:r>
          <a:r>
            <a:rPr lang="fr-FR" sz="1300" kern="1200" noProof="0" dirty="0">
              <a:latin typeface="Arial"/>
              <a:cs typeface="Arial"/>
            </a:rPr>
            <a:t> (2012)).</a:t>
          </a:r>
        </a:p>
      </dsp:txBody>
      <dsp:txXfrm>
        <a:off x="711084" y="1301616"/>
        <a:ext cx="6673565" cy="1011776"/>
      </dsp:txXfrm>
    </dsp:sp>
    <dsp:sp modelId="{09630CED-37AB-40FC-96FA-2F3F22260E78}">
      <dsp:nvSpPr>
        <dsp:cNvPr id="0" name=""/>
        <dsp:cNvSpPr/>
      </dsp:nvSpPr>
      <dsp:spPr>
        <a:xfrm>
          <a:off x="1349069" y="2540276"/>
          <a:ext cx="8114704" cy="10747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kern="1200" noProof="0" dirty="0">
              <a:latin typeface="Arial"/>
              <a:cs typeface="Arial"/>
            </a:rPr>
            <a:t>Autres décisions significatives: </a:t>
          </a:r>
          <a:r>
            <a:rPr lang="fr-FR" sz="1300" b="1" u="sng" kern="1200" noProof="0" dirty="0">
              <a:latin typeface="Calibri"/>
              <a:ea typeface="Calibri"/>
              <a:cs typeface="Calibri"/>
            </a:rPr>
            <a:t>Office of </a:t>
          </a:r>
          <a:r>
            <a:rPr lang="fr-FR" sz="1300" b="1" u="sng" kern="1200" noProof="0" dirty="0" err="1">
              <a:latin typeface="Calibri"/>
              <a:ea typeface="Calibri"/>
              <a:cs typeface="Calibri"/>
            </a:rPr>
            <a:t>Fair</a:t>
          </a:r>
          <a:r>
            <a:rPr lang="fr-FR" sz="1300" b="1" u="sng" kern="1200" noProof="0" dirty="0">
              <a:latin typeface="Calibri"/>
              <a:ea typeface="Calibri"/>
              <a:cs typeface="Calibri"/>
            </a:rPr>
            <a:t> Trading v </a:t>
          </a:r>
          <a:r>
            <a:rPr lang="fr-FR" sz="1300" b="1" u="sng" kern="1200" noProof="0" dirty="0" err="1">
              <a:latin typeface="Calibri"/>
              <a:ea typeface="Calibri"/>
              <a:cs typeface="Calibri"/>
            </a:rPr>
            <a:t>Foxtons</a:t>
          </a:r>
          <a:r>
            <a:rPr lang="fr-FR" sz="1300" kern="1200" noProof="0" dirty="0">
              <a:latin typeface="Calibri"/>
              <a:ea typeface="Calibri"/>
              <a:cs typeface="Calibri"/>
            </a:rPr>
            <a:t> (2009): clause injuste: le but des commissions est de fonctionner défavorablement au consommateur: déséquilibre significatif. </a:t>
          </a:r>
          <a:r>
            <a:rPr lang="fr-FR" sz="1300" b="1" u="sng" kern="1200" noProof="0" dirty="0">
              <a:latin typeface="Calibri"/>
              <a:ea typeface="Calibri"/>
              <a:cs typeface="Calibri"/>
            </a:rPr>
            <a:t>OFT v </a:t>
          </a:r>
          <a:r>
            <a:rPr lang="fr-FR" sz="1300" b="1" u="sng" kern="1200" noProof="0" dirty="0" err="1">
              <a:latin typeface="Calibri"/>
              <a:ea typeface="Calibri"/>
              <a:cs typeface="Calibri"/>
            </a:rPr>
            <a:t>Ashbourne</a:t>
          </a:r>
          <a:r>
            <a:rPr lang="fr-FR" sz="1300" b="1" u="sng" kern="1200" noProof="0" dirty="0">
              <a:latin typeface="Calibri"/>
              <a:ea typeface="Calibri"/>
              <a:cs typeface="Calibri"/>
            </a:rPr>
            <a:t> Management Services Ltd</a:t>
          </a:r>
          <a:r>
            <a:rPr lang="fr-FR" sz="1300" kern="1200" noProof="0" dirty="0">
              <a:latin typeface="Calibri"/>
              <a:ea typeface="Calibri"/>
              <a:cs typeface="Calibri"/>
            </a:rPr>
            <a:t> (2011): le but du contrat: exploitation des consommateurs/ évaluation de leur utilisation de la gym: clause injuste. </a:t>
          </a:r>
          <a:r>
            <a:rPr lang="fr-FR" sz="1300" kern="1200" noProof="0" dirty="0">
              <a:latin typeface="Aptos Display" panose="02110004020202020204"/>
            </a:rPr>
            <a:t> </a:t>
          </a:r>
          <a:endParaRPr lang="fr-FR" sz="1300" u="none" kern="1200" noProof="0" dirty="0">
            <a:latin typeface="Calibri"/>
            <a:ea typeface="Calibri"/>
            <a:cs typeface="Calibri"/>
          </a:endParaRPr>
        </a:p>
      </dsp:txBody>
      <dsp:txXfrm>
        <a:off x="1380547" y="2571754"/>
        <a:ext cx="6683708" cy="1011776"/>
      </dsp:txXfrm>
    </dsp:sp>
    <dsp:sp modelId="{4DD9C60B-8F4C-485C-9CEE-6082ECBADE17}">
      <dsp:nvSpPr>
        <dsp:cNvPr id="0" name=""/>
        <dsp:cNvSpPr/>
      </dsp:nvSpPr>
      <dsp:spPr>
        <a:xfrm>
          <a:off x="2028675" y="3810414"/>
          <a:ext cx="8114704" cy="10747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300" b="1" u="sng" kern="1200" noProof="0" dirty="0">
              <a:latin typeface="Aptos Display" panose="02110004020202020204"/>
            </a:rPr>
            <a:t>Parking Eye Ltd v </a:t>
          </a:r>
          <a:r>
            <a:rPr lang="fr-FR" sz="1300" b="1" u="sng" kern="1200" noProof="0" dirty="0" err="1">
              <a:latin typeface="Aptos Display" panose="02110004020202020204"/>
            </a:rPr>
            <a:t>Beavis</a:t>
          </a:r>
          <a:r>
            <a:rPr lang="fr-FR" sz="1300" kern="1200" noProof="0" dirty="0">
              <a:latin typeface="Aptos Display" panose="02110004020202020204"/>
            </a:rPr>
            <a:t> (2015): intérêt légitime/ déséquilibre significatif mais pas contraire à la bonne foi = clause juste</a:t>
          </a:r>
          <a:endParaRPr lang="fr-FR" sz="1300" kern="1200" noProof="0" dirty="0"/>
        </a:p>
      </dsp:txBody>
      <dsp:txXfrm>
        <a:off x="2060153" y="3841892"/>
        <a:ext cx="6673565" cy="1011776"/>
      </dsp:txXfrm>
    </dsp:sp>
    <dsp:sp modelId="{1094FA81-F354-48DB-A26A-F0893DB6EBAC}">
      <dsp:nvSpPr>
        <dsp:cNvPr id="0" name=""/>
        <dsp:cNvSpPr/>
      </dsp:nvSpPr>
      <dsp:spPr>
        <a:xfrm>
          <a:off x="7416127" y="823147"/>
          <a:ext cx="698576" cy="69857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900" kern="1200"/>
        </a:p>
      </dsp:txBody>
      <dsp:txXfrm>
        <a:off x="7573307" y="823147"/>
        <a:ext cx="384216" cy="525678"/>
      </dsp:txXfrm>
    </dsp:sp>
    <dsp:sp modelId="{6F4E873E-0451-4774-B1D5-8DA548CE0ECF}">
      <dsp:nvSpPr>
        <dsp:cNvPr id="0" name=""/>
        <dsp:cNvSpPr/>
      </dsp:nvSpPr>
      <dsp:spPr>
        <a:xfrm>
          <a:off x="8095734" y="2093285"/>
          <a:ext cx="698576" cy="69857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8252914" y="2093285"/>
        <a:ext cx="384216" cy="525678"/>
      </dsp:txXfrm>
    </dsp:sp>
    <dsp:sp modelId="{21A45B26-7E8E-4A4D-845C-6A32CA734A62}">
      <dsp:nvSpPr>
        <dsp:cNvPr id="0" name=""/>
        <dsp:cNvSpPr/>
      </dsp:nvSpPr>
      <dsp:spPr>
        <a:xfrm>
          <a:off x="8765197" y="3363423"/>
          <a:ext cx="698576" cy="698576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8922377" y="3363423"/>
        <a:ext cx="384216" cy="52567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3EB0D4-8F81-4046-A383-E3703C74C163}">
      <dsp:nvSpPr>
        <dsp:cNvPr id="0" name=""/>
        <dsp:cNvSpPr/>
      </dsp:nvSpPr>
      <dsp:spPr>
        <a:xfrm>
          <a:off x="1512499" y="628"/>
          <a:ext cx="3663493" cy="2198095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Aptos Display" panose="02110004020202020204"/>
            </a:rPr>
            <a:t> </a:t>
          </a:r>
          <a:r>
            <a:rPr lang="fr-FR" sz="1800" i="1" kern="1200" noProof="0" dirty="0">
              <a:latin typeface="Aptos Display" panose="02110004020202020204"/>
            </a:rPr>
            <a:t>Consumer </a:t>
          </a:r>
          <a:r>
            <a:rPr lang="fr-FR" sz="1800" i="1" kern="1200" noProof="0" dirty="0" err="1">
              <a:latin typeface="Aptos Display" panose="02110004020202020204"/>
            </a:rPr>
            <a:t>Rights</a:t>
          </a:r>
          <a:r>
            <a:rPr lang="fr-FR" sz="1800" i="1" kern="1200" noProof="0" dirty="0">
              <a:latin typeface="Aptos Display" panose="02110004020202020204"/>
            </a:rPr>
            <a:t> </a:t>
          </a:r>
          <a:r>
            <a:rPr lang="fr-FR" sz="1800" i="1" kern="1200" noProof="0" dirty="0" err="1">
              <a:latin typeface="Aptos Display" panose="02110004020202020204"/>
            </a:rPr>
            <a:t>Act</a:t>
          </a:r>
          <a:r>
            <a:rPr lang="fr-FR" sz="1800" i="1" kern="1200" noProof="0" dirty="0">
              <a:latin typeface="Aptos Display" panose="02110004020202020204"/>
            </a:rPr>
            <a:t> </a:t>
          </a:r>
          <a:r>
            <a:rPr lang="fr-FR" sz="1800" kern="1200" noProof="0" dirty="0">
              <a:latin typeface="Aptos Display" panose="02110004020202020204"/>
            </a:rPr>
            <a:t>2015: droits acquis (et donc protégés)</a:t>
          </a:r>
          <a:endParaRPr lang="en-US" sz="1800" kern="1200" dirty="0"/>
        </a:p>
      </dsp:txBody>
      <dsp:txXfrm>
        <a:off x="1512499" y="628"/>
        <a:ext cx="3663493" cy="2198095"/>
      </dsp:txXfrm>
    </dsp:sp>
    <dsp:sp modelId="{A70823B8-D174-4279-A472-58C0FEFA5245}">
      <dsp:nvSpPr>
        <dsp:cNvPr id="0" name=""/>
        <dsp:cNvSpPr/>
      </dsp:nvSpPr>
      <dsp:spPr>
        <a:xfrm>
          <a:off x="5542341" y="628"/>
          <a:ext cx="3663493" cy="2198095"/>
        </a:xfrm>
        <a:prstGeom prst="rect">
          <a:avLst/>
        </a:prstGeom>
        <a:solidFill>
          <a:schemeClr val="accent2">
            <a:hueOff val="2147871"/>
            <a:satOff val="-6164"/>
            <a:lumOff val="-987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 </a:t>
          </a:r>
          <a:r>
            <a:rPr lang="fr-FR" sz="1800" kern="1200" noProof="0" dirty="0">
              <a:latin typeface="Aptos Display" panose="02110004020202020204"/>
            </a:rPr>
            <a:t>Mais influence moindre des décisions de la CJEU</a:t>
          </a:r>
          <a:endParaRPr lang="en-US" sz="1800" kern="1200" dirty="0"/>
        </a:p>
      </dsp:txBody>
      <dsp:txXfrm>
        <a:off x="5542341" y="628"/>
        <a:ext cx="3663493" cy="2198095"/>
      </dsp:txXfrm>
    </dsp:sp>
    <dsp:sp modelId="{9876455F-07D8-4ACE-8662-728E11244A61}">
      <dsp:nvSpPr>
        <dsp:cNvPr id="0" name=""/>
        <dsp:cNvSpPr/>
      </dsp:nvSpPr>
      <dsp:spPr>
        <a:xfrm>
          <a:off x="1512499" y="2565073"/>
          <a:ext cx="3663493" cy="2198095"/>
        </a:xfrm>
        <a:prstGeom prst="rect">
          <a:avLst/>
        </a:prstGeom>
        <a:solidFill>
          <a:schemeClr val="accent2">
            <a:hueOff val="4295742"/>
            <a:satOff val="-12329"/>
            <a:lumOff val="-1973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noProof="0" dirty="0">
              <a:latin typeface="Aptos Display" panose="02110004020202020204"/>
            </a:rPr>
            <a:t>Nouvelle protection dans le domaine financier: le consumer </a:t>
          </a:r>
          <a:r>
            <a:rPr lang="fr-FR" sz="1800" kern="1200" noProof="0" dirty="0" err="1">
              <a:latin typeface="Aptos Display" panose="02110004020202020204"/>
            </a:rPr>
            <a:t>duty</a:t>
          </a:r>
          <a:r>
            <a:rPr lang="fr-FR" sz="1800" kern="1200" noProof="0" dirty="0">
              <a:latin typeface="Aptos Display" panose="02110004020202020204"/>
            </a:rPr>
            <a:t> (obligation de traiter de bonne foi)</a:t>
          </a:r>
        </a:p>
      </dsp:txBody>
      <dsp:txXfrm>
        <a:off x="1512499" y="2565073"/>
        <a:ext cx="3663493" cy="2198095"/>
      </dsp:txXfrm>
    </dsp:sp>
    <dsp:sp modelId="{1BA2A94C-BA02-489A-AF0E-23FB802287F8}">
      <dsp:nvSpPr>
        <dsp:cNvPr id="0" name=""/>
        <dsp:cNvSpPr/>
      </dsp:nvSpPr>
      <dsp:spPr>
        <a:xfrm>
          <a:off x="5542341" y="2565073"/>
          <a:ext cx="3663493" cy="2198095"/>
        </a:xfrm>
        <a:prstGeom prst="rect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kern="1200" noProof="0" dirty="0"/>
            <a:t> </a:t>
          </a:r>
          <a:r>
            <a:rPr lang="fr-FR" sz="1800" kern="1200" noProof="0" dirty="0">
              <a:latin typeface="Aptos Display" panose="02110004020202020204"/>
            </a:rPr>
            <a:t>Vers un élargissement de la protection aux PME et </a:t>
          </a:r>
          <a:r>
            <a:rPr lang="fr-FR" sz="1800" i="1" kern="1200" noProof="0" dirty="0">
              <a:latin typeface="Aptos Display" panose="02110004020202020204"/>
            </a:rPr>
            <a:t>micro business </a:t>
          </a:r>
          <a:r>
            <a:rPr lang="fr-FR" sz="1800" kern="1200" noProof="0" dirty="0">
              <a:latin typeface="Aptos Display" panose="02110004020202020204"/>
            </a:rPr>
            <a:t>surtout dans le domaine financier? (question considérée plusieurs fois par Law Commission): position de Prof Gerard </a:t>
          </a:r>
          <a:r>
            <a:rPr lang="fr-FR" sz="1800" kern="1200" noProof="0" dirty="0" err="1">
              <a:latin typeface="Aptos Display" panose="02110004020202020204"/>
            </a:rPr>
            <a:t>MacMeel</a:t>
          </a:r>
          <a:r>
            <a:rPr lang="fr-FR" sz="1800" kern="1200" noProof="0" dirty="0">
              <a:latin typeface="Aptos Display" panose="02110004020202020204"/>
            </a:rPr>
            <a:t> and  Prof Hugh </a:t>
          </a:r>
          <a:r>
            <a:rPr lang="fr-FR" sz="1800" kern="1200" noProof="0" dirty="0" err="1">
              <a:latin typeface="Aptos Display" panose="02110004020202020204"/>
            </a:rPr>
            <a:t>Beale</a:t>
          </a:r>
          <a:endParaRPr lang="fr-FR" sz="1800" kern="1200" noProof="0" dirty="0"/>
        </a:p>
      </dsp:txBody>
      <dsp:txXfrm>
        <a:off x="5542341" y="2565073"/>
        <a:ext cx="3663493" cy="219809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2BBE71-A1C1-45AF-9B02-09BD025DF83A}" type="datetimeFigureOut">
              <a:t>12/4/24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6E29F6-1D4C-427A-9A73-AD64CF959D6B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0109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6E29F6-1D4C-427A-9A73-AD64CF959D6B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46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6E29F6-1D4C-427A-9A73-AD64CF959D6B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1969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6E29F6-1D4C-427A-9A73-AD64CF959D6B}" type="slidenum"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7980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cs typeface="Calibri" panose="020F0502020204030204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6E29F6-1D4C-427A-9A73-AD64CF959D6B}" type="slidenum"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9688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6E29F6-1D4C-427A-9A73-AD64CF959D6B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6E29F6-1D4C-427A-9A73-AD64CF959D6B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1080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6E29F6-1D4C-427A-9A73-AD64CF959D6B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1174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AA804F-676E-E51B-D21D-B4257E9CF18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D86A2A-4E21-4F87-9641-69DF46C55C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80E557-5471-B0F0-D499-FFAAC620C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5D2D-C968-D448-9956-FC2B819F28C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E04623-D39C-F076-F0F0-13C08B1BF0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0A98E7-CA2B-6F4A-73E9-B29B8D8C5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40CBC-4CF4-FA44-B1C9-6DA4C0A5E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758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AE704-66DE-9D0C-4256-16FE43009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960593-CB41-B948-F696-258E9B96E5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7AF135-B822-4271-533C-456FC579FB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5D2D-C968-D448-9956-FC2B819F28C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B07E0-3C46-5540-EF06-AB9F92015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F443F8-AFE0-9D59-FBFB-9088035E0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40CBC-4CF4-FA44-B1C9-6DA4C0A5E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890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8FD779-A757-9ABB-D9EF-7BB7CD604E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00406FB-B904-CD1A-FC66-245015C3E7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608EAC-E8ED-C6CC-4A2A-7BA5851ACF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5D2D-C968-D448-9956-FC2B819F28C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2F47F4-6370-EEA3-2F2C-3138776505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2A986B-4E37-3A57-F57A-428470098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40CBC-4CF4-FA44-B1C9-6DA4C0A5E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958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5623B-78BB-53C6-5281-30D498E0F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8F820-F5DF-DE51-7255-8A0626121D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A897A-1E9D-4A43-EC82-76F07126D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5D2D-C968-D448-9956-FC2B819F28C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9C69FF-C90F-5E24-41C6-056CEC1DF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A37F5-A746-176A-62C6-4E369D0F9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40CBC-4CF4-FA44-B1C9-6DA4C0A5E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43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380E8-E91D-A5F6-E063-BE4301AAF5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7BDA1-F81F-6B3F-DCE5-8F7A7E9BA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66743-9E0E-4A57-43D6-55D380DFD3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5D2D-C968-D448-9956-FC2B819F28C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32D46D-ADDC-8A4E-0546-768BA9A99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9E69FA-E3D8-34A5-102C-926C6ECB3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40CBC-4CF4-FA44-B1C9-6DA4C0A5E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896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1D8AAB-C2C4-010B-FDA2-0884B15A32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08CFB-0D5C-E7BF-6C34-14CA39266D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93B63-61AD-F1A3-C71C-8EE4BD6873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99CDB3-B31D-05C6-B0C3-46D3170077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5D2D-C968-D448-9956-FC2B819F28C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26984C2-D1C8-7373-2AC3-E79F95244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776AC2-A54C-DF0D-0682-38CDAF3CE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40CBC-4CF4-FA44-B1C9-6DA4C0A5E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428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E30B5-2807-6681-5325-FEEAFD701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10956F-F9BA-CD87-C1CF-079941A4A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02275A-763C-CA73-37F0-D0D5F75BE24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612B49-55A4-8B6F-45F9-E852D5F723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5564E6F-0B6C-C54F-1919-AAFF3ECCC0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5AA3EB-3177-C424-3C7C-7E15CD5FF5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5D2D-C968-D448-9956-FC2B819F28C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7F10BEC-5C7C-F5DA-9899-9429962C0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F0476D-1CA3-1402-0902-C9AD284EB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40CBC-4CF4-FA44-B1C9-6DA4C0A5E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0086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2A4D2-F515-7587-8FF5-B4A116634F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709873B-4227-3559-711F-4B622802FC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5D2D-C968-D448-9956-FC2B819F28C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711CA4-0018-E18F-B10E-3EDBE46715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82BE55-BD4D-F728-0BE0-FD52560C81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40CBC-4CF4-FA44-B1C9-6DA4C0A5E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777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967224-86C5-77BA-1416-BA0A5712A2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5D2D-C968-D448-9956-FC2B819F28C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858E604-41DA-2859-F74D-7D3B53C63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F62A4B-F3BD-18D8-A6F4-5A752087F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40CBC-4CF4-FA44-B1C9-6DA4C0A5E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09988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07961-7DFC-FE01-D4DE-32A2A9A4C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290D07-486E-B9B7-2164-2D30660011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5341DD-9C05-8995-4318-62084300F4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0EADD3-209E-E923-B072-3A8F059FC5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5D2D-C968-D448-9956-FC2B819F28C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A9B23F-5F5A-07BD-F329-8E13E4538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95EBAFF-2B44-FB0B-D78E-D64700E41D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40CBC-4CF4-FA44-B1C9-6DA4C0A5E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8705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1BBDFA-C9E8-15A5-53AC-F8F331710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D150012-F6D8-3EFF-8991-41F0E8A4C0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14F59E-D4CB-4EA6-56D6-32D75CCB53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149DD0-1E73-CCC2-BD2B-237BDED13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A5D2D-C968-D448-9956-FC2B819F28C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710906-2B48-5449-5517-B385D9DA5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6AC941-CA7E-CE5A-2566-B24CC4A2D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B40CBC-4CF4-FA44-B1C9-6DA4C0A5E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48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EA202F-D4C6-3CD9-9931-693902EDD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4DFD68-9622-F7C9-6A21-EB74B89D66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FAAB8B-E127-8C4C-C8D3-8F9E70F214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6A5D2D-C968-D448-9956-FC2B819F28C1}" type="datetimeFigureOut">
              <a:rPr lang="en-US" smtClean="0"/>
              <a:t>12/4/24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EE8B6D-CAA6-E2C4-A1CC-921D6FFBFC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F9162-A42F-3E32-59BE-30BB45209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4B40CBC-4CF4-FA44-B1C9-6DA4C0A5EA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662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3" name="Rectangle 242">
            <a:extLst>
              <a:ext uri="{FF2B5EF4-FFF2-40B4-BE49-F238E27FC236}">
                <a16:creationId xmlns:a16="http://schemas.microsoft.com/office/drawing/2014/main" id="{934F1179-B481-4F9E-BCA3-AFB972070F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" name="Right Triangle 244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7" name="Rectangle 246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D6EE5C-F102-BB46-6846-E77EEE7A22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5241" y="1008993"/>
            <a:ext cx="9231410" cy="2816331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fr-FR" sz="5500" kern="1200" noProof="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La protection des consommateurs contre les clauses abusives en droit anglais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8A964-6F1C-D913-8324-5A072EC7A9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1670" y="4419530"/>
            <a:ext cx="8474905" cy="1475941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fr-FR" sz="3200" kern="1200" noProof="0" dirty="0">
                <a:latin typeface="+mn-lt"/>
                <a:ea typeface="+mn-ea"/>
                <a:cs typeface="+mn-cs"/>
              </a:rPr>
              <a:t>Dr Muriel Renaudin </a:t>
            </a:r>
            <a:r>
              <a:rPr lang="fr-FR" sz="3200" noProof="0" dirty="0"/>
              <a:t>et</a:t>
            </a:r>
            <a:r>
              <a:rPr lang="fr-FR" sz="3200" kern="1200" noProof="0" dirty="0">
                <a:latin typeface="+mn-lt"/>
                <a:ea typeface="+mn-ea"/>
                <a:cs typeface="+mn-cs"/>
              </a:rPr>
              <a:t> Professeur Séverine Saintier (</a:t>
            </a:r>
            <a:r>
              <a:rPr lang="fr-FR" sz="3200" noProof="0" dirty="0"/>
              <a:t>Cardiff</a:t>
            </a:r>
            <a:r>
              <a:rPr lang="fr-FR" sz="3200" kern="1200" noProof="0" dirty="0">
                <a:latin typeface="+mn-lt"/>
                <a:ea typeface="+mn-ea"/>
                <a:cs typeface="+mn-cs"/>
              </a:rPr>
              <a:t> </a:t>
            </a:r>
            <a:r>
              <a:rPr lang="fr-FR" sz="3200" kern="1200" noProof="0" dirty="0" err="1">
                <a:latin typeface="+mn-lt"/>
                <a:ea typeface="+mn-ea"/>
                <a:cs typeface="+mn-cs"/>
              </a:rPr>
              <a:t>University</a:t>
            </a:r>
            <a:r>
              <a:rPr lang="fr-FR" sz="3200" kern="1200" noProof="0" dirty="0">
                <a:latin typeface="+mn-lt"/>
                <a:ea typeface="+mn-ea"/>
                <a:cs typeface="+mn-cs"/>
              </a:rPr>
              <a:t>, </a:t>
            </a:r>
            <a:r>
              <a:rPr lang="fr-FR" sz="3200" kern="1200" noProof="0" dirty="0" err="1">
                <a:latin typeface="+mn-lt"/>
                <a:ea typeface="+mn-ea"/>
                <a:cs typeface="+mn-cs"/>
              </a:rPr>
              <a:t>School</a:t>
            </a:r>
            <a:r>
              <a:rPr lang="fr-FR" sz="3200" kern="1200" noProof="0" dirty="0">
                <a:latin typeface="+mn-lt"/>
                <a:ea typeface="+mn-ea"/>
                <a:cs typeface="+mn-cs"/>
              </a:rPr>
              <a:t> of Law and </a:t>
            </a:r>
            <a:r>
              <a:rPr lang="fr-FR" sz="3200" kern="1200" noProof="0" dirty="0" err="1">
                <a:latin typeface="+mn-lt"/>
                <a:ea typeface="+mn-ea"/>
                <a:cs typeface="+mn-cs"/>
              </a:rPr>
              <a:t>Politics</a:t>
            </a:r>
            <a:endParaRPr lang="fr-FR" sz="3200" kern="1200" noProof="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0208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49">
            <a:extLst>
              <a:ext uri="{FF2B5EF4-FFF2-40B4-BE49-F238E27FC236}">
                <a16:creationId xmlns:a16="http://schemas.microsoft.com/office/drawing/2014/main" id="{B50CA19E-B1A4-7158-D81F-55197BF6F84F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6845" b="8885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A6ACB25-0CC7-2467-118D-EAE2F8DDDD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Contrôle des clauses </a:t>
            </a:r>
            <a:r>
              <a:rPr lang="en-US" dirty="0" err="1"/>
              <a:t>abusives</a:t>
            </a:r>
            <a:r>
              <a:rPr lang="en-US" dirty="0"/>
              <a:t>: application </a:t>
            </a:r>
            <a:r>
              <a:rPr lang="en-US" dirty="0" err="1"/>
              <a:t>mixte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7F38122-AF3C-AEB5-7E9B-281D249484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3136418"/>
              </p:ext>
            </p:extLst>
          </p:nvPr>
        </p:nvGraphicFramePr>
        <p:xfrm>
          <a:off x="269542" y="1808016"/>
          <a:ext cx="10143380" cy="4885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919712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69F545AF-1118-3E53-04D7-D1CD99B14648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  <a:alphaModFix amt="25000"/>
          </a:blip>
          <a:srcRect t="15481" r="-2" b="-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6AFAEE-1A98-3A8F-87F1-5D5804E7F4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GB" sz="3400"/>
              <a:t>Protection des consommateurs post Brexit: quel avenir?</a:t>
            </a:r>
            <a:br>
              <a:rPr lang="en-GB" sz="3400"/>
            </a:br>
            <a:endParaRPr lang="en-US" sz="3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9C818C4B-98FB-43EA-EBE4-08A0EF17874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6164501"/>
              </p:ext>
            </p:extLst>
          </p:nvPr>
        </p:nvGraphicFramePr>
        <p:xfrm>
          <a:off x="740329" y="1706780"/>
          <a:ext cx="10718334" cy="47637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76987509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0E30439A-8A5B-46EC-8283-9B6B031D40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CEAD642-85CF-4750-8432-7C80C901F0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27"/>
            <a:ext cx="12192001" cy="6858000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A33EEAE-15D5-4119-8C1E-89D943F911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455521" y="-1720"/>
            <a:ext cx="11750040" cy="6840685"/>
          </a:xfrm>
          <a:prstGeom prst="rect">
            <a:avLst/>
          </a:prstGeom>
          <a:gradFill>
            <a:gsLst>
              <a:gs pos="21000">
                <a:schemeClr val="accent1">
                  <a:lumMod val="50000"/>
                  <a:alpha val="61000"/>
                </a:schemeClr>
              </a:gs>
              <a:gs pos="100000">
                <a:schemeClr val="accent1">
                  <a:alpha val="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730D8B3B-9B80-4025-B934-26DC7D7CD2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606054" y="-1291"/>
            <a:ext cx="3608179" cy="685886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0"/>
                </a:schemeClr>
              </a:gs>
              <a:gs pos="99000">
                <a:srgbClr val="000000">
                  <a:alpha val="41000"/>
                </a:srgbClr>
              </a:gs>
            </a:gsLst>
            <a:lin ang="16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B5A1B09C-1565-46F8-B70F-621C5EB48A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5274173">
            <a:off x="6059728" y="779270"/>
            <a:ext cx="4967533" cy="4988390"/>
          </a:xfrm>
          <a:prstGeom prst="ellipse">
            <a:avLst/>
          </a:prstGeom>
          <a:gradFill>
            <a:gsLst>
              <a:gs pos="0">
                <a:schemeClr val="accent1">
                  <a:alpha val="24000"/>
                </a:schemeClr>
              </a:gs>
              <a:gs pos="79000">
                <a:schemeClr val="accent1">
                  <a:lumMod val="60000"/>
                  <a:lumOff val="40000"/>
                  <a:alpha val="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EC6C46EB-5794-0583-51F9-D86AC0E8F2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6865" y="818984"/>
            <a:ext cx="6596245" cy="3268520"/>
          </a:xfrm>
        </p:spPr>
        <p:txBody>
          <a:bodyPr>
            <a:normAutofit/>
          </a:bodyPr>
          <a:lstStyle/>
          <a:p>
            <a:pPr algn="r"/>
            <a:r>
              <a:rPr lang="en-US" sz="4800">
                <a:solidFill>
                  <a:srgbClr val="FFFFFF"/>
                </a:solidFill>
              </a:rPr>
              <a:t>Merci de </a:t>
            </a:r>
            <a:r>
              <a:rPr lang="en-US" sz="4800" err="1">
                <a:solidFill>
                  <a:srgbClr val="FFFFFF"/>
                </a:solidFill>
              </a:rPr>
              <a:t>votre</a:t>
            </a:r>
            <a:r>
              <a:rPr lang="en-US" sz="4800">
                <a:solidFill>
                  <a:srgbClr val="FFFFFF"/>
                </a:solidFill>
              </a:rPr>
              <a:t> attention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C516CC8-80AC-446C-A56E-9F54B72104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6314" y="4480038"/>
            <a:ext cx="12179371" cy="2377962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34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68FCC5C5-5D2E-8586-3AA3-81CF2C480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31874" y="4797188"/>
            <a:ext cx="6051236" cy="1241828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3200">
                <a:solidFill>
                  <a:srgbClr val="FFFFFF"/>
                </a:solidFill>
              </a:rPr>
              <a:t>Questions?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3947E58-F088-49F1-A3D1-DEA690192E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6967085" y="1632660"/>
            <a:ext cx="6857572" cy="3592258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  <a:alpha val="50000"/>
                </a:schemeClr>
              </a:gs>
              <a:gs pos="99000">
                <a:srgbClr val="000000">
                  <a:alpha val="0"/>
                </a:srgb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380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2" name="Rectangle 131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6" name="Rectangle 135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8" name="Rectangle 137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B0679A63-0D0A-9C83-17F4-D83D6E363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fr-FR" sz="4000" noProof="0" dirty="0">
                <a:solidFill>
                  <a:srgbClr val="FFFFFF"/>
                </a:solidFill>
              </a:rPr>
              <a:t>Les clauses abusives: vue d’ensemble</a:t>
            </a:r>
          </a:p>
        </p:txBody>
      </p:sp>
      <p:graphicFrame>
        <p:nvGraphicFramePr>
          <p:cNvPr id="55" name="Content Placeholder 4">
            <a:extLst>
              <a:ext uri="{FF2B5EF4-FFF2-40B4-BE49-F238E27FC236}">
                <a16:creationId xmlns:a16="http://schemas.microsoft.com/office/drawing/2014/main" id="{6ED87FC5-31C1-9029-EDA6-26BCD14E0E6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2109004"/>
              </p:ext>
            </p:extLst>
          </p:nvPr>
        </p:nvGraphicFramePr>
        <p:xfrm>
          <a:off x="644056" y="2615979"/>
          <a:ext cx="10445036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34439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FB68B-C2BA-3485-64ED-955C2E3C3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152" y="378988"/>
            <a:ext cx="11992707" cy="1325563"/>
          </a:xfrm>
          <a:solidFill>
            <a:srgbClr val="FF6A00">
              <a:alpha val="89000"/>
            </a:srgbClr>
          </a:solidFill>
        </p:spPr>
        <p:txBody>
          <a:bodyPr>
            <a:normAutofit fontScale="90000"/>
          </a:bodyPr>
          <a:lstStyle/>
          <a:p>
            <a:r>
              <a:rPr lang="en-US" sz="3200" b="1">
                <a:latin typeface="Aptos Display"/>
                <a:ea typeface="+mj-lt"/>
                <a:cs typeface="+mj-lt"/>
              </a:rPr>
              <a:t>Le </a:t>
            </a:r>
            <a:r>
              <a:rPr lang="en-US" sz="3200" b="1" err="1">
                <a:latin typeface="Aptos Display"/>
                <a:ea typeface="+mj-lt"/>
                <a:cs typeface="+mj-lt"/>
              </a:rPr>
              <a:t>contexte</a:t>
            </a:r>
            <a:br>
              <a:rPr lang="en-US" sz="3200">
                <a:latin typeface="Aptos Display"/>
                <a:ea typeface="+mj-lt"/>
                <a:cs typeface="+mj-lt"/>
              </a:rPr>
            </a:br>
            <a:br>
              <a:rPr lang="en-US" sz="3200">
                <a:latin typeface="Aptos Display"/>
                <a:ea typeface="+mj-lt"/>
                <a:cs typeface="+mj-lt"/>
              </a:rPr>
            </a:br>
            <a:r>
              <a:rPr lang="en-US" sz="3200">
                <a:latin typeface="Aptos Display"/>
                <a:ea typeface="+mj-lt"/>
                <a:cs typeface="+mj-lt"/>
              </a:rPr>
              <a:t>Pre </a:t>
            </a:r>
            <a:r>
              <a:rPr lang="en-US" sz="3200" i="1">
                <a:latin typeface="Aptos Display"/>
                <a:ea typeface="+mj-lt"/>
                <a:cs typeface="+mj-lt"/>
              </a:rPr>
              <a:t>Consumer Rights Act</a:t>
            </a:r>
            <a:r>
              <a:rPr lang="en-US" sz="3200">
                <a:latin typeface="Aptos Display"/>
                <a:ea typeface="+mj-lt"/>
                <a:cs typeface="+mj-lt"/>
              </a:rPr>
              <a:t> 2015: Un droit </a:t>
            </a:r>
            <a:r>
              <a:rPr lang="en-US" sz="3200" err="1">
                <a:latin typeface="Aptos Display"/>
                <a:ea typeface="+mj-lt"/>
                <a:cs typeface="+mj-lt"/>
              </a:rPr>
              <a:t>complexe</a:t>
            </a:r>
            <a:r>
              <a:rPr lang="en-US" sz="3200">
                <a:latin typeface="Aptos Display"/>
                <a:ea typeface="+mj-lt"/>
                <a:cs typeface="+mj-lt"/>
              </a:rPr>
              <a:t> et </a:t>
            </a:r>
            <a:r>
              <a:rPr lang="en-US" sz="3200" err="1">
                <a:latin typeface="Aptos Display"/>
                <a:ea typeface="+mj-lt"/>
                <a:cs typeface="+mj-lt"/>
              </a:rPr>
              <a:t>fragmentaire</a:t>
            </a:r>
            <a:endParaRPr lang="en-US" err="1">
              <a:latin typeface="Aptos Display"/>
              <a:ea typeface="MS Mincho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66925F3-E6A9-7649-E021-F6208C5CA8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2899749"/>
              </p:ext>
            </p:extLst>
          </p:nvPr>
        </p:nvGraphicFramePr>
        <p:xfrm>
          <a:off x="197153" y="2110515"/>
          <a:ext cx="11084076" cy="4411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12480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1" name="Rectangle 40">
            <a:extLst>
              <a:ext uri="{FF2B5EF4-FFF2-40B4-BE49-F238E27FC236}">
                <a16:creationId xmlns:a16="http://schemas.microsoft.com/office/drawing/2014/main" id="{C2554CA6-288E-4202-BC52-2E5A8F0C0A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Oval 42">
            <a:extLst>
              <a:ext uri="{FF2B5EF4-FFF2-40B4-BE49-F238E27FC236}">
                <a16:creationId xmlns:a16="http://schemas.microsoft.com/office/drawing/2014/main" id="{B10BB131-AC8E-4A8E-A5D1-36260F720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DE08716-8C5D-7744-9268-0BEA698600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1074" y="1396686"/>
            <a:ext cx="3240506" cy="4064628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Le </a:t>
            </a:r>
            <a:r>
              <a:rPr lang="en-US" i="1">
                <a:solidFill>
                  <a:srgbClr val="FFFFFF"/>
                </a:solidFill>
              </a:rPr>
              <a:t>Consumer Rights Act</a:t>
            </a:r>
            <a:r>
              <a:rPr lang="en-US">
                <a:solidFill>
                  <a:srgbClr val="FFFFFF"/>
                </a:solidFill>
              </a:rPr>
              <a:t> (2015)</a:t>
            </a:r>
          </a:p>
        </p:txBody>
      </p:sp>
      <p:sp>
        <p:nvSpPr>
          <p:cNvPr id="45" name="Arc 44">
            <a:extLst>
              <a:ext uri="{FF2B5EF4-FFF2-40B4-BE49-F238E27FC236}">
                <a16:creationId xmlns:a16="http://schemas.microsoft.com/office/drawing/2014/main" id="{5B7778FC-632E-4DCA-A7CB-0D7731CCF9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FA23A907-97FB-4A8F-880A-DD77401C42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2B567A55-F25D-70D6-8C66-7A0503B375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0153" y="1526033"/>
            <a:ext cx="6428912" cy="393528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buNone/>
            </a:pPr>
            <a:r>
              <a:rPr lang="fr-FR" sz="1600" noProof="0" dirty="0">
                <a:latin typeface="+mj-lt"/>
                <a:ea typeface="Calibri"/>
                <a:cs typeface="Calibri"/>
              </a:rPr>
              <a:t>Consolide la loi sur la protection des consommateurs: abroge les Règlements </a:t>
            </a:r>
            <a:r>
              <a:rPr lang="fr-FR" sz="1600" i="1" noProof="0" dirty="0" err="1">
                <a:latin typeface="+mj-lt"/>
                <a:ea typeface="Calibri"/>
                <a:cs typeface="Calibri"/>
              </a:rPr>
              <a:t>UTCCRs</a:t>
            </a:r>
            <a:r>
              <a:rPr lang="fr-FR" sz="1600" noProof="0" dirty="0">
                <a:latin typeface="+mj-lt"/>
                <a:ea typeface="Calibri"/>
                <a:cs typeface="Calibri"/>
              </a:rPr>
              <a:t> (1999) et modifie </a:t>
            </a:r>
            <a:r>
              <a:rPr lang="fr-FR" sz="1600" i="1" noProof="0" dirty="0">
                <a:latin typeface="+mj-lt"/>
                <a:ea typeface="Calibri"/>
                <a:cs typeface="Calibri"/>
              </a:rPr>
              <a:t>UCTA</a:t>
            </a:r>
            <a:r>
              <a:rPr lang="fr-FR" sz="1600" noProof="0" dirty="0">
                <a:latin typeface="+mj-lt"/>
                <a:ea typeface="Calibri"/>
                <a:cs typeface="Calibri"/>
              </a:rPr>
              <a:t> (1977) (retire B2C)</a:t>
            </a:r>
            <a:endParaRPr lang="fr-FR" noProof="0" dirty="0">
              <a:latin typeface="+mj-lt"/>
            </a:endParaRPr>
          </a:p>
          <a:p>
            <a:pPr>
              <a:buNone/>
            </a:pPr>
            <a:r>
              <a:rPr lang="fr-FR" sz="1600" noProof="0" dirty="0">
                <a:latin typeface="+mj-lt"/>
                <a:ea typeface="Calibri"/>
                <a:cs typeface="Calibri"/>
              </a:rPr>
              <a:t>Transposition de la Directive de 93 dans la Partie 2 du CRA:</a:t>
            </a:r>
            <a:endParaRPr lang="fr-FR" noProof="0" dirty="0">
              <a:latin typeface="+mj-lt"/>
            </a:endParaRPr>
          </a:p>
          <a:p>
            <a:r>
              <a:rPr lang="fr-FR" sz="1600" dirty="0">
                <a:latin typeface="+mj-lt"/>
                <a:ea typeface="Calibri"/>
                <a:cs typeface="Calibri"/>
              </a:rPr>
              <a:t>Sections</a:t>
            </a:r>
            <a:r>
              <a:rPr lang="fr-FR" sz="1600" noProof="0" dirty="0">
                <a:latin typeface="+mj-lt"/>
                <a:ea typeface="Calibri"/>
                <a:cs typeface="Calibri"/>
              </a:rPr>
              <a:t> 61, 62, 63, 64, 67, 68, 69, 70, 72, 73, 74 et 76 et dans les Annexes 2, 3 et 5.</a:t>
            </a:r>
          </a:p>
          <a:p>
            <a:r>
              <a:rPr lang="fr-FR" sz="1600" noProof="0" dirty="0">
                <a:latin typeface="+mj-lt"/>
                <a:ea typeface="Calibri"/>
                <a:cs typeface="Calibri"/>
              </a:rPr>
              <a:t>Sections 62-69 : règles générales du caractère abusif des clauses)</a:t>
            </a:r>
            <a:endParaRPr lang="fr-FR" noProof="0" dirty="0">
              <a:latin typeface="+mj-lt"/>
            </a:endParaRPr>
          </a:p>
          <a:p>
            <a:r>
              <a:rPr lang="fr-FR" sz="1600" dirty="0">
                <a:latin typeface="+mj-lt"/>
                <a:ea typeface="Calibri"/>
                <a:cs typeface="Arial"/>
              </a:rPr>
              <a:t>Section </a:t>
            </a:r>
            <a:r>
              <a:rPr lang="fr-FR" sz="1600" noProof="0" dirty="0">
                <a:latin typeface="+mj-lt"/>
                <a:ea typeface="Calibri"/>
                <a:cs typeface="Calibri"/>
              </a:rPr>
              <a:t>64: exclusions (les clauses sur l'adéquation du prix ou l'objet du contrat) et ajout d’une nouvelle condition de '</a:t>
            </a:r>
            <a:r>
              <a:rPr lang="fr-FR" sz="1600" i="1" noProof="0" dirty="0">
                <a:latin typeface="+mj-lt"/>
                <a:ea typeface="Calibri"/>
                <a:cs typeface="Calibri"/>
              </a:rPr>
              <a:t>prominence</a:t>
            </a:r>
            <a:r>
              <a:rPr lang="fr-FR" sz="1600" noProof="0" dirty="0">
                <a:latin typeface="+mj-lt"/>
                <a:ea typeface="Calibri"/>
                <a:cs typeface="Calibri"/>
              </a:rPr>
              <a:t>' (mise en évidence) en plus de celle de transparence</a:t>
            </a:r>
            <a:endParaRPr lang="fr-FR" noProof="0" dirty="0">
              <a:latin typeface="+mj-lt"/>
            </a:endParaRPr>
          </a:p>
          <a:p>
            <a:r>
              <a:rPr lang="fr-FR" sz="1600" dirty="0">
                <a:latin typeface="+mj-lt"/>
                <a:ea typeface="Calibri"/>
                <a:cs typeface="Arial"/>
              </a:rPr>
              <a:t>Section </a:t>
            </a:r>
            <a:r>
              <a:rPr lang="fr-FR" sz="1600" noProof="0" dirty="0">
                <a:latin typeface="+mj-lt"/>
                <a:ea typeface="Calibri"/>
                <a:cs typeface="Calibri"/>
              </a:rPr>
              <a:t>63 et l’Annexe 2:  le rôle des clauses considérées abusives et ajout sur la liste indicative des clauses pouvant être considérées comme abusives (la « liste grise»)</a:t>
            </a:r>
            <a:endParaRPr lang="fr-FR" noProof="0" dirty="0">
              <a:latin typeface="+mj-lt"/>
            </a:endParaRPr>
          </a:p>
          <a:p>
            <a:pPr>
              <a:buNone/>
            </a:pPr>
            <a:r>
              <a:rPr lang="fr-FR" sz="1600" dirty="0">
                <a:latin typeface="+mj-lt"/>
                <a:ea typeface="Calibri"/>
                <a:cs typeface="Calibri"/>
              </a:rPr>
              <a:t>Réconciliation difficile entre la protection de la liberté contractuelle vs protection du consommateur: l</a:t>
            </a:r>
            <a:r>
              <a:rPr lang="fr-FR" sz="1600" noProof="0" dirty="0">
                <a:latin typeface="+mj-lt"/>
                <a:ea typeface="Calibri"/>
                <a:cs typeface="Calibri"/>
              </a:rPr>
              <a:t>' interprétation de ces dispositions reste restrictive dans l'ensemble (</a:t>
            </a:r>
            <a:r>
              <a:rPr lang="fr-FR" sz="1600" noProof="0" dirty="0" err="1">
                <a:latin typeface="+mj-lt"/>
                <a:ea typeface="Calibri"/>
                <a:cs typeface="Calibri"/>
              </a:rPr>
              <a:t>eg</a:t>
            </a:r>
            <a:r>
              <a:rPr lang="fr-FR" sz="1600" noProof="0" dirty="0">
                <a:latin typeface="+mj-lt"/>
                <a:ea typeface="Calibri"/>
                <a:cs typeface="Calibri"/>
              </a:rPr>
              <a:t>. champ d'application et l'appréciation du caractère abusif) </a:t>
            </a:r>
            <a:endParaRPr lang="fr-FR" noProof="0" dirty="0">
              <a:latin typeface="+mj-lt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300" dirty="0"/>
          </a:p>
        </p:txBody>
      </p:sp>
    </p:spTree>
    <p:extLst>
      <p:ext uri="{BB962C8B-B14F-4D97-AF65-F5344CB8AC3E}">
        <p14:creationId xmlns:p14="http://schemas.microsoft.com/office/powerpoint/2010/main" val="24113336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BCC635-AF5C-3C4E-EDC5-CA48F168E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476058"/>
            <a:ext cx="3115265" cy="3604057"/>
          </a:xfrm>
        </p:spPr>
        <p:txBody>
          <a:bodyPr anchor="b">
            <a:normAutofit fontScale="90000"/>
          </a:bodyPr>
          <a:lstStyle/>
          <a:p>
            <a:pPr algn="r"/>
            <a:r>
              <a:rPr lang="en-US">
                <a:solidFill>
                  <a:srgbClr val="FFFFFF"/>
                </a:solidFill>
              </a:rPr>
              <a:t>Le champ </a:t>
            </a:r>
            <a:r>
              <a:rPr lang="en-US" err="1">
                <a:solidFill>
                  <a:srgbClr val="FFFFFF"/>
                </a:solidFill>
              </a:rPr>
              <a:t>d’application</a:t>
            </a:r>
            <a:br>
              <a:rPr lang="en-US"/>
            </a:br>
            <a:br>
              <a:rPr lang="en-US" sz="4000">
                <a:solidFill>
                  <a:srgbClr val="FFFFFF"/>
                </a:solidFill>
              </a:rPr>
            </a:br>
            <a:r>
              <a:rPr lang="en-US" sz="3600">
                <a:solidFill>
                  <a:srgbClr val="FFFFFF"/>
                </a:solidFill>
              </a:rPr>
              <a:t>Section 64 Consumer Rights Act (2015)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E5E0B80-8110-030C-33E0-9F242433BEA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3990471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5863823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86646-FAB7-64B5-DF43-6AF277F52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664" y="365125"/>
            <a:ext cx="10850136" cy="1337953"/>
          </a:xfrm>
          <a:solidFill>
            <a:srgbClr val="ED7D31"/>
          </a:solidFill>
        </p:spPr>
        <p:txBody>
          <a:bodyPr/>
          <a:lstStyle/>
          <a:p>
            <a:r>
              <a:rPr lang="fr-FR" noProof="0" dirty="0"/>
              <a:t>La notion de consommateur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4A46B0-4107-461E-90B1-8C27AEBB4A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826" y="2288334"/>
            <a:ext cx="10861472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>
              <a:buNone/>
            </a:pPr>
            <a:r>
              <a:rPr lang="fr-FR" sz="2000" b="1" noProof="0" dirty="0">
                <a:latin typeface="Calibri" panose="020F0502020204030204" pitchFamily="34" charset="0"/>
                <a:cs typeface="Calibri" panose="020F0502020204030204" pitchFamily="34" charset="0"/>
              </a:rPr>
              <a:t>Art. 2(b) EU Directive 93/13/EEC: </a:t>
            </a:r>
            <a:r>
              <a:rPr lang="fr-FR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‘[…] toute personne physique qui, dans les contrats relevant de la présente directive, agit </a:t>
            </a:r>
            <a:r>
              <a:rPr lang="fr-FR" sz="2000" noProof="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à des fins qui n'entrent pas</a:t>
            </a:r>
            <a:r>
              <a:rPr lang="fr-FR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 dans le cadre de son activité professionnelle.</a:t>
            </a:r>
            <a:endParaRPr lang="fr-FR" noProof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fr-FR" sz="2000" i="1" noProof="0" dirty="0">
                <a:latin typeface="Calibri" panose="020F0502020204030204" pitchFamily="34" charset="0"/>
                <a:cs typeface="Calibri" panose="020F0502020204030204" pitchFamily="34" charset="0"/>
              </a:rPr>
              <a:t>R and B customs Brokers Co Ltd v United Dominions Trust Ltd </a:t>
            </a:r>
            <a:r>
              <a:rPr lang="fr-FR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[1988] étend la notion de consommateur aux personnes morales</a:t>
            </a:r>
            <a:endParaRPr lang="fr-FR" noProof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fr-FR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MAIS…</a:t>
            </a:r>
            <a:endParaRPr lang="fr-FR" noProof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r>
              <a:rPr lang="fr-FR" sz="2000" b="1" noProof="0" dirty="0">
                <a:latin typeface="Calibri" panose="020F0502020204030204" pitchFamily="34" charset="0"/>
                <a:cs typeface="Calibri" panose="020F0502020204030204" pitchFamily="34" charset="0"/>
              </a:rPr>
              <a:t>S. 2(1) CRA 2015</a:t>
            </a:r>
            <a:r>
              <a:rPr lang="fr-FR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: 'une personne physique agissant </a:t>
            </a:r>
            <a:r>
              <a:rPr lang="fr-FR" sz="2000" noProof="0" dirty="0">
                <a:highlight>
                  <a:srgbClr val="FFFF00"/>
                </a:highlight>
                <a:latin typeface="Calibri" panose="020F0502020204030204" pitchFamily="34" charset="0"/>
                <a:cs typeface="Calibri" panose="020F0502020204030204" pitchFamily="34" charset="0"/>
              </a:rPr>
              <a:t>à des fins qui sont entièrement ou principalement </a:t>
            </a:r>
            <a:r>
              <a:rPr lang="fr-FR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étrangères à son activité commerciale, industrielle, artisanale ou professionnelle.’</a:t>
            </a:r>
          </a:p>
          <a:p>
            <a:pPr>
              <a:buNone/>
            </a:pPr>
            <a:r>
              <a:rPr lang="fr-FR" sz="2000" dirty="0"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lang="fr-FR" sz="2000" noProof="0" dirty="0" err="1">
                <a:latin typeface="Calibri" panose="020F0502020204030204" pitchFamily="34" charset="0"/>
                <a:cs typeface="Calibri" panose="020F0502020204030204" pitchFamily="34" charset="0"/>
              </a:rPr>
              <a:t>éfinition</a:t>
            </a:r>
            <a:r>
              <a:rPr lang="fr-FR" sz="2000" noProof="0" dirty="0">
                <a:latin typeface="Calibri" panose="020F0502020204030204" pitchFamily="34" charset="0"/>
                <a:cs typeface="Calibri" panose="020F0502020204030204" pitchFamily="34" charset="0"/>
              </a:rPr>
              <a:t> plus large adoptée par le CRA que dans la Directive</a:t>
            </a:r>
          </a:p>
          <a:p>
            <a:pPr>
              <a:buNone/>
            </a:pPr>
            <a:r>
              <a:rPr lang="fr-FR" sz="1400" i="1" noProof="0" dirty="0" err="1">
                <a:solidFill>
                  <a:srgbClr val="303030"/>
                </a:solidFill>
                <a:latin typeface="Calibri" panose="020F0502020204030204" pitchFamily="34" charset="0"/>
                <a:ea typeface="Open Sans"/>
                <a:cs typeface="Calibri" panose="020F0502020204030204" pitchFamily="34" charset="0"/>
              </a:rPr>
              <a:t>Overy</a:t>
            </a:r>
            <a:r>
              <a:rPr lang="fr-FR" sz="1400" i="1" noProof="0" dirty="0">
                <a:solidFill>
                  <a:srgbClr val="303030"/>
                </a:solidFill>
                <a:latin typeface="Calibri" panose="020F0502020204030204" pitchFamily="34" charset="0"/>
                <a:ea typeface="Open Sans"/>
                <a:cs typeface="Calibri" panose="020F0502020204030204" pitchFamily="34" charset="0"/>
              </a:rPr>
              <a:t> v </a:t>
            </a:r>
            <a:r>
              <a:rPr lang="fr-FR" sz="1400" i="1" noProof="0" dirty="0" err="1">
                <a:solidFill>
                  <a:srgbClr val="303030"/>
                </a:solidFill>
                <a:latin typeface="Calibri" panose="020F0502020204030204" pitchFamily="34" charset="0"/>
                <a:ea typeface="Open Sans"/>
                <a:cs typeface="Calibri" panose="020F0502020204030204" pitchFamily="34" charset="0"/>
              </a:rPr>
              <a:t>Paypal</a:t>
            </a:r>
            <a:r>
              <a:rPr lang="fr-FR" sz="1400" i="1" noProof="0" dirty="0">
                <a:solidFill>
                  <a:srgbClr val="303030"/>
                </a:solidFill>
                <a:latin typeface="Calibri" panose="020F0502020204030204" pitchFamily="34" charset="0"/>
                <a:ea typeface="Open Sans"/>
                <a:cs typeface="Calibri" panose="020F0502020204030204" pitchFamily="34" charset="0"/>
              </a:rPr>
              <a:t> (Europe) Limited</a:t>
            </a:r>
            <a:r>
              <a:rPr lang="fr-FR" sz="1400" noProof="0" dirty="0">
                <a:solidFill>
                  <a:srgbClr val="303030"/>
                </a:solidFill>
                <a:latin typeface="Calibri" panose="020F0502020204030204" pitchFamily="34" charset="0"/>
                <a:ea typeface="Open Sans"/>
                <a:cs typeface="Calibri" panose="020F0502020204030204" pitchFamily="34" charset="0"/>
              </a:rPr>
              <a:t> [2012] </a:t>
            </a:r>
            <a:endParaRPr lang="fr-FR" noProof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None/>
            </a:pPr>
            <a:endParaRPr lang="en-US" sz="2000" dirty="0">
              <a:solidFill>
                <a:srgbClr val="000000"/>
              </a:solidFill>
              <a:latin typeface="Aptos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59354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B744D-ABF6-9200-3866-E4284393B0F6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 err="1"/>
              <a:t>Interprétation</a:t>
            </a:r>
            <a:r>
              <a:rPr lang="en-US"/>
              <a:t> </a:t>
            </a:r>
            <a:r>
              <a:rPr lang="en-US" err="1"/>
              <a:t>stricte</a:t>
            </a:r>
            <a:r>
              <a:rPr lang="en-US"/>
              <a:t> de </a:t>
            </a:r>
            <a:r>
              <a:rPr lang="en-US" err="1"/>
              <a:t>l'exemption</a:t>
            </a:r>
            <a:r>
              <a:rPr lang="en-US"/>
              <a:t> de base </a:t>
            </a:r>
            <a:r>
              <a:rPr lang="en-US" sz="3200"/>
              <a:t>(s. 64 CRA </a:t>
            </a:r>
            <a:r>
              <a:rPr lang="en-US" sz="3200" err="1"/>
              <a:t>l'objet</a:t>
            </a:r>
            <a:r>
              <a:rPr lang="en-US" sz="3200"/>
              <a:t> du </a:t>
            </a:r>
            <a:r>
              <a:rPr lang="en-US" sz="3200" err="1"/>
              <a:t>contrat</a:t>
            </a:r>
            <a:r>
              <a:rPr lang="en-US" sz="3200"/>
              <a:t> et </a:t>
            </a:r>
            <a:r>
              <a:rPr lang="en-US" sz="3200" err="1"/>
              <a:t>l'adéquation</a:t>
            </a:r>
            <a:r>
              <a:rPr lang="en-US" sz="3200"/>
              <a:t> du prix)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79CD9-A267-23A4-E130-483897FE48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05295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buNone/>
            </a:pPr>
            <a:r>
              <a:rPr lang="en-US" sz="1800" dirty="0">
                <a:latin typeface="Arial"/>
                <a:cs typeface="Arial"/>
              </a:rPr>
              <a:t>•</a:t>
            </a:r>
            <a:r>
              <a:rPr lang="en-US" sz="1800" dirty="0">
                <a:latin typeface="Calibri"/>
                <a:ea typeface="Calibri"/>
                <a:cs typeface="Calibri"/>
              </a:rPr>
              <a:t>L</a:t>
            </a:r>
            <a:r>
              <a:rPr lang="fr-FR" sz="1800" noProof="0" dirty="0">
                <a:latin typeface="+mj-lt"/>
                <a:ea typeface="Calibri"/>
                <a:cs typeface="Calibri"/>
              </a:rPr>
              <a:t>’ étendue de l’exception de base est controversée mais importante car elle affecte le champ d'application du test du caractère abusif (tension entre la protection des consommateurs et la liberté contractuelle).</a:t>
            </a:r>
            <a:endParaRPr lang="fr-FR" noProof="0" dirty="0">
              <a:latin typeface="+mj-lt"/>
            </a:endParaRPr>
          </a:p>
          <a:p>
            <a:pPr>
              <a:buNone/>
            </a:pPr>
            <a:r>
              <a:rPr lang="fr-FR" sz="1900" noProof="0" dirty="0">
                <a:latin typeface="+mj-lt"/>
                <a:cs typeface="Arial"/>
              </a:rPr>
              <a:t>•</a:t>
            </a:r>
            <a:r>
              <a:rPr lang="fr-FR" sz="1900" i="1" noProof="0" dirty="0" err="1">
                <a:highlight>
                  <a:srgbClr val="FFFF00"/>
                </a:highlight>
                <a:latin typeface="+mj-lt"/>
                <a:ea typeface="Calibri"/>
                <a:cs typeface="Calibri"/>
              </a:rPr>
              <a:t>Director</a:t>
            </a:r>
            <a:r>
              <a:rPr lang="fr-FR" sz="1900" i="1" noProof="0" dirty="0">
                <a:highlight>
                  <a:srgbClr val="FFFF00"/>
                </a:highlight>
                <a:latin typeface="+mj-lt"/>
                <a:ea typeface="Calibri"/>
                <a:cs typeface="Calibri"/>
              </a:rPr>
              <a:t> General Of </a:t>
            </a:r>
            <a:r>
              <a:rPr lang="fr-FR" sz="1900" i="1" noProof="0" dirty="0" err="1">
                <a:highlight>
                  <a:srgbClr val="FFFF00"/>
                </a:highlight>
                <a:latin typeface="+mj-lt"/>
                <a:ea typeface="Calibri"/>
                <a:cs typeface="Calibri"/>
              </a:rPr>
              <a:t>Fair</a:t>
            </a:r>
            <a:r>
              <a:rPr lang="fr-FR" sz="1900" i="1" noProof="0" dirty="0">
                <a:highlight>
                  <a:srgbClr val="FFFF00"/>
                </a:highlight>
                <a:latin typeface="+mj-lt"/>
                <a:ea typeface="Calibri"/>
                <a:cs typeface="Calibri"/>
              </a:rPr>
              <a:t> Trading v First National Bank </a:t>
            </a:r>
            <a:r>
              <a:rPr lang="fr-FR" sz="1900" noProof="0" dirty="0">
                <a:highlight>
                  <a:srgbClr val="FFFF00"/>
                </a:highlight>
                <a:latin typeface="+mj-lt"/>
                <a:ea typeface="Calibri"/>
                <a:cs typeface="Calibri"/>
              </a:rPr>
              <a:t>[2001]</a:t>
            </a:r>
            <a:endParaRPr lang="fr-FR" noProof="0" dirty="0">
              <a:highlight>
                <a:srgbClr val="FFFF00"/>
              </a:highlight>
              <a:latin typeface="+mj-lt"/>
            </a:endParaRPr>
          </a:p>
          <a:p>
            <a:pPr>
              <a:buNone/>
            </a:pPr>
            <a:r>
              <a:rPr lang="fr-FR" sz="1800" noProof="0" dirty="0">
                <a:latin typeface="+mj-lt"/>
                <a:ea typeface="Calibri"/>
                <a:cs typeface="Calibri"/>
              </a:rPr>
              <a:t>Une clause à un prêt d'argent qui prévoyait le maintien du taux d'intérêt contractuel après un jugement sur le remboursement par paiements échelonnés du prêt.  </a:t>
            </a:r>
            <a:endParaRPr lang="fr-FR" noProof="0" dirty="0">
              <a:latin typeface="+mj-lt"/>
            </a:endParaRPr>
          </a:p>
          <a:p>
            <a:pPr>
              <a:buNone/>
            </a:pPr>
            <a:r>
              <a:rPr lang="fr-FR" sz="1800" noProof="0" dirty="0">
                <a:latin typeface="+mj-lt"/>
                <a:ea typeface="Calibri"/>
                <a:cs typeface="Calibri"/>
              </a:rPr>
              <a:t>Lord </a:t>
            </a:r>
            <a:r>
              <a:rPr lang="fr-FR" sz="1800" noProof="0" dirty="0" err="1">
                <a:latin typeface="+mj-lt"/>
                <a:ea typeface="Calibri"/>
                <a:cs typeface="Calibri"/>
              </a:rPr>
              <a:t>Steyn</a:t>
            </a:r>
            <a:r>
              <a:rPr lang="fr-FR" sz="1800" noProof="0" dirty="0">
                <a:latin typeface="+mj-lt"/>
                <a:ea typeface="Calibri"/>
                <a:cs typeface="Calibri"/>
              </a:rPr>
              <a:t>: La clause ne relevait pas de l’exception de base car il s'agissait d'une clause ‘accessoire’ (</a:t>
            </a:r>
            <a:r>
              <a:rPr lang="fr-FR" sz="1800" i="1" noProof="0" dirty="0">
                <a:latin typeface="+mj-lt"/>
                <a:ea typeface="Calibri"/>
                <a:cs typeface="Calibri"/>
              </a:rPr>
              <a:t>default clause</a:t>
            </a:r>
            <a:r>
              <a:rPr lang="fr-FR" sz="1800" noProof="0" dirty="0">
                <a:latin typeface="+mj-lt"/>
                <a:ea typeface="Calibri"/>
                <a:cs typeface="Calibri"/>
              </a:rPr>
              <a:t>) = sujette au test du caractère abusif </a:t>
            </a:r>
            <a:endParaRPr lang="fr-FR" noProof="0" dirty="0">
              <a:latin typeface="+mj-lt"/>
            </a:endParaRPr>
          </a:p>
          <a:p>
            <a:pPr>
              <a:buNone/>
            </a:pPr>
            <a:r>
              <a:rPr lang="fr-FR" sz="1900" noProof="0" dirty="0">
                <a:latin typeface="+mj-lt"/>
                <a:cs typeface="Arial"/>
              </a:rPr>
              <a:t>•</a:t>
            </a:r>
            <a:r>
              <a:rPr lang="fr-FR" sz="1900" i="1" noProof="0" dirty="0">
                <a:highlight>
                  <a:srgbClr val="FFFF00"/>
                </a:highlight>
                <a:latin typeface="+mj-lt"/>
                <a:ea typeface="Calibri"/>
                <a:cs typeface="Calibri"/>
              </a:rPr>
              <a:t>Office of </a:t>
            </a:r>
            <a:r>
              <a:rPr lang="fr-FR" sz="1900" i="1" noProof="0" dirty="0" err="1">
                <a:highlight>
                  <a:srgbClr val="FFFF00"/>
                </a:highlight>
                <a:latin typeface="+mj-lt"/>
                <a:ea typeface="Calibri"/>
                <a:cs typeface="Calibri"/>
              </a:rPr>
              <a:t>Fair</a:t>
            </a:r>
            <a:r>
              <a:rPr lang="fr-FR" sz="1900" i="1" noProof="0" dirty="0">
                <a:highlight>
                  <a:srgbClr val="FFFF00"/>
                </a:highlight>
                <a:latin typeface="+mj-lt"/>
                <a:ea typeface="Calibri"/>
                <a:cs typeface="Calibri"/>
              </a:rPr>
              <a:t> Trading v Abbey National</a:t>
            </a:r>
            <a:r>
              <a:rPr lang="fr-FR" sz="1900" noProof="0" dirty="0">
                <a:highlight>
                  <a:srgbClr val="FFFF00"/>
                </a:highlight>
                <a:latin typeface="+mj-lt"/>
                <a:ea typeface="Calibri"/>
                <a:cs typeface="Calibri"/>
              </a:rPr>
              <a:t> [2009]</a:t>
            </a:r>
            <a:endParaRPr lang="fr-FR" noProof="0" dirty="0">
              <a:highlight>
                <a:srgbClr val="FFFF00"/>
              </a:highlight>
              <a:latin typeface="+mj-lt"/>
            </a:endParaRPr>
          </a:p>
          <a:p>
            <a:pPr>
              <a:buNone/>
            </a:pPr>
            <a:r>
              <a:rPr lang="fr-FR" sz="1800" noProof="0" dirty="0">
                <a:latin typeface="+mj-lt"/>
                <a:ea typeface="Calibri"/>
                <a:cs typeface="Calibri"/>
              </a:rPr>
              <a:t>Clauses concernant des frais bancaires sur découverts non autorisés. </a:t>
            </a:r>
            <a:endParaRPr lang="fr-FR" noProof="0" dirty="0">
              <a:latin typeface="+mj-lt"/>
            </a:endParaRPr>
          </a:p>
          <a:p>
            <a:pPr>
              <a:buNone/>
            </a:pPr>
            <a:r>
              <a:rPr lang="fr-FR" sz="1800" u="sng" noProof="0" dirty="0">
                <a:latin typeface="+mj-lt"/>
                <a:ea typeface="Calibri"/>
                <a:cs typeface="Calibri"/>
              </a:rPr>
              <a:t>Première instance et CA </a:t>
            </a:r>
            <a:r>
              <a:rPr lang="fr-FR" sz="1800" noProof="0" dirty="0">
                <a:latin typeface="+mj-lt"/>
                <a:ea typeface="Calibri"/>
                <a:cs typeface="Calibri"/>
              </a:rPr>
              <a:t>(approche étroite): l’exception ne couvre pas les conditions de frais de découverts (donc clause sujette au test du caractère abusif)</a:t>
            </a:r>
            <a:endParaRPr lang="fr-FR" noProof="0" dirty="0">
              <a:latin typeface="+mj-lt"/>
            </a:endParaRPr>
          </a:p>
          <a:p>
            <a:pPr>
              <a:buNone/>
            </a:pPr>
            <a:r>
              <a:rPr lang="fr-FR" sz="1800" u="sng" noProof="0" dirty="0">
                <a:latin typeface="+mj-lt"/>
                <a:ea typeface="Calibri"/>
                <a:cs typeface="Calibri"/>
              </a:rPr>
              <a:t>Cour Suprême </a:t>
            </a:r>
            <a:r>
              <a:rPr lang="fr-FR" sz="1800" noProof="0" dirty="0">
                <a:latin typeface="+mj-lt"/>
                <a:ea typeface="Calibri"/>
                <a:cs typeface="Calibri"/>
              </a:rPr>
              <a:t>(portée plus large): l’exception de base s'applique ‘clairement’. Les frais de découvert font partis du prix et de la rémunération pour les services bancaires et sont donc exclus à moins que ces clauses ne soient pas claires et intelligibles.  </a:t>
            </a:r>
            <a:endParaRPr lang="fr-FR" noProof="0" dirty="0">
              <a:latin typeface="+mj-lt"/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384667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717903-92F8-77F2-D9D3-0C186CF3CEBC}"/>
              </a:ext>
            </a:extLst>
          </p:cNvPr>
          <p:cNvSpPr>
            <a:spLocks noGrp="1"/>
          </p:cNvSpPr>
          <p:nvPr>
            <p:ph type="title"/>
          </p:nvPr>
        </p:nvSpPr>
        <p:spPr>
          <a:solidFill>
            <a:schemeClr val="accent6"/>
          </a:solidFill>
        </p:spPr>
        <p:txBody>
          <a:bodyPr/>
          <a:lstStyle/>
          <a:p>
            <a:r>
              <a:rPr lang="en-US"/>
              <a:t>'Transparence' et 'prominence'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8B7784-777F-EFE6-CDCB-F4720CA9A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>
                <a:ea typeface="+mn-lt"/>
                <a:cs typeface="+mn-lt"/>
              </a:rPr>
              <a:t>•</a:t>
            </a:r>
            <a:r>
              <a:rPr lang="fr-FR" noProof="0" dirty="0">
                <a:latin typeface="Calibri"/>
                <a:ea typeface="Calibri"/>
                <a:cs typeface="Calibri"/>
              </a:rPr>
              <a:t>Les clauses exclues par le jeu de la s. 64 CRA, sont cependant soumises aux conditions de:</a:t>
            </a:r>
            <a:endParaRPr lang="fr-FR" noProof="0" dirty="0"/>
          </a:p>
          <a:p>
            <a:pPr marL="0" indent="0">
              <a:buNone/>
            </a:pPr>
            <a:r>
              <a:rPr lang="fr-FR" noProof="0" dirty="0">
                <a:ea typeface="+mn-lt"/>
                <a:cs typeface="+mn-lt"/>
              </a:rPr>
              <a:t>•</a:t>
            </a:r>
            <a:r>
              <a:rPr lang="fr-FR" noProof="0" dirty="0">
                <a:highlight>
                  <a:srgbClr val="FFFF00"/>
                </a:highlight>
                <a:latin typeface="Calibri"/>
                <a:ea typeface="Calibri"/>
                <a:cs typeface="Calibri"/>
              </a:rPr>
              <a:t>Transparence</a:t>
            </a:r>
            <a:r>
              <a:rPr lang="fr-FR" noProof="0" dirty="0">
                <a:latin typeface="Calibri"/>
                <a:ea typeface="Calibri"/>
                <a:cs typeface="Calibri"/>
              </a:rPr>
              <a:t> = langage de la clause doit être clair et intelligible (compréhensible) (s. 64(2))</a:t>
            </a:r>
          </a:p>
          <a:p>
            <a:pPr marL="0" indent="0">
              <a:buNone/>
            </a:pPr>
            <a:r>
              <a:rPr lang="fr-FR" b="1" dirty="0">
                <a:latin typeface="Calibri"/>
                <a:cs typeface="Calibri"/>
              </a:rPr>
              <a:t>et</a:t>
            </a:r>
            <a:endParaRPr lang="fr-FR" b="1" noProof="0" dirty="0"/>
          </a:p>
          <a:p>
            <a:pPr marL="0" indent="0">
              <a:buNone/>
            </a:pPr>
            <a:r>
              <a:rPr lang="fr-FR" noProof="0" dirty="0">
                <a:ea typeface="+mn-lt"/>
                <a:cs typeface="+mn-lt"/>
              </a:rPr>
              <a:t>•</a:t>
            </a:r>
            <a:r>
              <a:rPr lang="fr-FR" noProof="0" dirty="0">
                <a:highlight>
                  <a:srgbClr val="FFFF00"/>
                </a:highlight>
                <a:latin typeface="Calibri"/>
                <a:ea typeface="Calibri"/>
                <a:cs typeface="Calibri"/>
              </a:rPr>
              <a:t>Prominence</a:t>
            </a:r>
            <a:r>
              <a:rPr lang="fr-FR" noProof="0" dirty="0">
                <a:latin typeface="Calibri"/>
                <a:ea typeface="Calibri"/>
                <a:cs typeface="Calibri"/>
              </a:rPr>
              <a:t> = clause portée à l’attention du consommateur de telle sorte que le ’consommateur moyen’ en ait pris connaissance (s. 64(3) et (4). </a:t>
            </a:r>
            <a:endParaRPr lang="fr-FR" noProof="0" dirty="0"/>
          </a:p>
          <a:p>
            <a:pPr marL="0" indent="0">
              <a:buNone/>
            </a:pPr>
            <a:r>
              <a:rPr lang="fr-FR" sz="2000" i="1" noProof="0" dirty="0">
                <a:latin typeface="Calibri"/>
                <a:ea typeface="Calibri"/>
                <a:cs typeface="Calibri"/>
              </a:rPr>
              <a:t>Green v </a:t>
            </a:r>
            <a:r>
              <a:rPr lang="fr-FR" sz="2000" i="1" noProof="0" dirty="0" err="1">
                <a:latin typeface="Calibri"/>
                <a:ea typeface="Calibri"/>
                <a:cs typeface="Calibri"/>
              </a:rPr>
              <a:t>Betfred</a:t>
            </a:r>
            <a:r>
              <a:rPr lang="fr-FR" sz="2000" i="1" noProof="0" dirty="0">
                <a:latin typeface="Calibri"/>
                <a:ea typeface="Calibri"/>
                <a:cs typeface="Calibri"/>
              </a:rPr>
              <a:t> </a:t>
            </a:r>
            <a:r>
              <a:rPr lang="fr-FR" sz="2000" noProof="0" dirty="0">
                <a:latin typeface="Calibri"/>
                <a:ea typeface="Calibri"/>
                <a:cs typeface="Calibri"/>
              </a:rPr>
              <a:t>[2021]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7813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7301F447-EEF7-48F5-AF73-7566EE7F64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C5198C-DAD1-4135-704D-C7F802C25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334644"/>
            <a:ext cx="10509504" cy="1076914"/>
          </a:xfrm>
        </p:spPr>
        <p:txBody>
          <a:bodyPr anchor="ctr">
            <a:normAutofit/>
          </a:bodyPr>
          <a:lstStyle/>
          <a:p>
            <a:r>
              <a:rPr lang="en-US" sz="3400"/>
              <a:t>Contrôle des clauses abusives: remarques préliminaires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7117410-A2A4-4085-9ADC-46744551DB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2772" y="0"/>
            <a:ext cx="10506456" cy="19138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99F74EB5-E547-4FB4-95F5-BCC788F3C4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A1520028-30A1-A9F1-7BE2-0C6E9EAD0C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6815972"/>
              </p:ext>
            </p:extLst>
          </p:nvPr>
        </p:nvGraphicFramePr>
        <p:xfrm>
          <a:off x="1186781" y="1512478"/>
          <a:ext cx="10012190" cy="5152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6863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9C77DA15567744BDD68A25023FF329" ma:contentTypeVersion="4" ma:contentTypeDescription="Create a new document." ma:contentTypeScope="" ma:versionID="be1df22cd5fca7c7f29a04bccb2bbffb">
  <xsd:schema xmlns:xsd="http://www.w3.org/2001/XMLSchema" xmlns:xs="http://www.w3.org/2001/XMLSchema" xmlns:p="http://schemas.microsoft.com/office/2006/metadata/properties" xmlns:ns2="84b20f24-4d9e-41d3-97c6-990cf2bc6c70" targetNamespace="http://schemas.microsoft.com/office/2006/metadata/properties" ma:root="true" ma:fieldsID="668cf7cb1066aab00153f2e60d55628f" ns2:_="">
    <xsd:import namespace="84b20f24-4d9e-41d3-97c6-990cf2bc6c7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b20f24-4d9e-41d3-97c6-990cf2bc6c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CFACFC4-054F-45F8-B196-3A65C11C2A5B}">
  <ds:schemaRefs>
    <ds:schemaRef ds:uri="84b20f24-4d9e-41d3-97c6-990cf2bc6c7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C6229EA5-7EA3-41E1-8232-07B77E03CC6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1FC24C7-52AC-4C93-8384-EE4B50F0655B}">
  <ds:schemaRefs>
    <ds:schemaRef ds:uri="http://schemas.microsoft.com/office/2006/metadata/properties"/>
    <ds:schemaRef ds:uri="http://schemas.microsoft.com/office/infopath/2007/PartnerControls"/>
  </ds:schemaRefs>
</ds:datastoreItem>
</file>

<file path=docMetadata/LabelInfo.xml><?xml version="1.0" encoding="utf-8"?>
<clbl:labelList xmlns:clbl="http://schemas.microsoft.com/office/2020/mipLabelMetadata">
  <clbl:label id="{bdb74b30-9568-4856-bdbf-06759778fcbc}" enabled="0" method="" siteId="{bdb74b30-9568-4856-bdbf-06759778fcbc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1277</Words>
  <Application>Microsoft Macintosh PowerPoint</Application>
  <PresentationFormat>Widescreen</PresentationFormat>
  <Paragraphs>72</Paragraphs>
  <Slides>12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Aptos</vt:lpstr>
      <vt:lpstr>Aptos Display</vt:lpstr>
      <vt:lpstr>Arial</vt:lpstr>
      <vt:lpstr>Calibri</vt:lpstr>
      <vt:lpstr>Office Theme</vt:lpstr>
      <vt:lpstr>La protection des consommateurs contre les clauses abusives en droit anglais</vt:lpstr>
      <vt:lpstr>Les clauses abusives: vue d’ensemble</vt:lpstr>
      <vt:lpstr>Le contexte  Pre Consumer Rights Act 2015: Un droit complexe et fragmentaire</vt:lpstr>
      <vt:lpstr>Le Consumer Rights Act (2015)</vt:lpstr>
      <vt:lpstr>Le champ d’application  Section 64 Consumer Rights Act (2015)</vt:lpstr>
      <vt:lpstr>La notion de consommateur</vt:lpstr>
      <vt:lpstr>Interprétation stricte de l'exemption de base (s. 64 CRA l'objet du contrat et l'adéquation du prix)</vt:lpstr>
      <vt:lpstr>'Transparence' et 'prominence'</vt:lpstr>
      <vt:lpstr>Contrôle des clauses abusives: remarques préliminaires</vt:lpstr>
      <vt:lpstr>Contrôle des clauses abusives: application mixte</vt:lpstr>
      <vt:lpstr>Protection des consommateurs post Brexit: quel avenir? </vt:lpstr>
      <vt:lpstr>Merci de votre attention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Severine Saintier</dc:creator>
  <cp:lastModifiedBy>Muriel Renaudin</cp:lastModifiedBy>
  <cp:revision>242</cp:revision>
  <dcterms:created xsi:type="dcterms:W3CDTF">2024-10-10T14:27:12Z</dcterms:created>
  <dcterms:modified xsi:type="dcterms:W3CDTF">2024-12-04T16:22:01Z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0x010100AC9C77DA15567744BDD68A25023FF329</vt:lpwstr>
  </property>
</Properties>
</file>