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9" r:id="rId1"/>
  </p:sldMasterIdLst>
  <p:notesMasterIdLst>
    <p:notesMasterId r:id="rId15"/>
  </p:notesMasterIdLst>
  <p:sldIdLst>
    <p:sldId id="256" r:id="rId2"/>
    <p:sldId id="277" r:id="rId3"/>
    <p:sldId id="257" r:id="rId4"/>
    <p:sldId id="258" r:id="rId5"/>
    <p:sldId id="274" r:id="rId6"/>
    <p:sldId id="279" r:id="rId7"/>
    <p:sldId id="263" r:id="rId8"/>
    <p:sldId id="269" r:id="rId9"/>
    <p:sldId id="276" r:id="rId10"/>
    <p:sldId id="271" r:id="rId11"/>
    <p:sldId id="273" r:id="rId12"/>
    <p:sldId id="261" r:id="rId13"/>
    <p:sldId id="28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06" autoAdjust="0"/>
    <p:restoredTop sz="82353" autoAdjust="0"/>
  </p:normalViewPr>
  <p:slideViewPr>
    <p:cSldViewPr snapToGrid="0" snapToObjects="1">
      <p:cViewPr>
        <p:scale>
          <a:sx n="100" d="100"/>
          <a:sy n="100" d="100"/>
        </p:scale>
        <p:origin x="-7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610631-A3A6-584D-B60D-5F4FB052CFB9}" type="datetimeFigureOut">
              <a:rPr lang="en-US" smtClean="0"/>
              <a:t>20/06/2013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8F668D-E7BD-BD44-94DE-BA4C0C37CFE3}" type="slidenum">
              <a:rPr lang="en-US" smtClean="0"/>
              <a:t>‹#›</a:t>
            </a:fld>
            <a:endParaRPr lang="en-US" dirty="0"/>
          </a:p>
        </p:txBody>
      </p:sp>
    </p:spTree>
    <p:extLst>
      <p:ext uri="{BB962C8B-B14F-4D97-AF65-F5344CB8AC3E}">
        <p14:creationId xmlns:p14="http://schemas.microsoft.com/office/powerpoint/2010/main" val="35331780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D58F668D-E7BD-BD44-94DE-BA4C0C37CFE3}" type="slidenum">
              <a:rPr lang="en-US" smtClean="0"/>
              <a:t>1</a:t>
            </a:fld>
            <a:endParaRPr lang="en-US" dirty="0"/>
          </a:p>
        </p:txBody>
      </p:sp>
    </p:spTree>
    <p:extLst>
      <p:ext uri="{BB962C8B-B14F-4D97-AF65-F5344CB8AC3E}">
        <p14:creationId xmlns:p14="http://schemas.microsoft.com/office/powerpoint/2010/main" val="4060178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10</a:t>
            </a:fld>
            <a:endParaRPr lang="en-US" dirty="0"/>
          </a:p>
        </p:txBody>
      </p:sp>
    </p:spTree>
    <p:extLst>
      <p:ext uri="{BB962C8B-B14F-4D97-AF65-F5344CB8AC3E}">
        <p14:creationId xmlns:p14="http://schemas.microsoft.com/office/powerpoint/2010/main" val="1984159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11</a:t>
            </a:fld>
            <a:endParaRPr lang="en-US" dirty="0"/>
          </a:p>
        </p:txBody>
      </p:sp>
    </p:spTree>
    <p:extLst>
      <p:ext uri="{BB962C8B-B14F-4D97-AF65-F5344CB8AC3E}">
        <p14:creationId xmlns:p14="http://schemas.microsoft.com/office/powerpoint/2010/main" val="24466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D58F668D-E7BD-BD44-94DE-BA4C0C37CFE3}" type="slidenum">
              <a:rPr lang="en-US" smtClean="0"/>
              <a:t>2</a:t>
            </a:fld>
            <a:endParaRPr lang="en-US" dirty="0"/>
          </a:p>
        </p:txBody>
      </p:sp>
    </p:spTree>
    <p:extLst>
      <p:ext uri="{BB962C8B-B14F-4D97-AF65-F5344CB8AC3E}">
        <p14:creationId xmlns:p14="http://schemas.microsoft.com/office/powerpoint/2010/main" val="70493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3</a:t>
            </a:fld>
            <a:endParaRPr lang="en-US" dirty="0"/>
          </a:p>
        </p:txBody>
      </p:sp>
    </p:spTree>
    <p:extLst>
      <p:ext uri="{BB962C8B-B14F-4D97-AF65-F5344CB8AC3E}">
        <p14:creationId xmlns:p14="http://schemas.microsoft.com/office/powerpoint/2010/main" val="1177012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4</a:t>
            </a:fld>
            <a:endParaRPr lang="en-US" dirty="0"/>
          </a:p>
        </p:txBody>
      </p:sp>
    </p:spTree>
    <p:extLst>
      <p:ext uri="{BB962C8B-B14F-4D97-AF65-F5344CB8AC3E}">
        <p14:creationId xmlns:p14="http://schemas.microsoft.com/office/powerpoint/2010/main" val="2092569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5</a:t>
            </a:fld>
            <a:endParaRPr lang="en-US" dirty="0"/>
          </a:p>
        </p:txBody>
      </p:sp>
    </p:spTree>
    <p:extLst>
      <p:ext uri="{BB962C8B-B14F-4D97-AF65-F5344CB8AC3E}">
        <p14:creationId xmlns:p14="http://schemas.microsoft.com/office/powerpoint/2010/main" val="2693453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6</a:t>
            </a:fld>
            <a:endParaRPr lang="en-US" dirty="0"/>
          </a:p>
        </p:txBody>
      </p:sp>
    </p:spTree>
    <p:extLst>
      <p:ext uri="{BB962C8B-B14F-4D97-AF65-F5344CB8AC3E}">
        <p14:creationId xmlns:p14="http://schemas.microsoft.com/office/powerpoint/2010/main" val="369051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7</a:t>
            </a:fld>
            <a:endParaRPr lang="en-US" dirty="0"/>
          </a:p>
        </p:txBody>
      </p:sp>
    </p:spTree>
    <p:extLst>
      <p:ext uri="{BB962C8B-B14F-4D97-AF65-F5344CB8AC3E}">
        <p14:creationId xmlns:p14="http://schemas.microsoft.com/office/powerpoint/2010/main" val="3272900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8</a:t>
            </a:fld>
            <a:endParaRPr lang="en-US" dirty="0"/>
          </a:p>
        </p:txBody>
      </p:sp>
    </p:spTree>
    <p:extLst>
      <p:ext uri="{BB962C8B-B14F-4D97-AF65-F5344CB8AC3E}">
        <p14:creationId xmlns:p14="http://schemas.microsoft.com/office/powerpoint/2010/main" val="3492209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58F668D-E7BD-BD44-94DE-BA4C0C37CFE3}" type="slidenum">
              <a:rPr lang="en-US" smtClean="0"/>
              <a:t>9</a:t>
            </a:fld>
            <a:endParaRPr lang="en-US" dirty="0"/>
          </a:p>
        </p:txBody>
      </p:sp>
    </p:spTree>
    <p:extLst>
      <p:ext uri="{BB962C8B-B14F-4D97-AF65-F5344CB8AC3E}">
        <p14:creationId xmlns:p14="http://schemas.microsoft.com/office/powerpoint/2010/main" val="4271484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2A40E3-C861-E14A-ACDC-B131C8383F01}" type="slidenum">
              <a:rPr lang="en-US" smtClean="0"/>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2" name="Title 1"/>
          <p:cNvSpPr>
            <a:spLocks noGrp="1"/>
          </p:cNvSpPr>
          <p:nvPr>
            <p:ph type="ctrTitle"/>
          </p:nvPr>
        </p:nvSpPr>
        <p:spPr>
          <a:xfrm>
            <a:off x="685800" y="2007889"/>
            <a:ext cx="7772400" cy="1470025"/>
          </a:xfrm>
        </p:spPr>
        <p:txBody>
          <a:bodyPr/>
          <a:lstStyle>
            <a:lvl1pPr algn="ctr">
              <a:defRPr sz="3200"/>
            </a:lvl1pPr>
          </a:lstStyle>
          <a:p>
            <a:r>
              <a:rPr lang="en-GB"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GB" smtClean="0"/>
              <a:t>Click to edit Master title style</a:t>
            </a:r>
            <a:endParaRPr lang="en-US" dirty="0"/>
          </a:p>
        </p:txBody>
      </p:sp>
      <p:sp>
        <p:nvSpPr>
          <p:cNvPr id="4" name="Date Placeholder 3"/>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2A40E3-C861-E14A-ACDC-B131C8383F01}" type="slidenum">
              <a:rPr lang="en-US" smtClean="0"/>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1" y="4962526"/>
            <a:ext cx="7885113" cy="1362075"/>
          </a:xfrm>
        </p:spPr>
        <p:txBody>
          <a:bodyPr anchor="t"/>
          <a:lstStyle>
            <a:lvl1pPr algn="l">
              <a:defRPr sz="3200" b="0" i="0" cap="all" baseline="0"/>
            </a:lvl1pPr>
          </a:lstStyle>
          <a:p>
            <a:r>
              <a:rPr lang="en-GB" smtClean="0"/>
              <a:t>Click to edit Master title style</a:t>
            </a:r>
            <a:endParaRPr lang="en-US" dirty="0"/>
          </a:p>
        </p:txBody>
      </p:sp>
      <p:sp>
        <p:nvSpPr>
          <p:cNvPr id="3" name="Text Placeholder 2"/>
          <p:cNvSpPr>
            <a:spLocks noGrp="1"/>
          </p:cNvSpPr>
          <p:nvPr>
            <p:ph type="body" idx="1"/>
          </p:nvPr>
        </p:nvSpPr>
        <p:spPr>
          <a:xfrm>
            <a:off x="609601" y="3462339"/>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GB" smtClean="0"/>
              <a:t>Click to edit Master title style</a:t>
            </a:r>
            <a:endParaRPr lang="en-US" dirty="0"/>
          </a:p>
        </p:txBody>
      </p:sp>
      <p:sp>
        <p:nvSpPr>
          <p:cNvPr id="5" name="Date Placeholder 4"/>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GB" smtClean="0"/>
              <a:t>Click to edit Master title style</a:t>
            </a:r>
            <a:endParaRPr lang="en-US" dirty="0"/>
          </a:p>
        </p:txBody>
      </p:sp>
      <p:sp>
        <p:nvSpPr>
          <p:cNvPr id="3" name="Text Placeholder 2"/>
          <p:cNvSpPr>
            <a:spLocks noGrp="1"/>
          </p:cNvSpPr>
          <p:nvPr>
            <p:ph type="body" idx="1"/>
          </p:nvPr>
        </p:nvSpPr>
        <p:spPr>
          <a:xfrm>
            <a:off x="609600" y="1600200"/>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800600" y="1600200"/>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GB" smtClean="0"/>
              <a:t>Click to edit Master title style</a:t>
            </a:r>
            <a:endParaRPr lang="en-US" dirty="0"/>
          </a:p>
        </p:txBody>
      </p:sp>
      <p:sp>
        <p:nvSpPr>
          <p:cNvPr id="3" name="Date Placeholder 2"/>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612648" y="2547892"/>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GB"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118DEDC-9C9D-A148-8838-5727489A42FE}" type="datetimeFigureOut">
              <a:rPr lang="en-US" smtClean="0"/>
              <a:t>20/06/2013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2A40E3-C861-E14A-ACDC-B131C8383F0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GB" smtClean="0"/>
              <a:t>Click to edit Master title style</a:t>
            </a:r>
            <a:endParaRPr lang="en-US" dirty="0"/>
          </a:p>
        </p:txBody>
      </p:sp>
      <p:sp>
        <p:nvSpPr>
          <p:cNvPr id="3" name="Text Placeholder 2"/>
          <p:cNvSpPr>
            <a:spLocks noGrp="1"/>
          </p:cNvSpPr>
          <p:nvPr>
            <p:ph type="body" idx="1"/>
          </p:nvPr>
        </p:nvSpPr>
        <p:spPr>
          <a:xfrm>
            <a:off x="609600" y="1600201"/>
            <a:ext cx="79248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smtClean="0"/>
          </a:p>
        </p:txBody>
      </p:sp>
      <p:sp>
        <p:nvSpPr>
          <p:cNvPr id="4" name="Date Placeholder 3"/>
          <p:cNvSpPr>
            <a:spLocks noGrp="1"/>
          </p:cNvSpPr>
          <p:nvPr>
            <p:ph type="dt" sz="half" idx="2"/>
          </p:nvPr>
        </p:nvSpPr>
        <p:spPr>
          <a:xfrm>
            <a:off x="5715000" y="6356351"/>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F118DEDC-9C9D-A148-8838-5727489A42FE}" type="datetimeFigureOut">
              <a:rPr lang="en-US" smtClean="0"/>
              <a:t>20/06/2013</a:t>
            </a:fld>
            <a:endParaRPr lang="en-US" dirty="0"/>
          </a:p>
        </p:txBody>
      </p:sp>
      <p:sp>
        <p:nvSpPr>
          <p:cNvPr id="5" name="Footer Placeholder 4"/>
          <p:cNvSpPr>
            <a:spLocks noGrp="1"/>
          </p:cNvSpPr>
          <p:nvPr>
            <p:ph type="ftr" sz="quarter" idx="3"/>
          </p:nvPr>
        </p:nvSpPr>
        <p:spPr>
          <a:xfrm>
            <a:off x="609600" y="6356351"/>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r>
              <a:rPr lang="en-US" dirty="0" smtClean="0"/>
              <a:t>Teena Clouston</a:t>
            </a:r>
            <a:endParaRPr lang="en-US" dirty="0"/>
          </a:p>
        </p:txBody>
      </p:sp>
      <p:sp>
        <p:nvSpPr>
          <p:cNvPr id="6" name="Slide Number Placeholder 5"/>
          <p:cNvSpPr>
            <a:spLocks noGrp="1"/>
          </p:cNvSpPr>
          <p:nvPr>
            <p:ph type="sldNum" sz="quarter" idx="4"/>
          </p:nvPr>
        </p:nvSpPr>
        <p:spPr>
          <a:xfrm>
            <a:off x="7543800" y="6356351"/>
            <a:ext cx="990600" cy="365125"/>
          </a:xfrm>
          <a:prstGeom prst="rect">
            <a:avLst/>
          </a:prstGeom>
        </p:spPr>
        <p:txBody>
          <a:bodyPr vert="horz" lIns="91440" tIns="45720" rIns="91440" bIns="45720" rtlCol="0" anchor="ctr"/>
          <a:lstStyle>
            <a:lvl1pPr algn="r">
              <a:defRPr sz="1100" baseline="0">
                <a:solidFill>
                  <a:schemeClr val="tx1"/>
                </a:solidFill>
              </a:defRPr>
            </a:lvl1pPr>
          </a:lstStyle>
          <a:p>
            <a:r>
              <a:rPr lang="en-US" dirty="0" smtClean="0"/>
              <a:t>Cardiff University, Wales, UK</a:t>
            </a:r>
            <a:endParaRPr lang="en-US" dirty="0"/>
          </a:p>
        </p:txBody>
      </p:sp>
    </p:spTree>
  </p:cSld>
  <p:clrMap bg1="dk1" tx1="lt1" bg2="dk2"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4" Type="http://schemas.microsoft.com/office/2007/relationships/hdphoto" Target="../media/hdphoto1.wdp"/><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1" y="3886200"/>
            <a:ext cx="6816353" cy="1752600"/>
          </a:xfrm>
        </p:spPr>
        <p:txBody>
          <a:bodyPr>
            <a:normAutofit/>
          </a:bodyPr>
          <a:lstStyle/>
          <a:p>
            <a:pPr lvl="0"/>
            <a:r>
              <a:rPr lang="en-US" sz="2400" i="1" dirty="0" smtClean="0">
                <a:solidFill>
                  <a:schemeClr val="tx1"/>
                </a:solidFill>
              </a:rPr>
              <a:t>Achieving sustainability and resilience in a work-driven world</a:t>
            </a:r>
            <a:r>
              <a:rPr lang="en-GB" sz="2400" dirty="0" smtClean="0">
                <a:solidFill>
                  <a:schemeClr val="tx1"/>
                </a:solidFill>
              </a:rPr>
              <a:t/>
            </a:r>
            <a:br>
              <a:rPr lang="en-GB" sz="2400" dirty="0" smtClean="0">
                <a:solidFill>
                  <a:schemeClr val="tx1"/>
                </a:solidFill>
              </a:rPr>
            </a:br>
            <a:endParaRPr lang="en-US" sz="2400" dirty="0" smtClean="0">
              <a:solidFill>
                <a:schemeClr val="tx1"/>
              </a:solidFill>
            </a:endParaRPr>
          </a:p>
          <a:p>
            <a:endParaRPr lang="en-US" dirty="0"/>
          </a:p>
        </p:txBody>
      </p:sp>
      <p:sp>
        <p:nvSpPr>
          <p:cNvPr id="2" name="Title 1"/>
          <p:cNvSpPr>
            <a:spLocks noGrp="1"/>
          </p:cNvSpPr>
          <p:nvPr>
            <p:ph type="ctrTitle"/>
          </p:nvPr>
        </p:nvSpPr>
        <p:spPr>
          <a:xfrm>
            <a:off x="685800" y="1272876"/>
            <a:ext cx="7772400" cy="1470025"/>
          </a:xfrm>
        </p:spPr>
        <p:txBody>
          <a:bodyPr>
            <a:normAutofit/>
          </a:bodyPr>
          <a:lstStyle/>
          <a:p>
            <a:pPr lvl="0"/>
            <a:r>
              <a:rPr lang="en-US" i="1" dirty="0">
                <a:solidFill>
                  <a:srgbClr val="DC9E1F"/>
                </a:solidFill>
              </a:rPr>
              <a:t>Ecological </a:t>
            </a:r>
            <a:r>
              <a:rPr lang="en-US" i="1" dirty="0" smtClean="0">
                <a:solidFill>
                  <a:srgbClr val="DC9E1F"/>
                </a:solidFill>
              </a:rPr>
              <a:t>balance</a:t>
            </a:r>
            <a:endParaRPr lang="en-US" dirty="0">
              <a:solidFill>
                <a:srgbClr val="DC9E1F"/>
              </a:solidFill>
            </a:endParaRPr>
          </a:p>
        </p:txBody>
      </p:sp>
    </p:spTree>
    <p:extLst>
      <p:ext uri="{BB962C8B-B14F-4D97-AF65-F5344CB8AC3E}">
        <p14:creationId xmlns:p14="http://schemas.microsoft.com/office/powerpoint/2010/main" val="263156554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28662"/>
          </a:xfrm>
        </p:spPr>
        <p:txBody>
          <a:bodyPr/>
          <a:lstStyle/>
          <a:p>
            <a:r>
              <a:rPr lang="en-US" dirty="0" smtClean="0"/>
              <a:t>Questioning the way things are</a:t>
            </a:r>
            <a:endParaRPr lang="en-US" dirty="0"/>
          </a:p>
        </p:txBody>
      </p:sp>
      <p:sp>
        <p:nvSpPr>
          <p:cNvPr id="3" name="Content Placeholder 2"/>
          <p:cNvSpPr>
            <a:spLocks noGrp="1"/>
          </p:cNvSpPr>
          <p:nvPr>
            <p:ph sz="quarter" idx="13"/>
          </p:nvPr>
        </p:nvSpPr>
        <p:spPr>
          <a:xfrm>
            <a:off x="609600" y="1219200"/>
            <a:ext cx="7924800" cy="4313238"/>
          </a:xfrm>
        </p:spPr>
        <p:txBody>
          <a:bodyPr>
            <a:normAutofit/>
          </a:bodyPr>
          <a:lstStyle/>
          <a:p>
            <a:r>
              <a:rPr lang="en-US" sz="2000" dirty="0" smtClean="0"/>
              <a:t>“The </a:t>
            </a:r>
            <a:r>
              <a:rPr lang="en-US" sz="2000" dirty="0"/>
              <a:t>human organism can never exist without its setting in the world. All we are and do is of the world and is the </a:t>
            </a:r>
            <a:r>
              <a:rPr lang="en-US" sz="2000" dirty="0" smtClean="0"/>
              <a:t>world” </a:t>
            </a:r>
            <a:r>
              <a:rPr lang="en-US" sz="2000" dirty="0"/>
              <a:t>(Meyer 1921/1952:2-3) </a:t>
            </a:r>
            <a:endParaRPr lang="en-US" sz="2000" dirty="0" smtClean="0"/>
          </a:p>
          <a:p>
            <a:r>
              <a:rPr lang="en-GB" sz="2000" dirty="0"/>
              <a:t>M</a:t>
            </a:r>
            <a:r>
              <a:rPr lang="en-GB" sz="2000" dirty="0" smtClean="0"/>
              <a:t>ake </a:t>
            </a:r>
            <a:r>
              <a:rPr lang="en-GB" sz="2000" dirty="0"/>
              <a:t>connections between different </a:t>
            </a:r>
            <a:r>
              <a:rPr lang="en-GB" sz="2000" dirty="0" smtClean="0"/>
              <a:t>life worlds not just the social but the natural world on which we depend </a:t>
            </a:r>
          </a:p>
          <a:p>
            <a:pPr lvl="1"/>
            <a:r>
              <a:rPr lang="en-GB" sz="2000" i="1" dirty="0" smtClean="0"/>
              <a:t>“</a:t>
            </a:r>
            <a:r>
              <a:rPr lang="en-GB" sz="2000" i="1" dirty="0"/>
              <a:t>I think it’s about finding something that suits you. For want of being trite I was told a while back, the words of a wise drummer, that you can do whatever you want as long as you’re on the beat. I think that’s really important</a:t>
            </a:r>
            <a:r>
              <a:rPr lang="en-GB" sz="2000" i="1" dirty="0" smtClean="0"/>
              <a:t>”(</a:t>
            </a:r>
            <a:r>
              <a:rPr lang="en-GB" sz="2000" i="1" dirty="0"/>
              <a:t>J</a:t>
            </a:r>
            <a:r>
              <a:rPr lang="en-GB" sz="2000" i="1" dirty="0" smtClean="0"/>
              <a:t>amie). </a:t>
            </a:r>
            <a:endParaRPr lang="en-US" sz="2000" i="1" dirty="0"/>
          </a:p>
          <a:p>
            <a:r>
              <a:rPr lang="en-GB" sz="2000" dirty="0"/>
              <a:t>The question is what is the right beat or rhythm? And its that knowledge we have lost….</a:t>
            </a:r>
          </a:p>
          <a:p>
            <a:endParaRPr lang="en-US" sz="2000" dirty="0"/>
          </a:p>
        </p:txBody>
      </p:sp>
    </p:spTree>
    <p:extLst>
      <p:ext uri="{BB962C8B-B14F-4D97-AF65-F5344CB8AC3E}">
        <p14:creationId xmlns:p14="http://schemas.microsoft.com/office/powerpoint/2010/main" val="33412006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28662"/>
          </a:xfrm>
        </p:spPr>
        <p:txBody>
          <a:bodyPr/>
          <a:lstStyle/>
          <a:p>
            <a:r>
              <a:rPr lang="en-US" dirty="0" smtClean="0"/>
              <a:t>Living in Balance</a:t>
            </a:r>
            <a:endParaRPr lang="en-US" dirty="0"/>
          </a:p>
        </p:txBody>
      </p:sp>
      <p:sp>
        <p:nvSpPr>
          <p:cNvPr id="5" name="Content Placeholder 4"/>
          <p:cNvSpPr>
            <a:spLocks noGrp="1"/>
          </p:cNvSpPr>
          <p:nvPr>
            <p:ph sz="quarter" idx="13"/>
          </p:nvPr>
        </p:nvSpPr>
        <p:spPr>
          <a:xfrm>
            <a:off x="609600" y="1130300"/>
            <a:ext cx="7924800" cy="4584700"/>
          </a:xfrm>
        </p:spPr>
        <p:txBody>
          <a:bodyPr>
            <a:normAutofit fontScale="92500" lnSpcReduction="20000"/>
          </a:bodyPr>
          <a:lstStyle/>
          <a:p>
            <a:r>
              <a:rPr lang="en-US" sz="2000" dirty="0"/>
              <a:t>R</a:t>
            </a:r>
            <a:r>
              <a:rPr lang="en-US" sz="2000" dirty="0" smtClean="0"/>
              <a:t>equires balance in social activities but also between the social and natural worlds</a:t>
            </a:r>
          </a:p>
          <a:p>
            <a:r>
              <a:rPr lang="en-US" sz="2000" dirty="0" smtClean="0"/>
              <a:t>Wilcock (1998:248) </a:t>
            </a:r>
            <a:r>
              <a:rPr lang="en-GB" sz="2000" dirty="0" smtClean="0"/>
              <a:t>has </a:t>
            </a:r>
            <a:r>
              <a:rPr lang="en-GB" sz="2000" dirty="0"/>
              <a:t>suggested we need a balance between active ‘doing’ and a reflexive or integrative sense of ‘being’ in the natural and social worlds and time for self-actualising or ‘becoming’ as a salient means to capture a sense of well-being in everyday </a:t>
            </a:r>
            <a:r>
              <a:rPr lang="en-GB" sz="2000" dirty="0" smtClean="0"/>
              <a:t>life</a:t>
            </a:r>
            <a:endParaRPr lang="en-US" sz="2000" dirty="0" smtClean="0"/>
          </a:p>
          <a:p>
            <a:r>
              <a:rPr lang="en-US" sz="2000" dirty="0" smtClean="0"/>
              <a:t>‘Time, rhythm, activity are beacon lights of the philosophy of the occupation worker….. Rhythm operates throughout nature. The healthy human organism pulsates rhythmically between rest and activity, using and living and acting its time in harmony with its own nature and the nature about it, and feeling itself to be a self-guiding energy-transformer in the real world of living things’ (Franklin 1922:422).</a:t>
            </a:r>
          </a:p>
          <a:p>
            <a:r>
              <a:rPr lang="en-US" sz="2000" dirty="0" smtClean="0"/>
              <a:t>We </a:t>
            </a:r>
            <a:r>
              <a:rPr lang="en-US" sz="2000" dirty="0"/>
              <a:t>should appreciate the ‘sacredness of the moment – when fitted rightly into the rhythms of individual and social and cosmic nature’ (Meyer 1922:9</a:t>
            </a:r>
            <a:r>
              <a:rPr lang="en-US" sz="2000" dirty="0" smtClean="0"/>
              <a:t>)</a:t>
            </a:r>
          </a:p>
          <a:p>
            <a:r>
              <a:rPr lang="en-US" sz="2000" dirty="0" smtClean="0"/>
              <a:t>Time to find an ecological balance…</a:t>
            </a:r>
          </a:p>
          <a:p>
            <a:endParaRPr lang="en-US" dirty="0" smtClean="0"/>
          </a:p>
          <a:p>
            <a:endParaRPr lang="en-US" dirty="0"/>
          </a:p>
        </p:txBody>
      </p:sp>
    </p:spTree>
    <p:extLst>
      <p:ext uri="{BB962C8B-B14F-4D97-AF65-F5344CB8AC3E}">
        <p14:creationId xmlns:p14="http://schemas.microsoft.com/office/powerpoint/2010/main" val="12282470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19162"/>
          </a:xfrm>
        </p:spPr>
        <p:txBody>
          <a:bodyPr/>
          <a:lstStyle/>
          <a:p>
            <a:r>
              <a:rPr lang="en-US" dirty="0" smtClean="0"/>
              <a:t>references</a:t>
            </a:r>
            <a:endParaRPr lang="en-US" dirty="0"/>
          </a:p>
        </p:txBody>
      </p:sp>
      <p:sp>
        <p:nvSpPr>
          <p:cNvPr id="3" name="Content Placeholder 2"/>
          <p:cNvSpPr>
            <a:spLocks noGrp="1"/>
          </p:cNvSpPr>
          <p:nvPr>
            <p:ph sz="quarter" idx="13"/>
          </p:nvPr>
        </p:nvSpPr>
        <p:spPr>
          <a:xfrm>
            <a:off x="609600" y="1333500"/>
            <a:ext cx="7924800" cy="4203700"/>
          </a:xfrm>
        </p:spPr>
        <p:txBody>
          <a:bodyPr>
            <a:normAutofit fontScale="32500" lnSpcReduction="20000"/>
          </a:bodyPr>
          <a:lstStyle/>
          <a:p>
            <a:r>
              <a:rPr lang="en-US" sz="6200" dirty="0" smtClean="0"/>
              <a:t>Adam B (2004) </a:t>
            </a:r>
            <a:r>
              <a:rPr lang="en-US" sz="6200" i="1" dirty="0" smtClean="0"/>
              <a:t>Time,</a:t>
            </a:r>
            <a:r>
              <a:rPr lang="en-US" sz="6200" dirty="0" smtClean="0"/>
              <a:t> Cambridge, Polity Press</a:t>
            </a:r>
          </a:p>
          <a:p>
            <a:r>
              <a:rPr lang="en-GB" sz="6200" dirty="0" smtClean="0"/>
              <a:t>Brannen </a:t>
            </a:r>
            <a:r>
              <a:rPr lang="en-GB" sz="6200" dirty="0"/>
              <a:t>J (2005) Time and the Negotiation of Work-Family Boundaries: Autonomy or Illusion, </a:t>
            </a:r>
            <a:r>
              <a:rPr lang="en-GB" sz="6200" i="1" dirty="0"/>
              <a:t>Time &amp; Society</a:t>
            </a:r>
            <a:r>
              <a:rPr lang="en-GB" sz="6200" dirty="0"/>
              <a:t>, 14, 1, 113-</a:t>
            </a:r>
            <a:r>
              <a:rPr lang="en-GB" sz="6200" dirty="0" smtClean="0"/>
              <a:t>131</a:t>
            </a:r>
          </a:p>
          <a:p>
            <a:r>
              <a:rPr lang="en-GB" sz="6400" dirty="0"/>
              <a:t>Dickens P (2004) </a:t>
            </a:r>
            <a:r>
              <a:rPr lang="en-GB" sz="6400" i="1" dirty="0"/>
              <a:t>Nature &amp; Society,</a:t>
            </a:r>
            <a:r>
              <a:rPr lang="en-GB" sz="6400" dirty="0"/>
              <a:t> Cambridge, </a:t>
            </a:r>
            <a:r>
              <a:rPr lang="en-GB" sz="6400" dirty="0" smtClean="0"/>
              <a:t>Polity</a:t>
            </a:r>
            <a:endParaRPr lang="en-GB" sz="6400" dirty="0"/>
          </a:p>
          <a:p>
            <a:r>
              <a:rPr lang="en-GB" sz="6400" dirty="0" smtClean="0"/>
              <a:t>Franklin M (</a:t>
            </a:r>
            <a:r>
              <a:rPr lang="en-GB" sz="6200" dirty="0" smtClean="0"/>
              <a:t>1922) </a:t>
            </a:r>
            <a:r>
              <a:rPr lang="en-US" sz="6200" dirty="0"/>
              <a:t>The </a:t>
            </a:r>
            <a:r>
              <a:rPr lang="en-US" sz="6200" dirty="0" smtClean="0"/>
              <a:t>philosophy </a:t>
            </a:r>
            <a:r>
              <a:rPr lang="en-US" sz="6200" dirty="0"/>
              <a:t>of </a:t>
            </a:r>
            <a:r>
              <a:rPr lang="en-US" sz="6200" dirty="0" smtClean="0"/>
              <a:t>occupational therapy, </a:t>
            </a:r>
            <a:r>
              <a:rPr lang="en-US" sz="6200" dirty="0"/>
              <a:t>(Arch. of </a:t>
            </a:r>
            <a:r>
              <a:rPr lang="en-US" sz="6200" dirty="0" smtClean="0"/>
              <a:t>Occupational Therapy, </a:t>
            </a:r>
            <a:r>
              <a:rPr lang="en-US" sz="6200" dirty="0"/>
              <a:t>February, </a:t>
            </a:r>
            <a:r>
              <a:rPr lang="en-US" sz="6200" dirty="0" smtClean="0"/>
              <a:t>1922) </a:t>
            </a:r>
            <a:r>
              <a:rPr lang="en-US" sz="6200" dirty="0"/>
              <a:t>Meyer, </a:t>
            </a:r>
            <a:r>
              <a:rPr lang="en-US" sz="6200" dirty="0" smtClean="0"/>
              <a:t>Adolf</a:t>
            </a:r>
            <a:r>
              <a:rPr lang="en-US" sz="6200" i="1" dirty="0" smtClean="0"/>
              <a:t>, British Journal of Psychiatry, 68,421-423</a:t>
            </a:r>
          </a:p>
          <a:p>
            <a:r>
              <a:rPr lang="en-GB" sz="6200" dirty="0"/>
              <a:t>HM Treasury (2003), </a:t>
            </a:r>
            <a:r>
              <a:rPr lang="en-GB" sz="6200" i="1" dirty="0"/>
              <a:t>Balancing Work and Family Life: Enhancing Choice and Support for Parents,</a:t>
            </a:r>
            <a:r>
              <a:rPr lang="en-GB" sz="6200" dirty="0"/>
              <a:t> London, HM Treasury and Department of Trade and </a:t>
            </a:r>
            <a:r>
              <a:rPr lang="en-GB" sz="6200" dirty="0" smtClean="0"/>
              <a:t>Industry</a:t>
            </a:r>
            <a:endParaRPr lang="en-US" sz="6200" i="1" dirty="0" smtClean="0"/>
          </a:p>
          <a:p>
            <a:r>
              <a:rPr lang="en-US" sz="6200" dirty="0" smtClean="0"/>
              <a:t>Hopkins R (2008) </a:t>
            </a:r>
            <a:r>
              <a:rPr lang="en-US" sz="6200" i="1" dirty="0" smtClean="0"/>
              <a:t>The Transition Handbook, </a:t>
            </a:r>
            <a:r>
              <a:rPr lang="en-US" sz="6200" dirty="0" smtClean="0"/>
              <a:t>Totnes, Devon, Green Books</a:t>
            </a:r>
            <a:endParaRPr lang="en-GB" sz="6200" dirty="0" smtClean="0"/>
          </a:p>
          <a:p>
            <a:r>
              <a:rPr lang="en-GB" sz="6200" dirty="0" smtClean="0"/>
              <a:t>Levitas R (2001) Against work: a utopian excursion into social policy, </a:t>
            </a:r>
            <a:r>
              <a:rPr lang="en-GB" sz="6200" i="1" dirty="0" smtClean="0"/>
              <a:t>Critical Social </a:t>
            </a:r>
            <a:r>
              <a:rPr lang="en-GB" sz="6200" i="1" dirty="0"/>
              <a:t>P</a:t>
            </a:r>
            <a:r>
              <a:rPr lang="en-GB" sz="6200" i="1" dirty="0" smtClean="0"/>
              <a:t>olicy</a:t>
            </a:r>
            <a:r>
              <a:rPr lang="en-GB" sz="6200" dirty="0" smtClean="0"/>
              <a:t>, 12,4,449-465</a:t>
            </a:r>
          </a:p>
          <a:p>
            <a:endParaRPr lang="en-GB" dirty="0"/>
          </a:p>
          <a:p>
            <a:endParaRPr lang="en-US" dirty="0"/>
          </a:p>
        </p:txBody>
      </p:sp>
    </p:spTree>
    <p:extLst>
      <p:ext uri="{BB962C8B-B14F-4D97-AF65-F5344CB8AC3E}">
        <p14:creationId xmlns:p14="http://schemas.microsoft.com/office/powerpoint/2010/main" val="3911608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r>
              <a:rPr lang="en-US" dirty="0" smtClean="0"/>
              <a:t>References cont.</a:t>
            </a:r>
            <a:endParaRPr lang="en-US" dirty="0"/>
          </a:p>
        </p:txBody>
      </p:sp>
      <p:sp>
        <p:nvSpPr>
          <p:cNvPr id="3" name="Content Placeholder 2"/>
          <p:cNvSpPr>
            <a:spLocks noGrp="1"/>
          </p:cNvSpPr>
          <p:nvPr>
            <p:ph sz="quarter" idx="13"/>
          </p:nvPr>
        </p:nvSpPr>
        <p:spPr>
          <a:xfrm>
            <a:off x="609600" y="1206500"/>
            <a:ext cx="7924800" cy="4114800"/>
          </a:xfrm>
        </p:spPr>
        <p:txBody>
          <a:bodyPr>
            <a:normAutofit lnSpcReduction="10000"/>
          </a:bodyPr>
          <a:lstStyle/>
          <a:p>
            <a:r>
              <a:rPr lang="en-GB" sz="1800" dirty="0"/>
              <a:t>Lister R 2003) Investing in the citizen-workers of the future: Transformations in the citizenship and the State under New Labour, </a:t>
            </a:r>
            <a:r>
              <a:rPr lang="en-GB" sz="1800" i="1" dirty="0"/>
              <a:t>Social Policy &amp; Administration</a:t>
            </a:r>
            <a:r>
              <a:rPr lang="en-GB" sz="1800" dirty="0"/>
              <a:t>, 37,5, 427-</a:t>
            </a:r>
            <a:r>
              <a:rPr lang="en-GB" sz="1800" dirty="0" smtClean="0"/>
              <a:t>443</a:t>
            </a:r>
            <a:endParaRPr lang="en-GB" sz="1800" dirty="0"/>
          </a:p>
          <a:p>
            <a:r>
              <a:rPr lang="en-GB" sz="1800" dirty="0" smtClean="0"/>
              <a:t>Meyer </a:t>
            </a:r>
            <a:r>
              <a:rPr lang="en-GB" sz="1800" dirty="0"/>
              <a:t>A (1922) The philosophy of occupation therapy, </a:t>
            </a:r>
            <a:r>
              <a:rPr lang="en-GB" sz="1800" i="1" dirty="0"/>
              <a:t>Archives of Occupational Therapy </a:t>
            </a:r>
            <a:r>
              <a:rPr lang="en-GB" sz="1800" dirty="0"/>
              <a:t>1,1, 1-10</a:t>
            </a:r>
          </a:p>
          <a:p>
            <a:r>
              <a:rPr lang="en-US" sz="1800" dirty="0"/>
              <a:t>Putnam RD (2000) </a:t>
            </a:r>
            <a:r>
              <a:rPr lang="en-US" sz="1800" i="1" dirty="0"/>
              <a:t>Bowling Alone. The collapse and revival of American community</a:t>
            </a:r>
            <a:r>
              <a:rPr lang="en-US" sz="1800" dirty="0"/>
              <a:t>, New York, Simon and Schuster</a:t>
            </a:r>
          </a:p>
          <a:p>
            <a:r>
              <a:rPr lang="en-GB" sz="1800" dirty="0"/>
              <a:t>Sennett R (1998) </a:t>
            </a:r>
            <a:r>
              <a:rPr lang="en-GB" sz="1800" i="1" dirty="0"/>
              <a:t>Corrosion of Character,</a:t>
            </a:r>
            <a:r>
              <a:rPr lang="en-GB" sz="1800" dirty="0"/>
              <a:t> London, WW Norton &amp; Wells Co</a:t>
            </a:r>
            <a:endParaRPr lang="en-US" sz="1800" dirty="0"/>
          </a:p>
          <a:p>
            <a:r>
              <a:rPr lang="en-GB" sz="1800" dirty="0"/>
              <a:t>Ward C (2007) </a:t>
            </a:r>
            <a:r>
              <a:rPr lang="en-GB" sz="1800" i="1" dirty="0"/>
              <a:t>Diesel-driven bee slums and impotent turkeys: The case for resilience</a:t>
            </a:r>
            <a:r>
              <a:rPr lang="en-GB" sz="1800" dirty="0"/>
              <a:t>; www.tomsdispatch.com</a:t>
            </a:r>
          </a:p>
          <a:p>
            <a:r>
              <a:rPr lang="en-GB" sz="1800" dirty="0"/>
              <a:t>Yalmambirra (2000) Black time…white time: My time…your time, Journal of Occupational Science, 7,3, 133-137</a:t>
            </a:r>
          </a:p>
          <a:p>
            <a:endParaRPr lang="en-US" dirty="0"/>
          </a:p>
        </p:txBody>
      </p:sp>
    </p:spTree>
    <p:extLst>
      <p:ext uri="{BB962C8B-B14F-4D97-AF65-F5344CB8AC3E}">
        <p14:creationId xmlns:p14="http://schemas.microsoft.com/office/powerpoint/2010/main" val="143105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609600" y="1206500"/>
            <a:ext cx="3886200" cy="4508500"/>
          </a:xfrm>
        </p:spPr>
        <p:txBody>
          <a:bodyPr/>
          <a:lstStyle/>
          <a:p>
            <a:r>
              <a:rPr lang="en-US" sz="1800" dirty="0" smtClean="0"/>
              <a:t>Sustainability….Maintaining ecological balance; avoiding depletion of natural resources – wellbeing of individuals, families communities, societies, environment and economy……</a:t>
            </a:r>
          </a:p>
          <a:p>
            <a:endParaRPr lang="en-US" dirty="0" smtClean="0"/>
          </a:p>
          <a:p>
            <a:endParaRPr lang="en-US" dirty="0"/>
          </a:p>
        </p:txBody>
      </p:sp>
      <p:sp>
        <p:nvSpPr>
          <p:cNvPr id="5" name="Content Placeholder 4"/>
          <p:cNvSpPr>
            <a:spLocks noGrp="1"/>
          </p:cNvSpPr>
          <p:nvPr>
            <p:ph sz="quarter" idx="14"/>
          </p:nvPr>
        </p:nvSpPr>
        <p:spPr>
          <a:xfrm>
            <a:off x="4495800" y="1130300"/>
            <a:ext cx="4521200" cy="4584700"/>
          </a:xfrm>
        </p:spPr>
        <p:txBody>
          <a:bodyPr>
            <a:normAutofit lnSpcReduction="10000"/>
          </a:bodyPr>
          <a:lstStyle/>
          <a:p>
            <a:r>
              <a:rPr lang="en-US" sz="1800" dirty="0" smtClean="0"/>
              <a:t>Resilience ’..refers to the ability of a system, from individual people to whole economies, to hold together and maintain their ability to function in the face of change and shocks from outside’ (Hopkins 2008:12).</a:t>
            </a:r>
          </a:p>
          <a:p>
            <a:r>
              <a:rPr lang="en-US" sz="1800" dirty="0" smtClean="0"/>
              <a:t>‘A resilient system is adaptable and diverse. It has some redundancy built in…[it] acknowledges that change is constant and prediction difficult in a world that is complex and dynamic. It understands that when you manipulate the individual pieces of a system, you change the system in unintended ways. Resilience thinking  is a lens for looking at the natural world we are embedded in and the man-made world we have imposed upon it.’ (Ward 2007)</a:t>
            </a:r>
          </a:p>
          <a:p>
            <a:endParaRPr lang="en-US" dirty="0" smtClean="0"/>
          </a:p>
        </p:txBody>
      </p:sp>
      <p:sp>
        <p:nvSpPr>
          <p:cNvPr id="2" name="Title 1"/>
          <p:cNvSpPr>
            <a:spLocks noGrp="1"/>
          </p:cNvSpPr>
          <p:nvPr>
            <p:ph type="title"/>
          </p:nvPr>
        </p:nvSpPr>
        <p:spPr>
          <a:xfrm>
            <a:off x="609600" y="101600"/>
            <a:ext cx="7924800" cy="952500"/>
          </a:xfrm>
        </p:spPr>
        <p:txBody>
          <a:bodyPr/>
          <a:lstStyle/>
          <a:p>
            <a:r>
              <a:rPr lang="en-US" dirty="0" smtClean="0"/>
              <a:t>Interesting words - what do they mean?</a:t>
            </a:r>
            <a:endParaRPr lang="en-US" dirty="0"/>
          </a:p>
        </p:txBody>
      </p:sp>
      <p:pic>
        <p:nvPicPr>
          <p:cNvPr id="12" name="Picture 11"/>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609601" y="2921000"/>
            <a:ext cx="3314700" cy="2501900"/>
          </a:xfrm>
          <a:prstGeom prst="rect">
            <a:avLst/>
          </a:prstGeom>
        </p:spPr>
      </p:pic>
    </p:spTree>
    <p:extLst>
      <p:ext uri="{BB962C8B-B14F-4D97-AF65-F5344CB8AC3E}">
        <p14:creationId xmlns:p14="http://schemas.microsoft.com/office/powerpoint/2010/main" val="420164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79462"/>
          </a:xfrm>
        </p:spPr>
        <p:txBody>
          <a:bodyPr/>
          <a:lstStyle/>
          <a:p>
            <a:r>
              <a:rPr lang="en-US" dirty="0" smtClean="0"/>
              <a:t>What did the research identify</a:t>
            </a:r>
            <a:endParaRPr lang="en-US" dirty="0"/>
          </a:p>
        </p:txBody>
      </p:sp>
      <p:sp>
        <p:nvSpPr>
          <p:cNvPr id="3" name="Content Placeholder 2"/>
          <p:cNvSpPr>
            <a:spLocks noGrp="1"/>
          </p:cNvSpPr>
          <p:nvPr>
            <p:ph sz="quarter" idx="13"/>
          </p:nvPr>
        </p:nvSpPr>
        <p:spPr>
          <a:xfrm>
            <a:off x="609600" y="1206500"/>
            <a:ext cx="7924800" cy="4508500"/>
          </a:xfrm>
        </p:spPr>
        <p:txBody>
          <a:bodyPr>
            <a:normAutofit fontScale="92500" lnSpcReduction="20000"/>
          </a:bodyPr>
          <a:lstStyle/>
          <a:p>
            <a:r>
              <a:rPr lang="en-US" sz="2400" dirty="0"/>
              <a:t>Four </a:t>
            </a:r>
            <a:r>
              <a:rPr lang="en-US" sz="2400" dirty="0" smtClean="0"/>
              <a:t>levels of awareness emerged:</a:t>
            </a:r>
            <a:endParaRPr lang="en-US" sz="2400" dirty="0"/>
          </a:p>
          <a:p>
            <a:pPr lvl="1"/>
            <a:r>
              <a:rPr lang="en-US" sz="2400" dirty="0" smtClean="0"/>
              <a:t>People were over busy; they did too much and had too little time to do it in</a:t>
            </a:r>
            <a:endParaRPr lang="en-US" sz="2400" dirty="0"/>
          </a:p>
          <a:p>
            <a:pPr lvl="1"/>
            <a:r>
              <a:rPr lang="en-US" sz="2400" dirty="0" smtClean="0"/>
              <a:t>People also seemed to put paid work first in their plan for things to do everyday</a:t>
            </a:r>
          </a:p>
          <a:p>
            <a:pPr lvl="1"/>
            <a:r>
              <a:rPr lang="en-US" sz="2400" dirty="0" smtClean="0"/>
              <a:t>The implications of this was stress and strain not only to the individual</a:t>
            </a:r>
            <a:r>
              <a:rPr lang="en-US" sz="2400" dirty="0"/>
              <a:t> </a:t>
            </a:r>
            <a:r>
              <a:rPr lang="en-US" sz="2400" dirty="0" smtClean="0"/>
              <a:t>but to that of the family</a:t>
            </a:r>
            <a:r>
              <a:rPr lang="en-US" sz="2400" dirty="0"/>
              <a:t>, </a:t>
            </a:r>
            <a:r>
              <a:rPr lang="en-US" sz="2400" dirty="0" smtClean="0"/>
              <a:t>the community, the social, and I posit natural environments, because people could not or did not participate fully in that world or activities it offers</a:t>
            </a:r>
          </a:p>
          <a:p>
            <a:pPr lvl="1"/>
            <a:r>
              <a:rPr lang="en-US" sz="2400" dirty="0" smtClean="0"/>
              <a:t>This challenged me  to </a:t>
            </a:r>
            <a:r>
              <a:rPr lang="en-US" sz="2400" dirty="0"/>
              <a:t>think about how we live our </a:t>
            </a:r>
            <a:r>
              <a:rPr lang="en-US" sz="2400" dirty="0" smtClean="0"/>
              <a:t>everyday lives…There appears to be an </a:t>
            </a:r>
            <a:r>
              <a:rPr lang="en-US" sz="2400" dirty="0"/>
              <a:t>absence of awareness </a:t>
            </a:r>
            <a:r>
              <a:rPr lang="en-US" sz="2400" dirty="0" smtClean="0"/>
              <a:t>about how that way of being-in-the-world is eroding personal, family, social and </a:t>
            </a:r>
            <a:r>
              <a:rPr lang="en-US" sz="2400" dirty="0"/>
              <a:t>natural sustainability and </a:t>
            </a:r>
            <a:r>
              <a:rPr lang="en-US" sz="2400" dirty="0" smtClean="0"/>
              <a:t>resilience…..</a:t>
            </a:r>
            <a:endParaRPr lang="en-US" sz="2400" dirty="0"/>
          </a:p>
          <a:p>
            <a:endParaRPr lang="en-US" sz="2400" dirty="0"/>
          </a:p>
        </p:txBody>
      </p:sp>
    </p:spTree>
    <p:extLst>
      <p:ext uri="{BB962C8B-B14F-4D97-AF65-F5344CB8AC3E}">
        <p14:creationId xmlns:p14="http://schemas.microsoft.com/office/powerpoint/2010/main" val="33002707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041400"/>
            <a:ext cx="5664200" cy="4673600"/>
          </a:xfrm>
        </p:spPr>
        <p:txBody>
          <a:bodyPr>
            <a:normAutofit lnSpcReduction="10000"/>
          </a:bodyPr>
          <a:lstStyle/>
          <a:p>
            <a:r>
              <a:rPr lang="en-US" sz="1800" dirty="0"/>
              <a:t>Participants clearly </a:t>
            </a:r>
            <a:r>
              <a:rPr lang="en-US" sz="1800" dirty="0" smtClean="0"/>
              <a:t>evidenced </a:t>
            </a:r>
            <a:r>
              <a:rPr lang="en-US" sz="1800" dirty="0"/>
              <a:t>they had no time to engage meaningfully with </a:t>
            </a:r>
            <a:r>
              <a:rPr lang="en-US" sz="1800" dirty="0" smtClean="0"/>
              <a:t>others. They were perpetually busy…..or ‘in motion’ (Gergen 2000:175)</a:t>
            </a:r>
          </a:p>
          <a:p>
            <a:r>
              <a:rPr lang="en-US" sz="1800" dirty="0" smtClean="0"/>
              <a:t>Busyness is the ‘opiate of the masses’ (Hochschild 2008:89)</a:t>
            </a:r>
          </a:p>
          <a:p>
            <a:r>
              <a:rPr lang="en-US" sz="1800" dirty="0" smtClean="0"/>
              <a:t>In particular paid work keeps us busy – not time to think or reflect or just to be in the world in everyday patterns of life</a:t>
            </a:r>
          </a:p>
          <a:p>
            <a:r>
              <a:rPr lang="en-US" sz="1800" dirty="0" smtClean="0"/>
              <a:t>This lead me to question:</a:t>
            </a:r>
          </a:p>
          <a:p>
            <a:pPr lvl="1"/>
            <a:r>
              <a:rPr lang="en-US" sz="1800" dirty="0" smtClean="0"/>
              <a:t>Why didn’t anyone talk about the lack of time to participate meaningfully with the social and natural worlds? Had they even noticed that absence in their everyday doing and discourses? </a:t>
            </a:r>
          </a:p>
          <a:p>
            <a:pPr lvl="1"/>
            <a:r>
              <a:rPr lang="en-US" sz="1800" dirty="0" smtClean="0"/>
              <a:t>Where </a:t>
            </a:r>
            <a:r>
              <a:rPr lang="en-US" sz="1800" dirty="0"/>
              <a:t>is the time to care for others, for ourselves and and for our communities in our daily  time and activity programme? </a:t>
            </a:r>
          </a:p>
          <a:p>
            <a:endParaRPr lang="en-US" sz="1800" dirty="0"/>
          </a:p>
          <a:p>
            <a:endParaRPr lang="en-US" sz="1800" dirty="0"/>
          </a:p>
          <a:p>
            <a:endParaRPr lang="en-GB" sz="1800" dirty="0" smtClean="0"/>
          </a:p>
          <a:p>
            <a:endParaRPr lang="en-US" dirty="0" smtClean="0"/>
          </a:p>
          <a:p>
            <a:endParaRPr lang="en-US" dirty="0"/>
          </a:p>
        </p:txBody>
      </p:sp>
      <p:sp>
        <p:nvSpPr>
          <p:cNvPr id="4" name="Content Placeholder 3"/>
          <p:cNvSpPr>
            <a:spLocks noGrp="1"/>
          </p:cNvSpPr>
          <p:nvPr>
            <p:ph sz="quarter" idx="14"/>
          </p:nvPr>
        </p:nvSpPr>
        <p:spPr>
          <a:xfrm>
            <a:off x="6197600" y="1206500"/>
            <a:ext cx="2832100" cy="4508500"/>
          </a:xfrm>
        </p:spPr>
        <p:txBody>
          <a:bodyPr/>
          <a:lstStyle/>
          <a:p>
            <a:r>
              <a:rPr lang="en-US" sz="1600" i="1" dirty="0" smtClean="0"/>
              <a:t>I’m late I’m late for a very important date….no time to say hullo; goodbye…</a:t>
            </a:r>
          </a:p>
          <a:p>
            <a:endParaRPr lang="en-US" dirty="0"/>
          </a:p>
        </p:txBody>
      </p:sp>
      <p:sp>
        <p:nvSpPr>
          <p:cNvPr id="2" name="Title 1"/>
          <p:cNvSpPr>
            <a:spLocks noGrp="1"/>
          </p:cNvSpPr>
          <p:nvPr>
            <p:ph type="title"/>
          </p:nvPr>
        </p:nvSpPr>
        <p:spPr>
          <a:xfrm>
            <a:off x="609600" y="165100"/>
            <a:ext cx="7924800" cy="774700"/>
          </a:xfrm>
        </p:spPr>
        <p:txBody>
          <a:bodyPr/>
          <a:lstStyle/>
          <a:p>
            <a:r>
              <a:rPr lang="en-US" dirty="0" smtClean="0"/>
              <a:t>Busy lives</a:t>
            </a:r>
            <a:endParaRPr lang="en-US"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50000" y="2374900"/>
            <a:ext cx="2590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26473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9700"/>
            <a:ext cx="7924800" cy="800100"/>
          </a:xfrm>
        </p:spPr>
        <p:txBody>
          <a:bodyPr/>
          <a:lstStyle/>
          <a:p>
            <a:r>
              <a:rPr lang="en-US" dirty="0" smtClean="0"/>
              <a:t>The ‘everyday’ In terms of Paid work</a:t>
            </a:r>
            <a:endParaRPr lang="en-US" dirty="0"/>
          </a:p>
        </p:txBody>
      </p:sp>
      <p:sp>
        <p:nvSpPr>
          <p:cNvPr id="3" name="Content Placeholder 2"/>
          <p:cNvSpPr>
            <a:spLocks noGrp="1"/>
          </p:cNvSpPr>
          <p:nvPr>
            <p:ph sz="quarter" idx="13"/>
          </p:nvPr>
        </p:nvSpPr>
        <p:spPr>
          <a:xfrm>
            <a:off x="609600" y="1219200"/>
            <a:ext cx="7924800" cy="4495800"/>
          </a:xfrm>
        </p:spPr>
        <p:txBody>
          <a:bodyPr>
            <a:normAutofit fontScale="85000" lnSpcReduction="20000"/>
          </a:bodyPr>
          <a:lstStyle/>
          <a:p>
            <a:pPr marL="342900" lvl="1" indent="-342900"/>
            <a:r>
              <a:rPr lang="en-US" sz="2400" dirty="0" smtClean="0"/>
              <a:t>Capitalism is a </a:t>
            </a:r>
            <a:r>
              <a:rPr lang="en-GB" sz="2400" dirty="0" smtClean="0"/>
              <a:t>cycle </a:t>
            </a:r>
            <a:r>
              <a:rPr lang="en-GB" sz="2400" dirty="0"/>
              <a:t>of production in modern </a:t>
            </a:r>
            <a:r>
              <a:rPr lang="en-GB" sz="2400" dirty="0" smtClean="0"/>
              <a:t>societies. It drives </a:t>
            </a:r>
            <a:r>
              <a:rPr lang="en-GB" sz="2400" dirty="0"/>
              <a:t>the </a:t>
            </a:r>
            <a:r>
              <a:rPr lang="en-US" sz="2400" dirty="0"/>
              <a:t>focus on the importance paid work </a:t>
            </a:r>
            <a:r>
              <a:rPr lang="en-US" sz="2400" dirty="0" smtClean="0"/>
              <a:t>and </a:t>
            </a:r>
            <a:r>
              <a:rPr lang="en-GB" sz="2400" dirty="0"/>
              <a:t>utilises human energy for profit </a:t>
            </a:r>
            <a:r>
              <a:rPr lang="en-US" sz="2400" dirty="0"/>
              <a:t>as opposed to well-being. People are resources ‘</a:t>
            </a:r>
            <a:r>
              <a:rPr lang="en-GB" sz="2400" dirty="0"/>
              <a:t>to enhance global competiveness' (Lister 2003</a:t>
            </a:r>
            <a:r>
              <a:rPr lang="en-GB" sz="2400" dirty="0" smtClean="0"/>
              <a:t>:437).</a:t>
            </a:r>
          </a:p>
          <a:p>
            <a:pPr marL="342900" lvl="1" indent="-342900"/>
            <a:r>
              <a:rPr lang="en-GB" sz="2400" dirty="0" smtClean="0"/>
              <a:t>Corrosive effects on self, society and natural environment (Dickens 2004; Sennet 1998)</a:t>
            </a:r>
            <a:endParaRPr lang="en-US" sz="2400" dirty="0"/>
          </a:p>
          <a:p>
            <a:r>
              <a:rPr lang="en-GB" sz="2300" dirty="0" smtClean="0"/>
              <a:t>Along with many industrialised countries the </a:t>
            </a:r>
            <a:r>
              <a:rPr lang="en-GB" sz="2300" dirty="0"/>
              <a:t>UK Government </a:t>
            </a:r>
            <a:r>
              <a:rPr lang="en-GB" sz="2300" dirty="0" smtClean="0"/>
              <a:t>appeared </a:t>
            </a:r>
            <a:r>
              <a:rPr lang="en-GB" sz="2300" dirty="0"/>
              <a:t>to support this approach for all adults of working age, including those with caring responsibilities:</a:t>
            </a:r>
          </a:p>
          <a:p>
            <a:pPr lvl="1"/>
            <a:r>
              <a:rPr lang="en-US" sz="2300" dirty="0" smtClean="0"/>
              <a:t>‘A </a:t>
            </a:r>
            <a:r>
              <a:rPr lang="en-US" sz="2300" dirty="0"/>
              <a:t>more effective use of human resources within the economy, including the better utilisation of skills of those with caring responsibilities, is likely to have a beneficial impact on the UK’s productivity. It is clear that an efficient labour-market—one where the pool of labour is maximised and utilised to its full—is essential to the UK’s </a:t>
            </a:r>
            <a:r>
              <a:rPr lang="en-US" sz="2300" dirty="0" smtClean="0"/>
              <a:t>competitiveness’ </a:t>
            </a:r>
            <a:r>
              <a:rPr lang="en-US" sz="2300" dirty="0"/>
              <a:t>(HM Treasury 2003: 3.29)</a:t>
            </a:r>
            <a:r>
              <a:rPr lang="en-US" sz="2300" dirty="0" smtClean="0"/>
              <a:t>.</a:t>
            </a:r>
          </a:p>
          <a:p>
            <a:pPr marL="457200" lvl="1" indent="0">
              <a:buNone/>
            </a:pPr>
            <a:endParaRPr lang="en-GB" dirty="0"/>
          </a:p>
        </p:txBody>
      </p:sp>
    </p:spTree>
    <p:extLst>
      <p:ext uri="{BB962C8B-B14F-4D97-AF65-F5344CB8AC3E}">
        <p14:creationId xmlns:p14="http://schemas.microsoft.com/office/powerpoint/2010/main" val="7638229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9700"/>
            <a:ext cx="7924800" cy="876300"/>
          </a:xfrm>
        </p:spPr>
        <p:txBody>
          <a:bodyPr/>
          <a:lstStyle/>
          <a:p>
            <a:r>
              <a:rPr lang="en-US" dirty="0" smtClean="0"/>
              <a:t>In the overwork society</a:t>
            </a:r>
            <a:endParaRPr lang="en-US" dirty="0"/>
          </a:p>
        </p:txBody>
      </p:sp>
      <p:sp>
        <p:nvSpPr>
          <p:cNvPr id="3" name="Content Placeholder 2"/>
          <p:cNvSpPr>
            <a:spLocks noGrp="1"/>
          </p:cNvSpPr>
          <p:nvPr>
            <p:ph sz="quarter" idx="13"/>
          </p:nvPr>
        </p:nvSpPr>
        <p:spPr>
          <a:xfrm>
            <a:off x="609600" y="1143000"/>
            <a:ext cx="7924800" cy="4572000"/>
          </a:xfrm>
        </p:spPr>
        <p:txBody>
          <a:bodyPr>
            <a:normAutofit lnSpcReduction="10000"/>
          </a:bodyPr>
          <a:lstStyle/>
          <a:p>
            <a:pPr marL="342900" lvl="1" indent="-342900"/>
            <a:r>
              <a:rPr lang="en-GB" sz="1800" dirty="0"/>
              <a:t>“Just as the late twentieth century grasped the fact that there was a crisis in environmental sustainability so the twenty-first century is beginning to grasp the dimensions of a comparable crisis – this time of human sustainability – a scarcity of conditions which nurture resilient, secure individuals, families, friendships, and communities. Who has time to care for whom in the overwork culture?’ (Bunting 2004:xxi) </a:t>
            </a:r>
          </a:p>
          <a:p>
            <a:r>
              <a:rPr lang="en-US" sz="1800" dirty="0" smtClean="0"/>
              <a:t>Stress was </a:t>
            </a:r>
            <a:r>
              <a:rPr lang="en-US" sz="1800" dirty="0"/>
              <a:t>a common theme in the research not only because of the immense </a:t>
            </a:r>
            <a:r>
              <a:rPr lang="en-US" sz="1800" dirty="0" smtClean="0"/>
              <a:t>time </a:t>
            </a:r>
            <a:r>
              <a:rPr lang="en-US" sz="1800" dirty="0"/>
              <a:t>and pressures demands of paid work but because it meant people had to make choices between family and paid work time…that was ethically and morally challenging…..And there was </a:t>
            </a:r>
            <a:r>
              <a:rPr lang="en-US" sz="1800" dirty="0" smtClean="0"/>
              <a:t>no </a:t>
            </a:r>
            <a:r>
              <a:rPr lang="en-US" sz="1800" dirty="0"/>
              <a:t>notion of time for anything else outside the two main activities.……leisure, social and recreational pastimes were invariably traded-</a:t>
            </a:r>
            <a:r>
              <a:rPr lang="en-US" sz="1800" dirty="0" smtClean="0"/>
              <a:t>off in order to maintain work and family commitments…</a:t>
            </a:r>
            <a:r>
              <a:rPr lang="en-US" sz="1800" dirty="0"/>
              <a:t>..</a:t>
            </a:r>
          </a:p>
          <a:p>
            <a:r>
              <a:rPr lang="en-US" sz="1800" dirty="0" smtClean="0"/>
              <a:t>There was no sense in the research that people could change the drives in their social worlds that resulted in this quandary and whilst there was a notion that to live differently would help there was no actual changes taking place and no sense of a link of human sustainability and well-being to greater participation in the social and natural environments and natural cycles of everyday life</a:t>
            </a:r>
            <a:endParaRPr lang="en-US" sz="1800" dirty="0"/>
          </a:p>
        </p:txBody>
      </p:sp>
    </p:spTree>
    <p:extLst>
      <p:ext uri="{BB962C8B-B14F-4D97-AF65-F5344CB8AC3E}">
        <p14:creationId xmlns:p14="http://schemas.microsoft.com/office/powerpoint/2010/main" val="37713640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924800" cy="677862"/>
          </a:xfrm>
        </p:spPr>
        <p:txBody>
          <a:bodyPr/>
          <a:lstStyle/>
          <a:p>
            <a:r>
              <a:rPr lang="en-US" dirty="0" smtClean="0"/>
              <a:t>What has happened to time?</a:t>
            </a:r>
            <a:endParaRPr lang="en-US" dirty="0"/>
          </a:p>
        </p:txBody>
      </p:sp>
      <p:sp>
        <p:nvSpPr>
          <p:cNvPr id="5" name="Content Placeholder 4"/>
          <p:cNvSpPr>
            <a:spLocks noGrp="1"/>
          </p:cNvSpPr>
          <p:nvPr>
            <p:ph sz="quarter" idx="13"/>
          </p:nvPr>
        </p:nvSpPr>
        <p:spPr>
          <a:xfrm>
            <a:off x="609600" y="952500"/>
            <a:ext cx="8102600" cy="4762500"/>
          </a:xfrm>
        </p:spPr>
        <p:txBody>
          <a:bodyPr>
            <a:normAutofit lnSpcReduction="10000"/>
          </a:bodyPr>
          <a:lstStyle/>
          <a:p>
            <a:r>
              <a:rPr lang="en-GB" sz="1800" dirty="0" smtClean="0"/>
              <a:t>Participants described time as compressed, pressured, ‘a do more with less resources culture’ in both settings and these resources were fiscal and human. People felt </a:t>
            </a:r>
            <a:r>
              <a:rPr lang="en-GB" sz="1800" i="1" dirty="0" smtClean="0"/>
              <a:t>“shackled by work”; “exhausted”; “spent”:  </a:t>
            </a:r>
            <a:r>
              <a:rPr lang="en-GB" sz="1800" dirty="0" smtClean="0"/>
              <a:t>well-being and biological, circadian cycles disrupted</a:t>
            </a:r>
          </a:p>
          <a:p>
            <a:r>
              <a:rPr lang="en-GB" sz="1800" dirty="0" smtClean="0"/>
              <a:t>Industrialisation has utilised time and ‘spends’ it on paid work. It sets our cultural and social values and standards about how we spend our time:</a:t>
            </a:r>
          </a:p>
          <a:p>
            <a:pPr lvl="1"/>
            <a:r>
              <a:rPr lang="en-GB" sz="1800" dirty="0" smtClean="0"/>
              <a:t>“</a:t>
            </a:r>
            <a:r>
              <a:rPr lang="en-GB" sz="1800" dirty="0"/>
              <a:t>Time is our window on the world. With time we create, order and shape the kind of world we live in…Every culture has its unique set of temporal fingerprints. To know people is to know the time values they live by” (Rifkin 1987:1). </a:t>
            </a:r>
          </a:p>
          <a:p>
            <a:r>
              <a:rPr lang="en-GB" sz="1800" dirty="0"/>
              <a:t>The world has been ‘colonised’ by time and </a:t>
            </a:r>
            <a:r>
              <a:rPr lang="en-GB" sz="1800" dirty="0" smtClean="0"/>
              <a:t>capitalism. Several </a:t>
            </a:r>
            <a:r>
              <a:rPr lang="en-GB" sz="1800" dirty="0"/>
              <a:t>writers argue this has alienated us from natural world and </a:t>
            </a:r>
            <a:r>
              <a:rPr lang="en-GB" sz="1800" dirty="0" smtClean="0"/>
              <a:t>natural, seasonal </a:t>
            </a:r>
            <a:r>
              <a:rPr lang="en-GB" sz="1800" dirty="0"/>
              <a:t>cycles of which we are a </a:t>
            </a:r>
            <a:r>
              <a:rPr lang="en-GB" sz="1800" dirty="0" smtClean="0"/>
              <a:t>part (</a:t>
            </a:r>
            <a:r>
              <a:rPr lang="en-GB" sz="1800" dirty="0" err="1" smtClean="0"/>
              <a:t>e.g</a:t>
            </a:r>
            <a:r>
              <a:rPr lang="en-GB" sz="1800" dirty="0" smtClean="0"/>
              <a:t> Adam 2004)</a:t>
            </a:r>
            <a:endParaRPr lang="en-GB" sz="1800" dirty="0"/>
          </a:p>
          <a:p>
            <a:r>
              <a:rPr lang="en-GB" sz="1800" dirty="0"/>
              <a:t>T</a:t>
            </a:r>
            <a:r>
              <a:rPr lang="en-GB" sz="1800" dirty="0" smtClean="0"/>
              <a:t>here </a:t>
            </a:r>
            <a:r>
              <a:rPr lang="en-GB" sz="1800" dirty="0"/>
              <a:t>are other ways of being but these are on the fringe </a:t>
            </a:r>
            <a:r>
              <a:rPr lang="en-GB" sz="1800" dirty="0" smtClean="0"/>
              <a:t>or </a:t>
            </a:r>
            <a:r>
              <a:rPr lang="en-GB" sz="1800" dirty="0"/>
              <a:t>in indigenous patterns of </a:t>
            </a:r>
            <a:r>
              <a:rPr lang="en-GB" sz="1800" dirty="0" smtClean="0"/>
              <a:t>living. Seeing </a:t>
            </a:r>
            <a:r>
              <a:rPr lang="en-GB" sz="1800" dirty="0"/>
              <a:t>time in terms of events or natural cycles e.g. seasons and not ‘that tick-tock, tick-tock rhythm’ (Yalmambirra 2000:134</a:t>
            </a:r>
            <a:r>
              <a:rPr lang="en-GB" sz="1800" dirty="0" smtClean="0"/>
              <a:t>) ….Seconds, minutes, hours, schedules…..no time to say hullo; goodbye….I’m late; I’m late; I’m late</a:t>
            </a:r>
            <a:endParaRPr lang="en-GB" sz="1800" dirty="0"/>
          </a:p>
          <a:p>
            <a:endParaRPr lang="en-US" sz="1800" dirty="0" smtClean="0"/>
          </a:p>
          <a:p>
            <a:endParaRPr lang="en-US" dirty="0"/>
          </a:p>
        </p:txBody>
      </p:sp>
    </p:spTree>
    <p:extLst>
      <p:ext uri="{BB962C8B-B14F-4D97-AF65-F5344CB8AC3E}">
        <p14:creationId xmlns:p14="http://schemas.microsoft.com/office/powerpoint/2010/main" val="40173144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9700"/>
            <a:ext cx="7924800" cy="622300"/>
          </a:xfrm>
        </p:spPr>
        <p:txBody>
          <a:bodyPr/>
          <a:lstStyle/>
          <a:p>
            <a:r>
              <a:rPr lang="en-US" dirty="0" smtClean="0"/>
              <a:t>We get Lost in how things are</a:t>
            </a:r>
            <a:endParaRPr lang="en-US" dirty="0"/>
          </a:p>
        </p:txBody>
      </p:sp>
      <p:sp>
        <p:nvSpPr>
          <p:cNvPr id="3" name="Content Placeholder 2"/>
          <p:cNvSpPr>
            <a:spLocks noGrp="1"/>
          </p:cNvSpPr>
          <p:nvPr>
            <p:ph sz="quarter" idx="13"/>
          </p:nvPr>
        </p:nvSpPr>
        <p:spPr>
          <a:xfrm>
            <a:off x="381000" y="876300"/>
            <a:ext cx="8343900" cy="4838700"/>
          </a:xfrm>
        </p:spPr>
        <p:txBody>
          <a:bodyPr>
            <a:normAutofit fontScale="92500" lnSpcReduction="20000"/>
          </a:bodyPr>
          <a:lstStyle/>
          <a:p>
            <a:r>
              <a:rPr lang="en-GB" sz="1800" dirty="0" smtClean="0"/>
              <a:t>Participants evidenced that they prioritised paid work and were subject to its value, even with families :</a:t>
            </a:r>
          </a:p>
          <a:p>
            <a:pPr lvl="1"/>
            <a:r>
              <a:rPr lang="en-GB" sz="1800" i="1" dirty="0" smtClean="0"/>
              <a:t>“This </a:t>
            </a:r>
            <a:r>
              <a:rPr lang="en-GB" sz="1800" i="1" dirty="0"/>
              <a:t>is the basis of the crunch, isn’t it [laugh]. Like, well before having my child, I probably did do a lot more work outside of work. But since having him I've just not got time. And I feel very guilty about that as well. Because finding the time in work is near impossible to do the little bit of extra that I’d like to do for my own personal development really. And to do a better job. You know, to keep really up-to-date.  I do keep up-to-date to a standard. But I would like to, you know, to fly a bit more. And be a little bit above that standard level. But I find that very </a:t>
            </a:r>
            <a:r>
              <a:rPr lang="en-GB" sz="1800" i="1" dirty="0" smtClean="0"/>
              <a:t>hard” (River)</a:t>
            </a:r>
            <a:r>
              <a:rPr lang="en-US" sz="1800" dirty="0" smtClean="0"/>
              <a:t> </a:t>
            </a:r>
            <a:endParaRPr lang="en-US" sz="1800" dirty="0"/>
          </a:p>
          <a:p>
            <a:r>
              <a:rPr lang="en-US" sz="1800" dirty="0" smtClean="0"/>
              <a:t>‘Our </a:t>
            </a:r>
            <a:r>
              <a:rPr lang="en-US" sz="1800" dirty="0"/>
              <a:t>industrialism has created the false, because onesided, idea of success in production to the point of </a:t>
            </a:r>
            <a:r>
              <a:rPr lang="en-US" sz="1800" dirty="0" smtClean="0"/>
              <a:t>overproduction…instead </a:t>
            </a:r>
            <a:r>
              <a:rPr lang="en-US" sz="1800" dirty="0"/>
              <a:t>of sound economics of a fair and sane distribution of the goods of this world according to </a:t>
            </a:r>
            <a:r>
              <a:rPr lang="en-US" sz="1800" dirty="0" smtClean="0"/>
              <a:t>need…The </a:t>
            </a:r>
            <a:r>
              <a:rPr lang="en-US" sz="1800" dirty="0"/>
              <a:t>man of today has lost the capacity  and pride of workmanship and has substituted for it a measure in terms of money; and now money proves to be of uncertain </a:t>
            </a:r>
            <a:r>
              <a:rPr lang="en-US" sz="1800" dirty="0" smtClean="0"/>
              <a:t>value (Meyer 1922</a:t>
            </a:r>
            <a:r>
              <a:rPr lang="en-US" sz="1800" dirty="0"/>
              <a:t>:</a:t>
            </a:r>
            <a:r>
              <a:rPr lang="en-US" sz="1800" dirty="0" smtClean="0"/>
              <a:t>8)</a:t>
            </a:r>
            <a:endParaRPr lang="en-US" sz="1800" dirty="0"/>
          </a:p>
          <a:p>
            <a:r>
              <a:rPr lang="en-GB" sz="1800" dirty="0" smtClean="0"/>
              <a:t>In simple terms Meyer highlights the line between circadian, social and natural rhythms of life. He suggests </a:t>
            </a:r>
            <a:r>
              <a:rPr lang="en-US" sz="1800" dirty="0"/>
              <a:t>p</a:t>
            </a:r>
            <a:r>
              <a:rPr lang="en-US" sz="1800" dirty="0" smtClean="0"/>
              <a:t>aid </a:t>
            </a:r>
            <a:r>
              <a:rPr lang="en-US" sz="1800" dirty="0"/>
              <a:t>work should appreciate the </a:t>
            </a:r>
            <a:r>
              <a:rPr lang="en-US" sz="1800" dirty="0" smtClean="0"/>
              <a:t>‘the true religion of work [is when it is] </a:t>
            </a:r>
            <a:r>
              <a:rPr lang="en-US" sz="1800" dirty="0"/>
              <a:t>fitted rightly into the rhythms of individual and social and cosmic nature’ (Meyer 1922:9)</a:t>
            </a:r>
          </a:p>
          <a:p>
            <a:r>
              <a:rPr lang="en-GB" sz="1800" dirty="0" smtClean="0"/>
              <a:t>But where in our present way of being are the rest of life activities required for well-being?</a:t>
            </a:r>
            <a:endParaRPr lang="en-GB" sz="1800" dirty="0"/>
          </a:p>
          <a:p>
            <a:pPr lvl="1"/>
            <a:endParaRPr lang="en-GB" dirty="0"/>
          </a:p>
          <a:p>
            <a:endParaRPr lang="en-US" dirty="0"/>
          </a:p>
        </p:txBody>
      </p:sp>
    </p:spTree>
    <p:extLst>
      <p:ext uri="{BB962C8B-B14F-4D97-AF65-F5344CB8AC3E}">
        <p14:creationId xmlns:p14="http://schemas.microsoft.com/office/powerpoint/2010/main" val="3884848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7000"/>
            <a:ext cx="7924800" cy="723900"/>
          </a:xfrm>
        </p:spPr>
        <p:txBody>
          <a:bodyPr/>
          <a:lstStyle/>
          <a:p>
            <a:r>
              <a:rPr lang="en-US" dirty="0" smtClean="0"/>
              <a:t>What does this mean?</a:t>
            </a:r>
            <a:endParaRPr lang="en-US" dirty="0"/>
          </a:p>
        </p:txBody>
      </p:sp>
      <p:sp>
        <p:nvSpPr>
          <p:cNvPr id="3" name="Content Placeholder 2"/>
          <p:cNvSpPr>
            <a:spLocks noGrp="1"/>
          </p:cNvSpPr>
          <p:nvPr>
            <p:ph sz="quarter" idx="13"/>
          </p:nvPr>
        </p:nvSpPr>
        <p:spPr>
          <a:xfrm>
            <a:off x="609600" y="1003300"/>
            <a:ext cx="7924800" cy="4711700"/>
          </a:xfrm>
        </p:spPr>
        <p:txBody>
          <a:bodyPr>
            <a:normAutofit/>
          </a:bodyPr>
          <a:lstStyle/>
          <a:p>
            <a:r>
              <a:rPr lang="en-GB" sz="1800" i="1" dirty="0"/>
              <a:t>“Work is only one part of life. An important part; but non-the-less only one part” (Anwen)</a:t>
            </a:r>
            <a:endParaRPr lang="en-GB" sz="1800" dirty="0"/>
          </a:p>
          <a:p>
            <a:r>
              <a:rPr lang="en-GB" sz="1800" i="1" dirty="0" smtClean="0"/>
              <a:t>“</a:t>
            </a:r>
            <a:r>
              <a:rPr lang="en-GB" sz="1800" i="1" dirty="0"/>
              <a:t>It’s really about getting the balance right between the challenges, the rewards, the everyday balancing; the roles, balance in routines …and making sure that there’s not too much of one or too little of </a:t>
            </a:r>
            <a:r>
              <a:rPr lang="en-GB" sz="1800" i="1" dirty="0" smtClean="0"/>
              <a:t>another. But that’s hard cos there’s always the pressure of work” </a:t>
            </a:r>
            <a:r>
              <a:rPr lang="en-GB" sz="1800" i="1" dirty="0"/>
              <a:t>(Jamie)</a:t>
            </a:r>
          </a:p>
          <a:p>
            <a:r>
              <a:rPr lang="en-GB" sz="1800" i="1" dirty="0"/>
              <a:t>“Occupational balance....It’s getting the balance right between things you have to do and the things you enjoy doing: which I’m sure in this day and age is balanced more toward the things you have to do; I think we should be doing this” (Maya</a:t>
            </a:r>
            <a:r>
              <a:rPr lang="en-GB" sz="1800" i="1" dirty="0" smtClean="0"/>
              <a:t>)</a:t>
            </a:r>
          </a:p>
          <a:p>
            <a:r>
              <a:rPr lang="en-US" dirty="0" smtClean="0"/>
              <a:t>Activities</a:t>
            </a:r>
            <a:r>
              <a:rPr lang="en-US" dirty="0"/>
              <a:t> </a:t>
            </a:r>
            <a:r>
              <a:rPr lang="en-US" dirty="0" smtClean="0"/>
              <a:t>that are ‘…</a:t>
            </a:r>
            <a:r>
              <a:rPr lang="en-US" dirty="0"/>
              <a:t>unrelated to any economic </a:t>
            </a:r>
            <a:r>
              <a:rPr lang="en-US" dirty="0" smtClean="0"/>
              <a:t>goal: </a:t>
            </a:r>
            <a:r>
              <a:rPr lang="en-US" dirty="0"/>
              <a:t>communication, giving, creating and aesthetic enjoyment, the production and reproduction of life, tenderness, the realisation of physical, sensuous and intellectual capacities, the creation </a:t>
            </a:r>
            <a:r>
              <a:rPr lang="en-US" dirty="0" smtClean="0"/>
              <a:t>of…shared </a:t>
            </a:r>
            <a:r>
              <a:rPr lang="en-US" dirty="0"/>
              <a:t>goods or </a:t>
            </a:r>
            <a:r>
              <a:rPr lang="en-US" dirty="0" smtClean="0"/>
              <a:t>services </a:t>
            </a:r>
            <a:r>
              <a:rPr lang="en-US" dirty="0"/>
              <a:t>that could not be produced as commodities because of their </a:t>
            </a:r>
            <a:r>
              <a:rPr lang="en-US" dirty="0" smtClean="0"/>
              <a:t>unprofitability’ are not valued as highly as those that are (Gorz 1980: 80-81).</a:t>
            </a:r>
          </a:p>
          <a:p>
            <a:endParaRPr lang="en-US" dirty="0"/>
          </a:p>
        </p:txBody>
      </p:sp>
    </p:spTree>
    <p:extLst>
      <p:ext uri="{BB962C8B-B14F-4D97-AF65-F5344CB8AC3E}">
        <p14:creationId xmlns:p14="http://schemas.microsoft.com/office/powerpoint/2010/main" val="2185064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5857</TotalTime>
  <Words>2332</Words>
  <Application>Microsoft Macintosh PowerPoint</Application>
  <PresentationFormat>On-screen Show (4:3)</PresentationFormat>
  <Paragraphs>86</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Horizon</vt:lpstr>
      <vt:lpstr>Ecological balance</vt:lpstr>
      <vt:lpstr>Interesting words - what do they mean?</vt:lpstr>
      <vt:lpstr>What did the research identify</vt:lpstr>
      <vt:lpstr>Busy lives</vt:lpstr>
      <vt:lpstr>The ‘everyday’ In terms of Paid work</vt:lpstr>
      <vt:lpstr>In the overwork society</vt:lpstr>
      <vt:lpstr>What has happened to time?</vt:lpstr>
      <vt:lpstr>We get Lost in how things are</vt:lpstr>
      <vt:lpstr>What does this mean?</vt:lpstr>
      <vt:lpstr>Questioning the way things are</vt:lpstr>
      <vt:lpstr>Living in Balance</vt:lpstr>
      <vt:lpstr>references</vt:lpstr>
      <vt:lpstr>References cont.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Ecological balance</dc:title>
  <dc:creator>Teena J Clouston</dc:creator>
  <cp:lastModifiedBy>Teena J Clouston</cp:lastModifiedBy>
  <cp:revision>148</cp:revision>
  <dcterms:created xsi:type="dcterms:W3CDTF">2011-07-12T20:34:46Z</dcterms:created>
  <dcterms:modified xsi:type="dcterms:W3CDTF">2013-06-21T20:57:13Z</dcterms:modified>
</cp:coreProperties>
</file>