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093" autoAdjust="0"/>
  </p:normalViewPr>
  <p:slideViewPr>
    <p:cSldViewPr>
      <p:cViewPr varScale="1">
        <p:scale>
          <a:sx n="72" d="100"/>
          <a:sy n="72" d="100"/>
        </p:scale>
        <p:origin x="1104" y="60"/>
      </p:cViewPr>
      <p:guideLst>
        <p:guide orient="horz" pos="2160"/>
        <p:guide pos="2880"/>
      </p:guideLst>
    </p:cSldViewPr>
  </p:slideViewPr>
  <p:notesTextViewPr>
    <p:cViewPr>
      <p:scale>
        <a:sx n="200" d="100"/>
        <a:sy n="2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Editor\Dropbox\PhD\ESR1\ANTISENSE%20STRANDS\ANTISENSE_PRIMER_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Average</a:t>
            </a:r>
            <a:r>
              <a:rPr lang="en-GB" baseline="0"/>
              <a:t> d</a:t>
            </a:r>
            <a:r>
              <a:rPr lang="en-GB"/>
              <a:t>elta-CT values, normalised</a:t>
            </a:r>
            <a:r>
              <a:rPr lang="en-GB" baseline="0"/>
              <a:t> against GAPDH</a:t>
            </a:r>
            <a:endParaRPr lang="en-GB"/>
          </a:p>
        </c:rich>
      </c:tx>
      <c:overlay val="0"/>
      <c:spPr>
        <a:noFill/>
        <a:ln>
          <a:noFill/>
        </a:ln>
        <a:effectLst/>
      </c:spPr>
    </c:title>
    <c:autoTitleDeleted val="0"/>
    <c:plotArea>
      <c:layout/>
      <c:barChart>
        <c:barDir val="col"/>
        <c:grouping val="clustered"/>
        <c:varyColors val="0"/>
        <c:ser>
          <c:idx val="0"/>
          <c:order val="0"/>
          <c:tx>
            <c:strRef>
              <c:f>'ESR1 RES.'!$AA$9</c:f>
              <c:strCache>
                <c:ptCount val="1"/>
                <c:pt idx="0">
                  <c:v>DMSO</c:v>
                </c:pt>
              </c:strCache>
            </c:strRef>
          </c:tx>
          <c:spPr>
            <a:solidFill>
              <a:schemeClr val="accent1"/>
            </a:solidFill>
            <a:ln>
              <a:noFill/>
            </a:ln>
            <a:effectLst/>
          </c:spPr>
          <c:invertIfNegative val="0"/>
          <c:cat>
            <c:strRef>
              <c:f>'ESR1 RES.'!$Z$10:$Z$15</c:f>
              <c:strCache>
                <c:ptCount val="6"/>
                <c:pt idx="0">
                  <c:v>T47D</c:v>
                </c:pt>
                <c:pt idx="1">
                  <c:v>MCF7</c:v>
                </c:pt>
                <c:pt idx="2">
                  <c:v>BT474</c:v>
                </c:pt>
                <c:pt idx="3">
                  <c:v>SKBR3</c:v>
                </c:pt>
                <c:pt idx="4">
                  <c:v>BT549</c:v>
                </c:pt>
                <c:pt idx="5">
                  <c:v>MDA-MB-231</c:v>
                </c:pt>
              </c:strCache>
            </c:strRef>
          </c:cat>
          <c:val>
            <c:numRef>
              <c:f>'ESR1 RES.'!$AA$10:$AA$15</c:f>
              <c:numCache>
                <c:formatCode>###0.00;\-###0.00</c:formatCode>
                <c:ptCount val="6"/>
                <c:pt idx="0">
                  <c:v>3.3</c:v>
                </c:pt>
                <c:pt idx="1">
                  <c:v>3.5522836647418639</c:v>
                </c:pt>
                <c:pt idx="2">
                  <c:v>8.6369021269023332</c:v>
                </c:pt>
                <c:pt idx="3">
                  <c:v>10.811514034010424</c:v>
                </c:pt>
                <c:pt idx="4">
                  <c:v>10.484413549495248</c:v>
                </c:pt>
                <c:pt idx="5">
                  <c:v>20.469074493915002</c:v>
                </c:pt>
              </c:numCache>
            </c:numRef>
          </c:val>
        </c:ser>
        <c:ser>
          <c:idx val="1"/>
          <c:order val="1"/>
          <c:tx>
            <c:strRef>
              <c:f>'ESR1 RES.'!$AB$9</c:f>
              <c:strCache>
                <c:ptCount val="1"/>
                <c:pt idx="0">
                  <c:v>DAC</c:v>
                </c:pt>
              </c:strCache>
            </c:strRef>
          </c:tx>
          <c:spPr>
            <a:solidFill>
              <a:schemeClr val="accent2"/>
            </a:solidFill>
            <a:ln>
              <a:noFill/>
            </a:ln>
            <a:effectLst/>
          </c:spPr>
          <c:invertIfNegative val="0"/>
          <c:cat>
            <c:strRef>
              <c:f>'ESR1 RES.'!$Z$10:$Z$15</c:f>
              <c:strCache>
                <c:ptCount val="6"/>
                <c:pt idx="0">
                  <c:v>T47D</c:v>
                </c:pt>
                <c:pt idx="1">
                  <c:v>MCF7</c:v>
                </c:pt>
                <c:pt idx="2">
                  <c:v>BT474</c:v>
                </c:pt>
                <c:pt idx="3">
                  <c:v>SKBR3</c:v>
                </c:pt>
                <c:pt idx="4">
                  <c:v>BT549</c:v>
                </c:pt>
                <c:pt idx="5">
                  <c:v>MDA-MB-231</c:v>
                </c:pt>
              </c:strCache>
            </c:strRef>
          </c:cat>
          <c:val>
            <c:numRef>
              <c:f>'ESR1 RES.'!$AB$10:$AB$15</c:f>
              <c:numCache>
                <c:formatCode>###0.00;\-###0.00</c:formatCode>
                <c:ptCount val="6"/>
                <c:pt idx="0">
                  <c:v>5.1499999999999995</c:v>
                </c:pt>
                <c:pt idx="1">
                  <c:v>5.3044514153675166</c:v>
                </c:pt>
                <c:pt idx="2">
                  <c:v>10.300164283553039</c:v>
                </c:pt>
                <c:pt idx="3">
                  <c:v>8.2909455873274442</c:v>
                </c:pt>
                <c:pt idx="4">
                  <c:v>9.4624864874034067</c:v>
                </c:pt>
                <c:pt idx="5">
                  <c:v>15.221487244068543</c:v>
                </c:pt>
              </c:numCache>
            </c:numRef>
          </c:val>
        </c:ser>
        <c:dLbls>
          <c:showLegendKey val="0"/>
          <c:showVal val="0"/>
          <c:showCatName val="0"/>
          <c:showSerName val="0"/>
          <c:showPercent val="0"/>
          <c:showBubbleSize val="0"/>
        </c:dLbls>
        <c:gapWidth val="219"/>
        <c:overlap val="-27"/>
        <c:axId val="163413040"/>
        <c:axId val="163414216"/>
      </c:barChart>
      <c:catAx>
        <c:axId val="163413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3414216"/>
        <c:crosses val="autoZero"/>
        <c:auto val="1"/>
        <c:lblAlgn val="ctr"/>
        <c:lblOffset val="100"/>
        <c:noMultiLvlLbl val="0"/>
      </c:catAx>
      <c:valAx>
        <c:axId val="163414216"/>
        <c:scaling>
          <c:orientation val="minMax"/>
        </c:scaling>
        <c:delete val="0"/>
        <c:axPos val="l"/>
        <c:majorGridlines>
          <c:spPr>
            <a:ln w="9525" cap="flat" cmpd="sng" algn="ctr">
              <a:solidFill>
                <a:schemeClr val="tx1">
                  <a:lumMod val="15000"/>
                  <a:lumOff val="85000"/>
                </a:schemeClr>
              </a:solidFill>
              <a:round/>
            </a:ln>
            <a:effectLst/>
          </c:spPr>
        </c:majorGridlines>
        <c:numFmt formatCode="###0.00;\-###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34130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35FB8B-79A1-48FF-96FD-58A20523A546}" type="datetimeFigureOut">
              <a:rPr lang="en-GB" smtClean="0"/>
              <a:pPr/>
              <a:t>22/11/2016</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2386F6-8F41-456B-96B9-AF680A0532FA}" type="slidenum">
              <a:rPr lang="en-GB" smtClean="0"/>
              <a:pPr/>
              <a:t>‹#›</a:t>
            </a:fld>
            <a:endParaRPr lang="en-GB"/>
          </a:p>
        </p:txBody>
      </p:sp>
    </p:spTree>
    <p:extLst>
      <p:ext uri="{BB962C8B-B14F-4D97-AF65-F5344CB8AC3E}">
        <p14:creationId xmlns:p14="http://schemas.microsoft.com/office/powerpoint/2010/main" val="2931120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smtClean="0">
                <a:solidFill>
                  <a:schemeClr val="tx1"/>
                </a:solidFill>
                <a:effectLst/>
                <a:latin typeface="+mn-lt"/>
                <a:ea typeface="+mn-ea"/>
                <a:cs typeface="+mn-cs"/>
              </a:rPr>
              <a:t>Additional file 2: Figure S1</a:t>
            </a:r>
            <a:r>
              <a:rPr lang="en-GB" sz="1200" b="1" kern="1200" dirty="0" smtClean="0">
                <a:solidFill>
                  <a:schemeClr val="tx1"/>
                </a:solidFill>
                <a:effectLst/>
                <a:latin typeface="+mn-lt"/>
                <a:ea typeface="+mn-ea"/>
                <a:cs typeface="+mn-cs"/>
              </a:rPr>
              <a:t>:</a:t>
            </a:r>
            <a:r>
              <a:rPr lang="en-GB" sz="1200" kern="1200" dirty="0" smtClean="0">
                <a:solidFill>
                  <a:schemeClr val="tx1"/>
                </a:solidFill>
                <a:effectLst/>
                <a:latin typeface="+mn-lt"/>
                <a:ea typeface="+mn-ea"/>
                <a:cs typeface="+mn-cs"/>
              </a:rPr>
              <a:t> The </a:t>
            </a:r>
            <a:r>
              <a:rPr lang="en-GB" sz="1200" kern="1200" dirty="0" err="1" smtClean="0">
                <a:solidFill>
                  <a:schemeClr val="tx1"/>
                </a:solidFill>
                <a:effectLst/>
                <a:latin typeface="+mn-lt"/>
                <a:ea typeface="+mn-ea"/>
                <a:cs typeface="+mn-cs"/>
              </a:rPr>
              <a:t>heatmap</a:t>
            </a:r>
            <a:r>
              <a:rPr lang="en-GB" sz="1200" kern="1200" dirty="0" smtClean="0">
                <a:solidFill>
                  <a:schemeClr val="tx1"/>
                </a:solidFill>
                <a:effectLst/>
                <a:latin typeface="+mn-lt"/>
                <a:ea typeface="+mn-ea"/>
                <a:cs typeface="+mn-cs"/>
              </a:rPr>
              <a:t> shows the relative protein expression of very highly expressed genes in MCF7 cells (n = 40 genes) that are downregulated after DAC treatment, compared to DAC-treated MDA-MB-231 cells from two publically available datasets (gse10613 and gse13733). Pink indicates upregulation, while blue indicates downregulation. The changes in ESR1 expression levels are in accordance with the findings from our current in vitro studies.</a:t>
            </a:r>
          </a:p>
          <a:p>
            <a:endParaRPr lang="en-GB" dirty="0"/>
          </a:p>
        </p:txBody>
      </p:sp>
      <p:sp>
        <p:nvSpPr>
          <p:cNvPr id="4" name="Slide Number Placeholder 3"/>
          <p:cNvSpPr>
            <a:spLocks noGrp="1"/>
          </p:cNvSpPr>
          <p:nvPr>
            <p:ph type="sldNum" sz="quarter" idx="10"/>
          </p:nvPr>
        </p:nvSpPr>
        <p:spPr/>
        <p:txBody>
          <a:bodyPr/>
          <a:lstStyle/>
          <a:p>
            <a:fld id="{C32386F6-8F41-456B-96B9-AF680A0532FA}" type="slidenum">
              <a:rPr lang="en-GB" smtClean="0"/>
              <a:pPr/>
              <a:t>1</a:t>
            </a:fld>
            <a:endParaRPr lang="en-GB"/>
          </a:p>
        </p:txBody>
      </p:sp>
    </p:spTree>
    <p:extLst>
      <p:ext uri="{BB962C8B-B14F-4D97-AF65-F5344CB8AC3E}">
        <p14:creationId xmlns:p14="http://schemas.microsoft.com/office/powerpoint/2010/main" val="3743731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effectLst/>
                <a:latin typeface="+mn-lt"/>
                <a:ea typeface="+mn-ea"/>
                <a:cs typeface="+mn-cs"/>
              </a:rPr>
              <a:t>Additional file 2: Figure S2:</a:t>
            </a:r>
            <a:r>
              <a:rPr lang="en-GB" sz="1200" kern="1200" dirty="0" smtClean="0">
                <a:solidFill>
                  <a:schemeClr val="tx1"/>
                </a:solidFill>
                <a:effectLst/>
                <a:latin typeface="+mn-lt"/>
                <a:ea typeface="+mn-ea"/>
                <a:cs typeface="+mn-cs"/>
              </a:rPr>
              <a:t> Average delta-CT values for each cell line (control vs. DAC-treated), which demonstrates that DAC treatment caused significant increases in expression in ER-neg cell lines (SKBR3, BT549 and MDA-MB-231).</a:t>
            </a:r>
          </a:p>
          <a:p>
            <a:endParaRPr lang="en-GB" dirty="0"/>
          </a:p>
        </p:txBody>
      </p:sp>
      <p:sp>
        <p:nvSpPr>
          <p:cNvPr id="4" name="Slide Number Placeholder 3"/>
          <p:cNvSpPr>
            <a:spLocks noGrp="1"/>
          </p:cNvSpPr>
          <p:nvPr>
            <p:ph type="sldNum" sz="quarter" idx="10"/>
          </p:nvPr>
        </p:nvSpPr>
        <p:spPr/>
        <p:txBody>
          <a:bodyPr/>
          <a:lstStyle/>
          <a:p>
            <a:fld id="{C32386F6-8F41-456B-96B9-AF680A0532FA}" type="slidenum">
              <a:rPr lang="en-GB" smtClean="0"/>
              <a:pPr/>
              <a:t>2</a:t>
            </a:fld>
            <a:endParaRPr lang="en-GB"/>
          </a:p>
        </p:txBody>
      </p:sp>
    </p:spTree>
    <p:extLst>
      <p:ext uri="{BB962C8B-B14F-4D97-AF65-F5344CB8AC3E}">
        <p14:creationId xmlns:p14="http://schemas.microsoft.com/office/powerpoint/2010/main" val="297941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828800" y="1066800"/>
            <a:ext cx="6172200" cy="4418013"/>
            <a:chOff x="1219200" y="1676400"/>
            <a:chExt cx="8023860" cy="5008563"/>
          </a:xfrm>
        </p:grpSpPr>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19200" y="1676400"/>
              <a:ext cx="6553200" cy="5008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ight Brace 5"/>
            <p:cNvSpPr/>
            <p:nvPr/>
          </p:nvSpPr>
          <p:spPr>
            <a:xfrm>
              <a:off x="7696200" y="2514600"/>
              <a:ext cx="228600" cy="1143000"/>
            </a:xfrm>
            <a:prstGeom prst="rightBrace">
              <a:avLst/>
            </a:prstGeom>
            <a:ln w="3810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b="1" dirty="0"/>
            </a:p>
          </p:txBody>
        </p:sp>
        <p:sp>
          <p:nvSpPr>
            <p:cNvPr id="7" name="TextBox 5"/>
            <p:cNvSpPr txBox="1">
              <a:spLocks noChangeArrowheads="1"/>
            </p:cNvSpPr>
            <p:nvPr/>
          </p:nvSpPr>
          <p:spPr bwMode="auto">
            <a:xfrm>
              <a:off x="7924800" y="2895599"/>
              <a:ext cx="1219200" cy="3838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dirty="0"/>
                <a:t>ESR1</a:t>
              </a:r>
              <a:endParaRPr lang="en-GB" dirty="0"/>
            </a:p>
          </p:txBody>
        </p:sp>
        <p:sp>
          <p:nvSpPr>
            <p:cNvPr id="8" name="TextBox 7"/>
            <p:cNvSpPr txBox="1">
              <a:spLocks noChangeArrowheads="1"/>
            </p:cNvSpPr>
            <p:nvPr/>
          </p:nvSpPr>
          <p:spPr bwMode="auto">
            <a:xfrm>
              <a:off x="7924800" y="5943600"/>
              <a:ext cx="1318260" cy="3838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dirty="0"/>
                <a:t>Histones</a:t>
              </a:r>
              <a:endParaRPr lang="en-GB" dirty="0"/>
            </a:p>
          </p:txBody>
        </p:sp>
        <p:sp>
          <p:nvSpPr>
            <p:cNvPr id="9" name="Right Brace 8"/>
            <p:cNvSpPr/>
            <p:nvPr/>
          </p:nvSpPr>
          <p:spPr>
            <a:xfrm>
              <a:off x="7772400" y="5791200"/>
              <a:ext cx="152400" cy="762000"/>
            </a:xfrm>
            <a:prstGeom prst="rightBrace">
              <a:avLst/>
            </a:prstGeom>
            <a:ln w="3810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b="1" dirty="0"/>
            </a:p>
          </p:txBody>
        </p:sp>
      </p:grpSp>
    </p:spTree>
    <p:extLst>
      <p:ext uri="{BB962C8B-B14F-4D97-AF65-F5344CB8AC3E}">
        <p14:creationId xmlns:p14="http://schemas.microsoft.com/office/powerpoint/2010/main" val="1620846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2943158373"/>
              </p:ext>
            </p:extLst>
          </p:nvPr>
        </p:nvGraphicFramePr>
        <p:xfrm>
          <a:off x="2286000" y="2057400"/>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421542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130</Words>
  <Application>Microsoft Office PowerPoint</Application>
  <PresentationFormat>On-screen Show (4:3)</PresentationFormat>
  <Paragraphs>7</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Flanagan, James M</dc:creator>
  <cp:lastModifiedBy>insrv</cp:lastModifiedBy>
  <cp:revision>5</cp:revision>
  <dcterms:created xsi:type="dcterms:W3CDTF">2006-08-16T00:00:00Z</dcterms:created>
  <dcterms:modified xsi:type="dcterms:W3CDTF">2016-11-22T11:42:06Z</dcterms:modified>
</cp:coreProperties>
</file>