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61" r:id="rId3"/>
    <p:sldId id="271" r:id="rId4"/>
    <p:sldId id="272" r:id="rId5"/>
    <p:sldId id="280" r:id="rId6"/>
    <p:sldId id="273" r:id="rId7"/>
    <p:sldId id="281" r:id="rId8"/>
    <p:sldId id="283" r:id="rId9"/>
    <p:sldId id="282" r:id="rId10"/>
    <p:sldId id="284" r:id="rId11"/>
    <p:sldId id="285" r:id="rId12"/>
    <p:sldId id="274" r:id="rId13"/>
    <p:sldId id="276" r:id="rId14"/>
    <p:sldId id="277" r:id="rId15"/>
    <p:sldId id="275" r:id="rId16"/>
    <p:sldId id="278" r:id="rId17"/>
    <p:sldId id="279" r:id="rId18"/>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86" autoAdjust="0"/>
    <p:restoredTop sz="96187" autoAdjust="0"/>
  </p:normalViewPr>
  <p:slideViewPr>
    <p:cSldViewPr snapToGrid="0">
      <p:cViewPr varScale="1">
        <p:scale>
          <a:sx n="69" d="100"/>
          <a:sy n="69" d="100"/>
        </p:scale>
        <p:origin x="72" y="86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21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59041DB8-B66F-4DC8-A96E-33677E0F90FF}" type="datetimeFigureOut">
              <a:rPr lang="en-US" smtClean="0"/>
              <a:pPr/>
              <a:t>4/24/2018</a:t>
            </a:fld>
            <a:endParaRPr lang="en-US"/>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1604A0D4-B89B-4ADD-AF9E-38636B40EE4E}" type="slidenum">
              <a:rPr lang="en-US" smtClean="0"/>
              <a:pPr/>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EB49C4A-65AC-492D-9701-81B46C3AD0E4}" type="datetimeFigureOut">
              <a:rPr lang="en-US" smtClean="0"/>
              <a:pPr/>
              <a:t>4/24/2018</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332559"/>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2869989-EB00-4EE7-BCB5-25BDC5BB29F8}" type="slidenum">
              <a:rPr lang="en-US" smtClean="0"/>
              <a:pPr/>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939468"/>
            <a:ext cx="5438140" cy="3332559"/>
          </a:xfrm>
        </p:spPr>
        <p:txBody>
          <a:bodyPr/>
          <a:lstStyle/>
          <a:p>
            <a:r>
              <a:rPr lang="en-GB" dirty="0" smtClean="0"/>
              <a:t>INTRODUCTIONS: My name is Dr Simon Read and I’m a Research Associate in Cardiff University’s School of Healthcare Sciences. Over the past two years I’ve been carrying out research into dementia and glaucoma</a:t>
            </a:r>
            <a:r>
              <a:rPr lang="en-GB" baseline="0" dirty="0" smtClean="0"/>
              <a:t> and how the two conditions can contribute to an overall decline in health.</a:t>
            </a:r>
            <a:endParaRPr lang="en-GB" dirty="0" smtClean="0"/>
          </a:p>
          <a:p>
            <a:endParaRPr lang="en-GB" dirty="0"/>
          </a:p>
          <a:p>
            <a:r>
              <a:rPr lang="en-GB" dirty="0" smtClean="0"/>
              <a:t>This decline, referred to in our study as the precipice of care, is defined as where multiple conditions interact with one another to make their management more difficult. </a:t>
            </a:r>
            <a:r>
              <a:rPr lang="en-GB" baseline="0" dirty="0" smtClean="0"/>
              <a:t>Before progressing into the details of the study, I will first talk through some of the specific issues associated with glaucoma and dementia and how they influenced the project.</a:t>
            </a:r>
            <a:endParaRPr lang="en-GB"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a:t>
            </a:fld>
            <a:endParaRPr lang="en-US"/>
          </a:p>
        </p:txBody>
      </p:sp>
    </p:spTree>
    <p:extLst>
      <p:ext uri="{BB962C8B-B14F-4D97-AF65-F5344CB8AC3E}">
        <p14:creationId xmlns:p14="http://schemas.microsoft.com/office/powerpoint/2010/main" val="405409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TRANSITIONS: </a:t>
            </a:r>
            <a:r>
              <a:rPr lang="en-GB" sz="1200" kern="1200" dirty="0" smtClean="0">
                <a:solidFill>
                  <a:schemeClr val="tx1"/>
                </a:solidFill>
                <a:latin typeface="+mn-lt"/>
                <a:ea typeface="+mn-ea"/>
                <a:cs typeface="+mn-cs"/>
              </a:rPr>
              <a:t>These categories </a:t>
            </a:r>
            <a:r>
              <a:rPr lang="en-GB" sz="1200" kern="1200" dirty="0" smtClean="0">
                <a:solidFill>
                  <a:schemeClr val="tx1"/>
                </a:solidFill>
                <a:latin typeface="+mn-lt"/>
                <a:ea typeface="+mn-ea"/>
                <a:cs typeface="+mn-cs"/>
              </a:rPr>
              <a:t>of adherence and non-adherence offer a functioning snapshot of a patient’s status.</a:t>
            </a:r>
            <a:r>
              <a:rPr lang="en-GB" sz="1200" kern="1200" baseline="0" dirty="0" smtClean="0">
                <a:solidFill>
                  <a:schemeClr val="tx1"/>
                </a:solidFill>
                <a:latin typeface="+mn-lt"/>
                <a:ea typeface="+mn-ea"/>
                <a:cs typeface="+mn-cs"/>
              </a:rPr>
              <a:t> But</a:t>
            </a:r>
            <a:r>
              <a:rPr lang="en-GB" sz="1200" kern="1200" dirty="0" smtClean="0">
                <a:solidFill>
                  <a:schemeClr val="tx1"/>
                </a:solidFill>
                <a:latin typeface="+mn-lt"/>
                <a:ea typeface="+mn-ea"/>
                <a:cs typeface="+mn-cs"/>
              </a:rPr>
              <a:t> the factors influencing transitions between them are less transparent</a:t>
            </a:r>
            <a:r>
              <a:rPr lang="en-GB" sz="1200" kern="1200" baseline="0" dirty="0" smtClean="0">
                <a:solidFill>
                  <a:schemeClr val="tx1"/>
                </a:solidFill>
                <a:latin typeface="+mn-lt"/>
                <a:ea typeface="+mn-ea"/>
                <a:cs typeface="+mn-cs"/>
              </a:rPr>
              <a:t> </a:t>
            </a:r>
            <a:r>
              <a:rPr lang="en-GB" sz="1200" kern="1200" baseline="0" dirty="0" smtClean="0">
                <a:solidFill>
                  <a:schemeClr val="tx1"/>
                </a:solidFill>
                <a:latin typeface="+mn-lt"/>
                <a:ea typeface="+mn-ea"/>
                <a:cs typeface="+mn-cs"/>
              </a:rPr>
              <a:t>in the existing model. </a:t>
            </a:r>
            <a:r>
              <a:rPr lang="en-GB" sz="1200" kern="1200" dirty="0" smtClean="0">
                <a:solidFill>
                  <a:schemeClr val="tx1"/>
                </a:solidFill>
                <a:latin typeface="+mn-lt"/>
                <a:ea typeface="+mn-ea"/>
                <a:cs typeface="+mn-cs"/>
              </a:rPr>
              <a:t>The following discussion focuses on how dementia was seen</a:t>
            </a:r>
            <a:r>
              <a:rPr lang="en-GB" sz="1200" kern="1200" baseline="0" dirty="0" smtClean="0">
                <a:solidFill>
                  <a:schemeClr val="tx1"/>
                </a:solidFill>
                <a:latin typeface="+mn-lt"/>
                <a:ea typeface="+mn-ea"/>
                <a:cs typeface="+mn-cs"/>
              </a:rPr>
              <a:t> to </a:t>
            </a:r>
            <a:r>
              <a:rPr lang="en-GB" sz="1200" kern="1200" dirty="0" smtClean="0">
                <a:solidFill>
                  <a:schemeClr val="tx1"/>
                </a:solidFill>
                <a:latin typeface="+mn-lt"/>
                <a:ea typeface="+mn-ea"/>
                <a:cs typeface="+mn-cs"/>
              </a:rPr>
              <a:t>affect such transitions, while also examining factors relevant to those with and without memory loss. The most common shift in adherence behaviour reported was from a state of active to passive acceptance. Carers who had witnessed a patient’s ability to self-manage medication decline described the progression as being from independence to partial and then complete dependence. That said, numerous carer participants described long spells of adherence that ran counter to the predicted pathway, with the patient sustaining self-management many years post-diagnosis. Variables such as type and severity of dementia naturally contribute to the decline experienced by patients, but the points outlined below were reported as having potential to slow progress towards a precipice of care.</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10</a:t>
            </a:fld>
            <a:endParaRPr lang="en-US"/>
          </a:p>
        </p:txBody>
      </p:sp>
    </p:spTree>
    <p:extLst>
      <p:ext uri="{BB962C8B-B14F-4D97-AF65-F5344CB8AC3E}">
        <p14:creationId xmlns:p14="http://schemas.microsoft.com/office/powerpoint/2010/main" val="797249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VALUE OF MEDICATION: As I’ve mentioned throughout, a key factor in active acceptance of glaucoma drops and medication more broadly was an underlying belief in the value of it. This was associated with an understanding of the condition being medicated and its potential consequences. For some of the participants, as we quoted earlier on, this was driven by their attitudes towards their sight, believing it to be precious. For other participants, this appeared driven more by a deference to the healthcare system and the professional advice provided </a:t>
            </a:r>
            <a:r>
              <a:rPr lang="en-US" b="1" baseline="0" dirty="0" smtClean="0"/>
              <a:t>(READ QUOTE)</a:t>
            </a:r>
            <a:r>
              <a:rPr lang="en-US" b="0" baseline="0" dirty="0" smtClean="0"/>
              <a:t>. As we will discuss next, glaucoma’s asymptomatic nature, however, left it at risk of being </a:t>
            </a:r>
            <a:r>
              <a:rPr lang="en-US" b="0" baseline="0" dirty="0" err="1" smtClean="0"/>
              <a:t>deprioritised</a:t>
            </a:r>
            <a:r>
              <a:rPr lang="en-US" b="0" baseline="0" dirty="0" smtClean="0"/>
              <a:t> </a:t>
            </a:r>
            <a:r>
              <a:rPr lang="en-US" b="0" baseline="0" dirty="0" smtClean="0"/>
              <a:t>compared to other conditions, with some attitudes demonstrating a lack of awareness of its potential for damage.</a:t>
            </a:r>
            <a:endParaRPr lang="en-US" b="1"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11</a:t>
            </a:fld>
            <a:endParaRPr lang="en-US"/>
          </a:p>
        </p:txBody>
      </p:sp>
    </p:spTree>
    <p:extLst>
      <p:ext uri="{BB962C8B-B14F-4D97-AF65-F5344CB8AC3E}">
        <p14:creationId xmlns:p14="http://schemas.microsoft.com/office/powerpoint/2010/main" val="3512949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RELATIVE IMPORTANCE OF CONDITIONS: </a:t>
            </a:r>
            <a:r>
              <a:rPr lang="en-GB" sz="1200" b="0" i="0" kern="1200" dirty="0" smtClean="0">
                <a:solidFill>
                  <a:schemeClr val="tx1"/>
                </a:solidFill>
                <a:effectLst/>
                <a:latin typeface="+mn-lt"/>
                <a:ea typeface="+mn-ea"/>
                <a:cs typeface="+mn-cs"/>
              </a:rPr>
              <a:t>Many participants had conditions other than glaucoma and dementia, with arthritis and cardiac issues being common. For some,</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adherence to glaucoma drops was deprioritised amidst this. </a:t>
            </a:r>
            <a:r>
              <a:rPr lang="en-GB" sz="1200" b="1" i="0" kern="1200" dirty="0" smtClean="0">
                <a:solidFill>
                  <a:schemeClr val="tx1"/>
                </a:solidFill>
                <a:effectLst/>
                <a:latin typeface="+mn-lt"/>
                <a:ea typeface="+mn-ea"/>
                <a:cs typeface="+mn-cs"/>
              </a:rPr>
              <a:t>READ</a:t>
            </a:r>
            <a:r>
              <a:rPr lang="en-GB" sz="1200" b="1" i="0" kern="1200" baseline="0" dirty="0" smtClean="0">
                <a:solidFill>
                  <a:schemeClr val="tx1"/>
                </a:solidFill>
                <a:effectLst/>
                <a:latin typeface="+mn-lt"/>
                <a:ea typeface="+mn-ea"/>
                <a:cs typeface="+mn-cs"/>
              </a:rPr>
              <a:t> QUOTE 1</a:t>
            </a:r>
            <a:r>
              <a:rPr lang="en-GB" sz="1200" b="0" i="0" kern="1200" baseline="0" dirty="0" smtClean="0">
                <a:solidFill>
                  <a:schemeClr val="tx1"/>
                </a:solidFill>
                <a:effectLst/>
                <a:latin typeface="+mn-lt"/>
                <a:ea typeface="+mn-ea"/>
                <a:cs typeface="+mn-cs"/>
              </a:rPr>
              <a:t>. This quote was from the elderly husband of a woman with dementia, glaucoma and arthritis as well. For the couple, the drops were deemed less important than other forms of medication. The daughter of this couple was also interviewed and reported ‘carrier bags’ full of unused eye drop medication.</a:t>
            </a:r>
            <a:endParaRPr lang="en-GB" sz="1200" b="1" i="0" kern="1200" dirty="0" smtClean="0">
              <a:solidFill>
                <a:schemeClr val="tx1"/>
              </a:solidFill>
              <a:effectLst/>
              <a:latin typeface="+mn-lt"/>
              <a:ea typeface="+mn-ea"/>
              <a:cs typeface="+mn-cs"/>
            </a:endParaRP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The </a:t>
            </a:r>
            <a:r>
              <a:rPr lang="en-GB" sz="1200" b="0" i="0" kern="1200" dirty="0" err="1" smtClean="0">
                <a:solidFill>
                  <a:schemeClr val="tx1"/>
                </a:solidFill>
                <a:effectLst/>
                <a:latin typeface="+mn-lt"/>
                <a:ea typeface="+mn-ea"/>
                <a:cs typeface="+mn-cs"/>
              </a:rPr>
              <a:t>aymptomatic</a:t>
            </a:r>
            <a:r>
              <a:rPr lang="en-GB" sz="1200" b="0" i="0" kern="1200" dirty="0" smtClean="0">
                <a:solidFill>
                  <a:schemeClr val="tx1"/>
                </a:solidFill>
                <a:effectLst/>
                <a:latin typeface="+mn-lt"/>
                <a:ea typeface="+mn-ea"/>
                <a:cs typeface="+mn-cs"/>
              </a:rPr>
              <a:t> nature of glaucoma </a:t>
            </a:r>
            <a:r>
              <a:rPr lang="en-GB" sz="1200" b="0" i="0" kern="1200" dirty="0" smtClean="0">
                <a:solidFill>
                  <a:schemeClr val="tx1"/>
                </a:solidFill>
                <a:effectLst/>
                <a:latin typeface="+mn-lt"/>
                <a:ea typeface="+mn-ea"/>
                <a:cs typeface="+mn-cs"/>
              </a:rPr>
              <a:t>appeared to impact upon the importance attributed to </a:t>
            </a:r>
            <a:r>
              <a:rPr lang="en-GB" sz="1200" b="0" i="0" kern="1200" dirty="0" err="1" smtClean="0">
                <a:solidFill>
                  <a:schemeClr val="tx1"/>
                </a:solidFill>
                <a:effectLst/>
                <a:latin typeface="+mn-lt"/>
                <a:ea typeface="+mn-ea"/>
                <a:cs typeface="+mn-cs"/>
              </a:rPr>
              <a:t>eyedrops</a:t>
            </a:r>
            <a:r>
              <a:rPr lang="en-GB" sz="1200" b="0" i="0" kern="1200" dirty="0" smtClean="0">
                <a:solidFill>
                  <a:schemeClr val="tx1"/>
                </a:solidFill>
                <a:effectLst/>
                <a:latin typeface="+mn-lt"/>
                <a:ea typeface="+mn-ea"/>
                <a:cs typeface="+mn-cs"/>
              </a:rPr>
              <a:t> when considered against other medications, more so if the care burden was particularly heavy or dementia was present. </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Interestingly, this theme was also noted in interviews with non-dementia participants</a:t>
            </a:r>
            <a:r>
              <a:rPr lang="en-GB" sz="1200" b="0" i="0" kern="1200" baseline="0" dirty="0" smtClean="0">
                <a:solidFill>
                  <a:schemeClr val="tx1"/>
                </a:solidFill>
                <a:effectLst/>
                <a:latin typeface="+mn-lt"/>
                <a:ea typeface="+mn-ea"/>
                <a:cs typeface="+mn-cs"/>
              </a:rPr>
              <a:t> experiencing glaucoma and other conditions. </a:t>
            </a:r>
            <a:r>
              <a:rPr lang="en-GB" sz="1200" b="1" i="0" kern="1200" baseline="0" dirty="0" smtClean="0">
                <a:solidFill>
                  <a:schemeClr val="tx1"/>
                </a:solidFill>
                <a:effectLst/>
                <a:latin typeface="+mn-lt"/>
                <a:ea typeface="+mn-ea"/>
                <a:cs typeface="+mn-cs"/>
              </a:rPr>
              <a:t>READ QUOTES </a:t>
            </a:r>
            <a:r>
              <a:rPr lang="en-GB" sz="1200" b="1" i="0" kern="1200" baseline="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a:t>
            </a:r>
            <a:r>
              <a:rPr lang="en-GB" sz="1200" b="0" i="0" kern="1200" baseline="0" dirty="0" smtClean="0">
                <a:solidFill>
                  <a:schemeClr val="tx1"/>
                </a:solidFill>
                <a:effectLst/>
                <a:latin typeface="+mn-lt"/>
                <a:ea typeface="+mn-ea"/>
                <a:cs typeface="+mn-cs"/>
              </a:rPr>
              <a:t>These were from our cohort of those with glaucoma and another chronic condition other than dementia. The first quote refers to the importance attributed to the patient’s heart condition compared to glaucoma. The heart condition was seen as life-threatening whereas glaucoma was not and therefore less of a </a:t>
            </a:r>
            <a:r>
              <a:rPr lang="en-GB" sz="1200" b="0" i="0" kern="1200" baseline="0" dirty="0" smtClean="0">
                <a:solidFill>
                  <a:schemeClr val="tx1"/>
                </a:solidFill>
                <a:effectLst/>
                <a:latin typeface="+mn-lt"/>
                <a:ea typeface="+mn-ea"/>
                <a:cs typeface="+mn-cs"/>
              </a:rPr>
              <a:t>concern.</a:t>
            </a:r>
            <a:endParaRPr lang="en-GB"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869989-EB00-4EE7-BCB5-25BDC5BB29F8}" type="slidenum">
              <a:rPr lang="en-US" smtClean="0"/>
              <a:pPr/>
              <a:t>12</a:t>
            </a:fld>
            <a:endParaRPr lang="en-US"/>
          </a:p>
        </p:txBody>
      </p:sp>
    </p:spTree>
    <p:extLst>
      <p:ext uri="{BB962C8B-B14F-4D97-AF65-F5344CB8AC3E}">
        <p14:creationId xmlns:p14="http://schemas.microsoft.com/office/powerpoint/2010/main" val="1657138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ROUTINES: Many patients and </a:t>
            </a:r>
            <a:r>
              <a:rPr lang="en-US" baseline="0" dirty="0" err="1" smtClean="0"/>
              <a:t>carers</a:t>
            </a:r>
            <a:r>
              <a:rPr lang="en-US" baseline="0" dirty="0" smtClean="0"/>
              <a:t> expressed a strong belief in the importance of an established routine for taking medication. The quote on this slide is a good example of this and is taken from a daughter who had been caring for her mother </a:t>
            </a:r>
            <a:r>
              <a:rPr lang="en-US" b="1" baseline="0" dirty="0" smtClean="0"/>
              <a:t>(READ QUOTE). </a:t>
            </a:r>
            <a:r>
              <a:rPr lang="en-US" baseline="0" dirty="0" smtClean="0"/>
              <a:t>This lady’s mother had a life-long history of fastidiousness and compliance with doctor’s orders. Even details such as holding her fingers in her eyes for 60 seconds, which is not generally suggested, were followed precisely.</a:t>
            </a:r>
          </a:p>
          <a:p>
            <a:endParaRPr lang="en-GB" sz="1200" b="0" i="0" u="none" strike="noStrike" kern="1200" baseline="0" dirty="0" smtClean="0">
              <a:solidFill>
                <a:schemeClr val="tx1"/>
              </a:solidFill>
              <a:latin typeface="+mn-lt"/>
              <a:ea typeface="+mn-ea"/>
              <a:cs typeface="+mn-cs"/>
            </a:endParaRPr>
          </a:p>
          <a:p>
            <a:r>
              <a:rPr lang="en-US" baseline="0" dirty="0" smtClean="0"/>
              <a:t>Following the diagnosis of dementia, the patient was still able to maintain these routines for several years independently, with her daughter only acting as a monitor rather than directly assisting with the memory. </a:t>
            </a:r>
            <a:r>
              <a:rPr lang="en-US" baseline="0" dirty="0" smtClean="0"/>
              <a:t>Memory </a:t>
            </a:r>
            <a:r>
              <a:rPr lang="en-US" baseline="0" dirty="0" smtClean="0"/>
              <a:t>aids such as calendars and blister packs often seemed to </a:t>
            </a:r>
            <a:r>
              <a:rPr lang="en-US" baseline="0" dirty="0" smtClean="0"/>
              <a:t>extend </a:t>
            </a:r>
            <a:r>
              <a:rPr lang="en-US" baseline="0" dirty="0" smtClean="0"/>
              <a:t>the phase of independent, active self-medication. Another man we spoke to was living alone but still showed great capability in taking his pills based on the pharmacy-provided medication boxes marked with the days of the week. </a:t>
            </a:r>
          </a:p>
          <a:p>
            <a:endParaRPr lang="en-US" baseline="0" dirty="0" smtClean="0"/>
          </a:p>
          <a:p>
            <a:r>
              <a:rPr lang="en-US" baseline="0" dirty="0" smtClean="0"/>
              <a:t>Eye drops, however, do not fit into this system, meaning that the importance of a pre-established routine for them was all the more pivotal. Often this integrated the drops alongside brushing one’s teeth, taking other medications or using drops before having breakfast </a:t>
            </a:r>
            <a:r>
              <a:rPr lang="en-US" baseline="0" dirty="0" smtClean="0"/>
              <a:t>or an evening meal.</a:t>
            </a:r>
            <a:endParaRPr lang="en-US"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13</a:t>
            </a:fld>
            <a:endParaRPr lang="en-US"/>
          </a:p>
        </p:txBody>
      </p:sp>
    </p:spTree>
    <p:extLst>
      <p:ext uri="{BB962C8B-B14F-4D97-AF65-F5344CB8AC3E}">
        <p14:creationId xmlns:p14="http://schemas.microsoft.com/office/powerpoint/2010/main" val="1710577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CARER: The role of the </a:t>
            </a:r>
            <a:r>
              <a:rPr lang="en-US" baseline="0" dirty="0" err="1" smtClean="0"/>
              <a:t>carer</a:t>
            </a:r>
            <a:r>
              <a:rPr lang="en-US" baseline="0" dirty="0" smtClean="0"/>
              <a:t> was shown to be pivotal in many ways. One of these was noticing shifts in adherence behavior, and often discussing this with healthcare professionals to seek advice. Beyond that, though, the most direct influence the </a:t>
            </a:r>
            <a:r>
              <a:rPr lang="en-US" baseline="0" dirty="0" err="1" smtClean="0"/>
              <a:t>carer</a:t>
            </a:r>
            <a:r>
              <a:rPr lang="en-US" baseline="0" dirty="0" smtClean="0"/>
              <a:t> was directly or indirectly assisting them with medication. This could be with the </a:t>
            </a:r>
            <a:r>
              <a:rPr lang="en-US" baseline="0" dirty="0" err="1" smtClean="0"/>
              <a:t>carer</a:t>
            </a:r>
            <a:r>
              <a:rPr lang="en-US" baseline="0" dirty="0" smtClean="0"/>
              <a:t> acting as a substitute for the patient’s memory, with the patient retaining responsibility for instilling their eye drops. Alternatively, the </a:t>
            </a:r>
            <a:r>
              <a:rPr lang="en-US" baseline="0" dirty="0" err="1" smtClean="0"/>
              <a:t>carer</a:t>
            </a:r>
            <a:r>
              <a:rPr lang="en-US" baseline="0" dirty="0" smtClean="0"/>
              <a:t> could take over the duties altogether or delegate them to another </a:t>
            </a:r>
            <a:r>
              <a:rPr lang="en-US" baseline="0" dirty="0" err="1" smtClean="0"/>
              <a:t>carer</a:t>
            </a:r>
            <a:r>
              <a:rPr lang="en-US" baseline="0" dirty="0" smtClean="0"/>
              <a:t> e.g. district nurse.</a:t>
            </a:r>
          </a:p>
          <a:p>
            <a:endParaRPr lang="en-US" baseline="0" dirty="0" smtClean="0"/>
          </a:p>
          <a:p>
            <a:r>
              <a:rPr lang="en-US" baseline="0" dirty="0" smtClean="0"/>
              <a:t>The quote here was from the wife of a patient. </a:t>
            </a:r>
            <a:r>
              <a:rPr lang="en-US" b="1" baseline="0" dirty="0" smtClean="0"/>
              <a:t>(READ QUOTE)</a:t>
            </a:r>
            <a:r>
              <a:rPr lang="en-US" baseline="0" dirty="0" smtClean="0"/>
              <a:t>. </a:t>
            </a:r>
          </a:p>
          <a:p>
            <a:endParaRPr lang="en-US" baseline="0" dirty="0" smtClean="0"/>
          </a:p>
          <a:p>
            <a:r>
              <a:rPr lang="en-US" baseline="0" dirty="0" smtClean="0"/>
              <a:t>The wife was particularly keen on maintaining her husband’s independence for as long as possible, as this was true to their very socially active life prior to dementia. This is why the wife encouraged her husband to take the eye drops himself, rather than just instilling them on his behalf. </a:t>
            </a:r>
          </a:p>
          <a:p>
            <a:endParaRPr lang="en-US" baseline="0" dirty="0" smtClean="0"/>
          </a:p>
          <a:p>
            <a:r>
              <a:rPr lang="en-US" baseline="0" dirty="0" smtClean="0"/>
              <a:t>Others chose to take over the duties of instilling the drops while others were keen for their family members to continue self-medicating, with this sometimes dependent on the severity of dementia and the pre-existing relationship between </a:t>
            </a:r>
            <a:r>
              <a:rPr lang="en-US" baseline="0" dirty="0" err="1" smtClean="0"/>
              <a:t>carer</a:t>
            </a:r>
            <a:r>
              <a:rPr lang="en-US" baseline="0" dirty="0" smtClean="0"/>
              <a:t> and patient.  </a:t>
            </a:r>
          </a:p>
          <a:p>
            <a:endParaRPr lang="en-US" baseline="0" dirty="0" smtClean="0"/>
          </a:p>
          <a:p>
            <a:r>
              <a:rPr lang="en-US" baseline="0" dirty="0" smtClean="0"/>
              <a:t>Often this decision also related to the presence of other conditions limiting a person’s capability of taking the drops. One such condition was arthritis which often made it difficult for patients to </a:t>
            </a:r>
            <a:r>
              <a:rPr lang="en-US" baseline="0" dirty="0" err="1" smtClean="0"/>
              <a:t>instil</a:t>
            </a:r>
            <a:r>
              <a:rPr lang="en-US" baseline="0" dirty="0" smtClean="0"/>
              <a:t> their own drops. Other issues included shaking hands and difficulties in squeezing drop bottles.</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14</a:t>
            </a:fld>
            <a:endParaRPr lang="en-US"/>
          </a:p>
        </p:txBody>
      </p:sp>
    </p:spTree>
    <p:extLst>
      <p:ext uri="{BB962C8B-B14F-4D97-AF65-F5344CB8AC3E}">
        <p14:creationId xmlns:p14="http://schemas.microsoft.com/office/powerpoint/2010/main" val="315846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CONCLUSIONS: Aggregating the interviews from healthcare professionals, patients and </a:t>
            </a:r>
            <a:r>
              <a:rPr lang="en-US" baseline="0" dirty="0" err="1" smtClean="0"/>
              <a:t>carers</a:t>
            </a:r>
            <a:r>
              <a:rPr lang="en-US" baseline="0" dirty="0" smtClean="0"/>
              <a:t> saw a general consensus that dementia did eventually reduce a person’s capability to manage their own drops and their broader medication. </a:t>
            </a:r>
            <a:r>
              <a:rPr lang="en-US" baseline="0" dirty="0" smtClean="0"/>
              <a:t>Memory aids specific to eye drops, however, offer hope for a lengthier time of active acceptance. </a:t>
            </a:r>
            <a:r>
              <a:rPr lang="en-US" baseline="0" dirty="0" smtClean="0"/>
              <a:t>One suggestion to carry forward would be to have small stickers to apply to </a:t>
            </a:r>
            <a:r>
              <a:rPr lang="en-US" baseline="0" dirty="0" smtClean="0"/>
              <a:t>blister </a:t>
            </a:r>
            <a:r>
              <a:rPr lang="en-US" baseline="0" dirty="0" smtClean="0"/>
              <a:t>packs indicating that the eye drops should be taken around the same time as other medications; or single-use drops that could be included within the packaging.</a:t>
            </a:r>
          </a:p>
          <a:p>
            <a:endParaRPr lang="en-US" baseline="0" dirty="0" smtClean="0"/>
          </a:p>
          <a:p>
            <a:r>
              <a:rPr lang="en-US" baseline="0" dirty="0" smtClean="0"/>
              <a:t>With </a:t>
            </a:r>
            <a:r>
              <a:rPr lang="en-US" baseline="0" dirty="0" smtClean="0"/>
              <a:t>regard to the eye clinic where most of the research was carried out, it was felt that better recording of dementia diagnoses would help staff to tailor their communication and prescriptions. As it stands, while such diagnoses were often recorded in the notes, the busyness of the clinic meant that it was impossible to scan through every attendee’s records to identify if they have dementia. We are looking at the potential to try and embed a more visible record of dementia status into the eye clinic’s database, which would be beneficial in guiding the advice that healthcare staff provide their patients. Another recommendation within the eye clinic stemming from this would be to enhance the use of the Eye Clinic Liaison Officer who is a conduit for support </a:t>
            </a:r>
            <a:r>
              <a:rPr lang="en-US" baseline="0" dirty="0" err="1" smtClean="0"/>
              <a:t>organisations</a:t>
            </a:r>
            <a:r>
              <a:rPr lang="en-US" baseline="0" dirty="0" smtClean="0"/>
              <a:t>. As it stands they are generally used only for those patients who are registered blind but we feel that, should a patient have dementia and glaucoma, they could potentially benefit from more pro-active support to prevent further damage to the eye.</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15</a:t>
            </a:fld>
            <a:endParaRPr lang="en-US"/>
          </a:p>
        </p:txBody>
      </p:sp>
    </p:spTree>
    <p:extLst>
      <p:ext uri="{BB962C8B-B14F-4D97-AF65-F5344CB8AC3E}">
        <p14:creationId xmlns:p14="http://schemas.microsoft.com/office/powerpoint/2010/main" val="3491507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that’s all from me. Here are some contact details and I’m happy to answer any questions.</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16</a:t>
            </a:fld>
            <a:endParaRPr lang="en-US"/>
          </a:p>
        </p:txBody>
      </p:sp>
    </p:spTree>
    <p:extLst>
      <p:ext uri="{BB962C8B-B14F-4D97-AF65-F5344CB8AC3E}">
        <p14:creationId xmlns:p14="http://schemas.microsoft.com/office/powerpoint/2010/main" val="180919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DEMENTIA AND GLAUCOMA: There are similarities between dementia and glaucoma with comparable levels of prevalence in the UK – 800,000 people with dementia; 600,000 with glaucoma. In the context of the ageing UK population, both of these conditions are also expected to increase in prevalence over the coming years. Also, both are age-related, and neurodegenerative in origin.  </a:t>
            </a:r>
          </a:p>
          <a:p>
            <a:endParaRPr lang="en-US" baseline="0" dirty="0" smtClean="0"/>
          </a:p>
          <a:p>
            <a:r>
              <a:rPr lang="en-US" baseline="0" dirty="0" smtClean="0"/>
              <a:t>Dementia can be very variable in its severity based on a </a:t>
            </a:r>
            <a:r>
              <a:rPr lang="en-US" dirty="0" smtClean="0"/>
              <a:t>range</a:t>
            </a:r>
            <a:r>
              <a:rPr lang="en-US" baseline="0" dirty="0" smtClean="0"/>
              <a:t> </a:t>
            </a:r>
            <a:r>
              <a:rPr lang="en-US" baseline="0" dirty="0" smtClean="0"/>
              <a:t>of factors but some of the more common symptoms include difficulty in formulating sentences and finding the right words. This is often coupled with a decline in mental ability and concentration levels, as well as shifts in personality and mood. However, for our research the main focus has been on memory loss, and how this particular facet can influence a patient’s ability to </a:t>
            </a:r>
            <a:r>
              <a:rPr lang="en-US" baseline="0" dirty="0" smtClean="0"/>
              <a:t>self-medicate, particularly for eye</a:t>
            </a:r>
            <a:r>
              <a:rPr lang="en-US" dirty="0" smtClean="0"/>
              <a:t> drops that remain the first line treatment for glaucoma</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2</a:t>
            </a:fld>
            <a:endParaRPr lang="en-US"/>
          </a:p>
        </p:txBody>
      </p:sp>
    </p:spTree>
    <p:extLst>
      <p:ext uri="{BB962C8B-B14F-4D97-AF65-F5344CB8AC3E}">
        <p14:creationId xmlns:p14="http://schemas.microsoft.com/office/powerpoint/2010/main" val="73181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aseline="0" dirty="0" smtClean="0"/>
              <a:t>RESEARCH PROBLEM</a:t>
            </a:r>
            <a:r>
              <a:rPr lang="en-GB" sz="1000" baseline="0" dirty="0" smtClean="0"/>
              <a:t>: </a:t>
            </a:r>
            <a:r>
              <a:rPr lang="en-GB" sz="1000" kern="1200" dirty="0" smtClean="0">
                <a:solidFill>
                  <a:schemeClr val="tx1"/>
                </a:solidFill>
              </a:rPr>
              <a:t>The WHO report (2003) on adherence to long-term therapies emphasised concerns over the capability and willingness of patients to take medication as prescribed.</a:t>
            </a:r>
            <a:r>
              <a:rPr lang="en-GB" sz="1000" kern="1200" baseline="0" dirty="0" smtClean="0">
                <a:solidFill>
                  <a:schemeClr val="tx1"/>
                </a:solidFill>
              </a:rPr>
              <a:t> It stated the estimated worldwide adherence rate for chronic conditions was around 50 percent, arguing this resulted in reduced clinical benefits and wasted medical </a:t>
            </a:r>
            <a:r>
              <a:rPr lang="en-GB" sz="1000" kern="1200" baseline="0" dirty="0" smtClean="0">
                <a:solidFill>
                  <a:schemeClr val="tx1"/>
                </a:solidFill>
              </a:rPr>
              <a:t>resources.</a:t>
            </a:r>
            <a:r>
              <a:rPr lang="en-GB" sz="1000" kern="1200" dirty="0" smtClean="0">
                <a:solidFill>
                  <a:schemeClr val="tx1"/>
                </a:solidFill>
              </a:rPr>
              <a:t> </a:t>
            </a:r>
            <a:r>
              <a:rPr lang="en-GB" sz="1000" kern="1200" baseline="0" dirty="0" smtClean="0">
                <a:solidFill>
                  <a:schemeClr val="tx1"/>
                </a:solidFill>
              </a:rPr>
              <a:t>Social Care Institute for Excellence </a:t>
            </a:r>
            <a:r>
              <a:rPr lang="en-GB" sz="1000" kern="1200" baseline="0" dirty="0" smtClean="0">
                <a:solidFill>
                  <a:schemeClr val="tx1"/>
                </a:solidFill>
              </a:rPr>
              <a:t>estimated that </a:t>
            </a:r>
            <a:r>
              <a:rPr lang="en-GB" sz="1000" kern="1200" dirty="0" smtClean="0">
                <a:solidFill>
                  <a:schemeClr val="tx1"/>
                </a:solidFill>
              </a:rPr>
              <a:t>while 45 percent of medicines prescribed in the UK are for older people, up to 50 percent of that population are non-adherent.</a:t>
            </a:r>
          </a:p>
          <a:p>
            <a:endParaRPr lang="en-GB" sz="1000" kern="1200" baseline="0" dirty="0" smtClean="0">
              <a:solidFill>
                <a:schemeClr val="tx1"/>
              </a:solidFill>
            </a:endParaRPr>
          </a:p>
          <a:p>
            <a:r>
              <a:rPr lang="en-GB" sz="1000" kern="1200" dirty="0" smtClean="0">
                <a:solidFill>
                  <a:schemeClr val="tx1"/>
                </a:solidFill>
              </a:rPr>
              <a:t>Studies of adherence behaviour have recently emphasised qualitative approaches to shed light on underlying causes for non-adherence.</a:t>
            </a:r>
            <a:r>
              <a:rPr lang="en-GB" sz="1000" kern="1200" baseline="0" dirty="0" smtClean="0">
                <a:solidFill>
                  <a:schemeClr val="tx1"/>
                </a:solidFill>
              </a:rPr>
              <a:t> However, few studies have done this in relation to older people, and lesser still where dementia </a:t>
            </a:r>
            <a:r>
              <a:rPr lang="en-GB" sz="1000" kern="1200" baseline="0" dirty="0" smtClean="0">
                <a:solidFill>
                  <a:schemeClr val="tx1"/>
                </a:solidFill>
              </a:rPr>
              <a:t>and glaucoma are </a:t>
            </a:r>
            <a:r>
              <a:rPr lang="en-GB" sz="1000" kern="1200" baseline="0" dirty="0" smtClean="0">
                <a:solidFill>
                  <a:schemeClr val="tx1"/>
                </a:solidFill>
              </a:rPr>
              <a:t>present. One of those to have done so, by </a:t>
            </a:r>
            <a:r>
              <a:rPr lang="en-GB" sz="1000" kern="1200" baseline="0" dirty="0" err="1" smtClean="0">
                <a:solidFill>
                  <a:schemeClr val="tx1"/>
                </a:solidFill>
              </a:rPr>
              <a:t>Arlt</a:t>
            </a:r>
            <a:r>
              <a:rPr lang="en-GB" sz="1000" kern="1200" baseline="0" dirty="0" smtClean="0">
                <a:solidFill>
                  <a:schemeClr val="tx1"/>
                </a:solidFill>
              </a:rPr>
              <a:t> and others in 2008, outlined the need to more fully examine patient, carer and healthcare professional management strategies in this context.</a:t>
            </a:r>
          </a:p>
          <a:p>
            <a:endParaRPr lang="en-GB" sz="1000" kern="1200" baseline="0" dirty="0" smtClean="0">
              <a:solidFill>
                <a:schemeClr val="tx1"/>
              </a:solidFill>
            </a:endParaRPr>
          </a:p>
          <a:p>
            <a:r>
              <a:rPr lang="en-GB" sz="1000" kern="1200" baseline="0" dirty="0" smtClean="0">
                <a:solidFill>
                  <a:schemeClr val="tx1"/>
                </a:solidFill>
              </a:rPr>
              <a:t>We looked to address that research gap by exploring how those groups manage the two conditions; their concerns when doing so; and the factors that aided or impeded adherence. The population experiencing both conditions is not fully mapped out at a national level, though a study in Fife suggested that 24 percent of people now blind through glaucoma also had dementia. </a:t>
            </a:r>
            <a:endParaRPr lang="en-US" sz="1000"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3</a:t>
            </a:fld>
            <a:endParaRPr lang="en-US"/>
          </a:p>
        </p:txBody>
      </p:sp>
    </p:spTree>
    <p:extLst>
      <p:ext uri="{BB962C8B-B14F-4D97-AF65-F5344CB8AC3E}">
        <p14:creationId xmlns:p14="http://schemas.microsoft.com/office/powerpoint/2010/main" val="410630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RESEARCH STUDY: To examine</a:t>
            </a:r>
            <a:r>
              <a:rPr lang="en-US" baseline="0" dirty="0" smtClean="0"/>
              <a:t> this we adopted a grounded theory approach based on the requirements to </a:t>
            </a:r>
            <a:r>
              <a:rPr lang="en-GB" sz="1200" kern="1200" dirty="0" smtClean="0">
                <a:solidFill>
                  <a:schemeClr val="tx1"/>
                </a:solidFill>
                <a:latin typeface="+mn-lt"/>
                <a:ea typeface="+mn-ea"/>
                <a:cs typeface="+mn-cs"/>
              </a:rPr>
              <a:t>study people’s experiences and identify an underlying process; in this case medication management for those affected by dementia and glaucoma.</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study incorporated two research sites based in Scotland and </a:t>
            </a:r>
            <a:r>
              <a:rPr lang="en-US" baseline="0" dirty="0" smtClean="0"/>
              <a:t>Wales of the United Kingdom. </a:t>
            </a:r>
            <a:r>
              <a:rPr lang="en-US" baseline="0" dirty="0" smtClean="0"/>
              <a:t>In terms of methods, we conducted semi-structured interviews, generally between half an hour and one hour, with 23 patients suffering from glaucoma or ocular hypertension and with a diagnosis of dementia. We also returned to interview many of these patients after a break of between four and six months to see if there had been any changes in their circumstances. Aside from that, we interviewed 22 </a:t>
            </a:r>
            <a:r>
              <a:rPr lang="en-US" baseline="0" dirty="0" err="1" smtClean="0"/>
              <a:t>carers</a:t>
            </a:r>
            <a:r>
              <a:rPr lang="en-US" baseline="0" dirty="0" smtClean="0"/>
              <a:t> of people with dementia and glaucoma to find out about the issues of most concern to them, as well as 9 healthcare professionals working within an NHS glaucoma clinic.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Based on an emergent theory around the relative importance of multiple conditions, we expanded the study to also incorporate two further cohorts: six patients who were diagnosed only with glaucoma; and six other participants who had glaucoma alongside another non-dementia comorbidity. </a:t>
            </a:r>
            <a:r>
              <a:rPr lang="en-GB" sz="1200" kern="1200" dirty="0" smtClean="0">
                <a:solidFill>
                  <a:schemeClr val="tx1"/>
                </a:solidFill>
                <a:latin typeface="+mn-lt"/>
                <a:ea typeface="+mn-ea"/>
                <a:cs typeface="+mn-cs"/>
              </a:rPr>
              <a:t>This provided 66 participants with 17 of those with dementia and glaucoma being interviewed twice.</a:t>
            </a:r>
            <a:r>
              <a:rPr lang="en-GB" dirty="0" smtClean="0"/>
              <a:t> We should note at</a:t>
            </a:r>
            <a:r>
              <a:rPr lang="en-GB" baseline="0" dirty="0" smtClean="0"/>
              <a:t> this stage that we were only able to recruit</a:t>
            </a:r>
            <a:r>
              <a:rPr lang="en-US" baseline="0" dirty="0" smtClean="0"/>
              <a:t> people with dementia judged able to provide informed consent. In general, this restricted our sample to those for whom the dementia was mild to moderate. </a:t>
            </a:r>
          </a:p>
          <a:p>
            <a:endParaRPr lang="en-US" baseline="0" dirty="0" smtClean="0"/>
          </a:p>
          <a:p>
            <a:r>
              <a:rPr lang="en-US" baseline="0" dirty="0" smtClean="0"/>
              <a:t>The interview schedule evolved with the data collected, based on emerging ideas uncovered in the concurrent data analysis. Each interview generally involved visiting patients or </a:t>
            </a:r>
            <a:r>
              <a:rPr lang="en-US" baseline="0" dirty="0" err="1" smtClean="0"/>
              <a:t>carers</a:t>
            </a:r>
            <a:r>
              <a:rPr lang="en-US" baseline="0" dirty="0" smtClean="0"/>
              <a:t> in their own home, and following a semi-structured schedule that sought to explore what helped patients to take their drops and what may contribute to their inability.</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4</a:t>
            </a:fld>
            <a:endParaRPr lang="en-US"/>
          </a:p>
        </p:txBody>
      </p:sp>
    </p:spTree>
    <p:extLst>
      <p:ext uri="{BB962C8B-B14F-4D97-AF65-F5344CB8AC3E}">
        <p14:creationId xmlns:p14="http://schemas.microsoft.com/office/powerpoint/2010/main" val="384267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FINDINGS: When reflecting on the study’s data we saw some thematic links between the synthesis of qualitative literature on adherence to medication carried out by Pandora Pound and our own findings. Some of the categories of adherence suggested by  Pound were active and passive acceptance of medication; as well as rejection and modification of it. Within our study, and particularly with the presence of dementia, we noted the importance of transitions between these states of adherence and the factors that may impact on that. Within this, we noted four particularly important themes:</a:t>
            </a:r>
          </a:p>
          <a:p>
            <a:endParaRPr lang="en-US" baseline="0" dirty="0" smtClean="0"/>
          </a:p>
          <a:p>
            <a:pPr>
              <a:buFontTx/>
              <a:buChar char="-"/>
            </a:pPr>
            <a:r>
              <a:rPr lang="en-US" baseline="0" dirty="0" smtClean="0"/>
              <a:t>The role of the </a:t>
            </a:r>
            <a:r>
              <a:rPr lang="en-US" baseline="0" dirty="0" err="1" smtClean="0"/>
              <a:t>carer</a:t>
            </a:r>
            <a:endParaRPr lang="en-US" baseline="0" dirty="0" smtClean="0"/>
          </a:p>
          <a:p>
            <a:pPr>
              <a:buFontTx/>
              <a:buChar char="-"/>
            </a:pPr>
            <a:r>
              <a:rPr lang="en-US" baseline="0" dirty="0" smtClean="0"/>
              <a:t>Relative importance of conditions</a:t>
            </a:r>
          </a:p>
          <a:p>
            <a:pPr>
              <a:buFontTx/>
              <a:buChar char="-"/>
            </a:pPr>
            <a:r>
              <a:rPr lang="en-US" baseline="0" dirty="0" smtClean="0"/>
              <a:t>Attitudes towards medication and the healthcare system</a:t>
            </a:r>
          </a:p>
          <a:p>
            <a:pPr>
              <a:buFontTx/>
              <a:buChar char="-"/>
            </a:pPr>
            <a:r>
              <a:rPr lang="en-US" baseline="0" dirty="0" smtClean="0"/>
              <a:t>The importance of pre-established routines</a:t>
            </a:r>
          </a:p>
          <a:p>
            <a:pPr>
              <a:buFontTx/>
              <a:buChar char="-"/>
            </a:pPr>
            <a:endParaRPr lang="en-US" baseline="0" dirty="0" smtClean="0"/>
          </a:p>
          <a:p>
            <a:r>
              <a:rPr lang="en-US" baseline="0" dirty="0" smtClean="0"/>
              <a:t>There was a clear trend for persons with dementia to be more likely to forget their eye drops or experience issues in their management. Yet some of those living with dementia were much more capable of managing their medication than others, with these factors appearing to influence this.</a:t>
            </a:r>
          </a:p>
        </p:txBody>
      </p:sp>
      <p:sp>
        <p:nvSpPr>
          <p:cNvPr id="4" name="Slide Number Placeholder 3"/>
          <p:cNvSpPr>
            <a:spLocks noGrp="1"/>
          </p:cNvSpPr>
          <p:nvPr>
            <p:ph type="sldNum" sz="quarter" idx="10"/>
          </p:nvPr>
        </p:nvSpPr>
        <p:spPr/>
        <p:txBody>
          <a:bodyPr/>
          <a:lstStyle/>
          <a:p>
            <a:fld id="{82869989-EB00-4EE7-BCB5-25BDC5BB29F8}" type="slidenum">
              <a:rPr lang="en-US" smtClean="0"/>
              <a:pPr/>
              <a:t>5</a:t>
            </a:fld>
            <a:endParaRPr lang="en-US"/>
          </a:p>
        </p:txBody>
      </p:sp>
    </p:spTree>
    <p:extLst>
      <p:ext uri="{BB962C8B-B14F-4D97-AF65-F5344CB8AC3E}">
        <p14:creationId xmlns:p14="http://schemas.microsoft.com/office/powerpoint/2010/main" val="216503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ACTIVE ACCEPTANCE: Active </a:t>
            </a:r>
            <a:r>
              <a:rPr lang="en-US" baseline="0" dirty="0" smtClean="0"/>
              <a:t>accepters are described as purposeful adherers; heavily engaged with their prescriptions and fastidiously following them. It’s suggested a prerequisite of this is the belief that the prescription itself is necessary, effective and safe. This was often intertwined with some level of knowledge or education about the nature of the condition and its potential consequences.</a:t>
            </a:r>
          </a:p>
          <a:p>
            <a:endParaRPr lang="en-US" baseline="0" dirty="0" smtClean="0"/>
          </a:p>
          <a:p>
            <a:r>
              <a:rPr lang="en-US" baseline="0" dirty="0" smtClean="0"/>
              <a:t>This active acceptance was demonstrated by several participants within the sample, including </a:t>
            </a:r>
            <a:r>
              <a:rPr lang="en-US" baseline="0" dirty="0" smtClean="0"/>
              <a:t>patients,</a:t>
            </a:r>
            <a:r>
              <a:rPr lang="en-US" dirty="0" smtClean="0"/>
              <a:t> </a:t>
            </a:r>
            <a:r>
              <a:rPr lang="en-US" dirty="0" err="1" smtClean="0"/>
              <a:t>carers</a:t>
            </a:r>
            <a:r>
              <a:rPr lang="en-US" dirty="0" smtClean="0"/>
              <a:t> and healthcare professionals. </a:t>
            </a:r>
            <a:r>
              <a:rPr lang="en-US" baseline="0" dirty="0" smtClean="0"/>
              <a:t>This quote exemplifies the attitude of an active accepter:</a:t>
            </a:r>
            <a:endParaRPr lang="en-US" baseline="0" dirty="0" smtClean="0"/>
          </a:p>
          <a:p>
            <a:endParaRPr lang="en-US" baseline="0" dirty="0" smtClean="0"/>
          </a:p>
          <a:p>
            <a:r>
              <a:rPr lang="en-US" b="1" baseline="0" dirty="0" smtClean="0"/>
              <a:t>READ </a:t>
            </a:r>
            <a:r>
              <a:rPr lang="en-US" b="1" baseline="0" dirty="0" smtClean="0"/>
              <a:t>QUOTE: </a:t>
            </a:r>
            <a:r>
              <a:rPr lang="en-US" baseline="0" dirty="0" smtClean="0"/>
              <a:t>This was an elderly lady with mild dementia who reported her ongoing adherence, corroborated by her daughter. She expressed the importance of her eyesight and how this ensures she puts the drops in each evening. </a:t>
            </a:r>
          </a:p>
        </p:txBody>
      </p:sp>
      <p:sp>
        <p:nvSpPr>
          <p:cNvPr id="4" name="Slide Number Placeholder 3"/>
          <p:cNvSpPr>
            <a:spLocks noGrp="1"/>
          </p:cNvSpPr>
          <p:nvPr>
            <p:ph type="sldNum" sz="quarter" idx="10"/>
          </p:nvPr>
        </p:nvSpPr>
        <p:spPr/>
        <p:txBody>
          <a:bodyPr/>
          <a:lstStyle/>
          <a:p>
            <a:fld id="{82869989-EB00-4EE7-BCB5-25BDC5BB29F8}" type="slidenum">
              <a:rPr lang="en-US" smtClean="0"/>
              <a:pPr/>
              <a:t>6</a:t>
            </a:fld>
            <a:endParaRPr lang="en-US"/>
          </a:p>
        </p:txBody>
      </p:sp>
    </p:spTree>
    <p:extLst>
      <p:ext uri="{BB962C8B-B14F-4D97-AF65-F5344CB8AC3E}">
        <p14:creationId xmlns:p14="http://schemas.microsoft.com/office/powerpoint/2010/main" val="325546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PASSIVE</a:t>
            </a:r>
            <a:r>
              <a:rPr lang="en-US" baseline="0" dirty="0" smtClean="0"/>
              <a:t> ACCEPTANCE: Passive acceptance to medication is </a:t>
            </a:r>
            <a:r>
              <a:rPr lang="en-US" baseline="0" dirty="0" err="1" smtClean="0"/>
              <a:t>categorised</a:t>
            </a:r>
            <a:r>
              <a:rPr lang="en-US" baseline="0" dirty="0" smtClean="0"/>
              <a:t> by Pound et al as either indifferently adhering to their </a:t>
            </a:r>
            <a:r>
              <a:rPr lang="en-US" baseline="0" dirty="0" smtClean="0"/>
              <a:t>medication, </a:t>
            </a:r>
            <a:r>
              <a:rPr lang="en-US" baseline="0" dirty="0" smtClean="0"/>
              <a:t>or relinquishing control to </a:t>
            </a:r>
            <a:r>
              <a:rPr lang="en-US" baseline="0" dirty="0" smtClean="0"/>
              <a:t>others. </a:t>
            </a:r>
            <a:r>
              <a:rPr lang="en-US" baseline="0" dirty="0" smtClean="0"/>
              <a:t>We uncovered many instances where control of medication was relinquished to others, with those often being family members or care home staff. These two examples from </a:t>
            </a:r>
            <a:r>
              <a:rPr lang="en-US" baseline="0" dirty="0" err="1" smtClean="0"/>
              <a:t>carers</a:t>
            </a:r>
            <a:r>
              <a:rPr lang="en-US" baseline="0" dirty="0" smtClean="0"/>
              <a:t> note the decline and recurrence of forgetfulness in relation to eye drops.</a:t>
            </a:r>
          </a:p>
          <a:p>
            <a:endParaRPr lang="en-US" baseline="0" dirty="0" smtClean="0"/>
          </a:p>
          <a:p>
            <a:r>
              <a:rPr lang="en-GB" b="1" i="0" dirty="0" smtClean="0"/>
              <a:t>READ QUOTE</a:t>
            </a:r>
            <a:r>
              <a:rPr lang="en-GB" b="1" i="0" baseline="0" dirty="0" smtClean="0"/>
              <a:t> 1 – </a:t>
            </a:r>
            <a:r>
              <a:rPr lang="en-GB" b="0" i="0" baseline="0" dirty="0" smtClean="0"/>
              <a:t>This carer was being interviewed after her mother had been moved into a care home and her medication taken over by the staff working there. It’s also worth noting that in this case that the mother had been able to manage her medications for several years post-dementia diagnosis based on pre-established routines and her own fastidiousness.</a:t>
            </a:r>
          </a:p>
          <a:p>
            <a:endParaRPr lang="en-GB" b="1" i="0" baseline="0" dirty="0" smtClean="0"/>
          </a:p>
          <a:p>
            <a:r>
              <a:rPr lang="en-GB" b="1" i="0" baseline="0" dirty="0" smtClean="0"/>
              <a:t>READ QUOTE 2 – </a:t>
            </a:r>
            <a:r>
              <a:rPr lang="en-GB" b="0" i="0" baseline="0" dirty="0" smtClean="0"/>
              <a:t>This elderly lay carer had taken over his wife’s </a:t>
            </a:r>
            <a:r>
              <a:rPr lang="en-GB" b="0" i="0" baseline="0" dirty="0" err="1" smtClean="0"/>
              <a:t>eyedrops</a:t>
            </a:r>
            <a:r>
              <a:rPr lang="en-GB" b="0" i="0" baseline="0" dirty="0" smtClean="0"/>
              <a:t> after her dementia had left her increasingly forgetful. He also noted that they have similar conversations each night around the </a:t>
            </a:r>
            <a:r>
              <a:rPr lang="en-GB" b="0" i="0" baseline="0" dirty="0" err="1" smtClean="0"/>
              <a:t>eyedrops</a:t>
            </a:r>
            <a:r>
              <a:rPr lang="en-GB" b="0" i="0" baseline="0" dirty="0" smtClean="0"/>
              <a:t> and whether they were required.</a:t>
            </a:r>
            <a:endParaRPr lang="en-GB" b="1" i="0" dirty="0" smtClean="0"/>
          </a:p>
          <a:p>
            <a:endParaRPr lang="en-GB" b="1" i="0" dirty="0" smtClean="0"/>
          </a:p>
          <a:p>
            <a:r>
              <a:rPr lang="en-GB" b="0" i="0" dirty="0" smtClean="0"/>
              <a:t>Dementia</a:t>
            </a:r>
            <a:r>
              <a:rPr lang="en-GB" b="0" i="0" baseline="0" dirty="0" smtClean="0"/>
              <a:t> and memory loss clearly played a role here. But there were also </a:t>
            </a:r>
            <a:r>
              <a:rPr lang="en-GB" b="0" i="0" dirty="0" smtClean="0"/>
              <a:t>several patient</a:t>
            </a:r>
            <a:r>
              <a:rPr lang="en-GB" b="0" i="0" baseline="0" dirty="0" smtClean="0"/>
              <a:t>s who appeared to relinquish control prior to any diagnosis of dementia. A quote from an elderly male patient stated that he managed his glaucoma by his wife saying ‘come here, you’ve got to put your head back’ and then having her drop them in</a:t>
            </a:r>
            <a:r>
              <a:rPr lang="en-GB" b="0" i="0" baseline="0" dirty="0" smtClean="0"/>
              <a:t>. This had been ongoing prior to any dementia diagnosis suggesting it was part of their relationship dynamic.</a:t>
            </a:r>
            <a:endParaRPr lang="en-GB" b="0" i="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7</a:t>
            </a:fld>
            <a:endParaRPr lang="en-US"/>
          </a:p>
        </p:txBody>
      </p:sp>
    </p:spTree>
    <p:extLst>
      <p:ext uri="{BB962C8B-B14F-4D97-AF65-F5344CB8AC3E}">
        <p14:creationId xmlns:p14="http://schemas.microsoft.com/office/powerpoint/2010/main" val="328419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REJECTION OR RESISTANCE TO MEDICATION: </a:t>
            </a:r>
            <a:r>
              <a:rPr lang="en-US" dirty="0" smtClean="0"/>
              <a:t>Accounts </a:t>
            </a:r>
            <a:r>
              <a:rPr lang="en-US" dirty="0" smtClean="0"/>
              <a:t>of </a:t>
            </a:r>
            <a:r>
              <a:rPr lang="en-US" dirty="0" smtClean="0"/>
              <a:t>rejection </a:t>
            </a:r>
            <a:r>
              <a:rPr lang="en-US" dirty="0" smtClean="0"/>
              <a:t>or resistance were less </a:t>
            </a:r>
            <a:r>
              <a:rPr lang="en-US" dirty="0" smtClean="0"/>
              <a:t>common than active or passive acceptanc</a:t>
            </a:r>
            <a:r>
              <a:rPr lang="en-US" dirty="0"/>
              <a:t>e</a:t>
            </a:r>
            <a:r>
              <a:rPr lang="en-US" dirty="0" smtClean="0"/>
              <a:t>.</a:t>
            </a:r>
            <a:r>
              <a:rPr lang="en-US" baseline="0" dirty="0" smtClean="0"/>
              <a:t> </a:t>
            </a:r>
            <a:r>
              <a:rPr lang="en-US" baseline="0" dirty="0" smtClean="0"/>
              <a:t>Nevertheless, there were some instances. Again, these were often tied to beliefs about the condition, with some participants appearing not to take glaucoma all that seriously. The first quotation here demonstrates this in the case of an elderly couple self-reporting inconsistent adherence </a:t>
            </a:r>
            <a:r>
              <a:rPr lang="en-US" b="1" baseline="0" dirty="0" smtClean="0"/>
              <a:t>(READ QUOTE)</a:t>
            </a:r>
            <a:r>
              <a:rPr lang="en-US" b="0" baseline="0" dirty="0" smtClean="0"/>
              <a:t>. </a:t>
            </a:r>
          </a:p>
          <a:p>
            <a:endParaRPr lang="en-US" b="0" baseline="0" dirty="0" smtClean="0"/>
          </a:p>
          <a:p>
            <a:r>
              <a:rPr lang="en-US" b="0" baseline="0" dirty="0" smtClean="0"/>
              <a:t>The asymptomatic nature of glaucoma appears relevant here with it not particularly giving the woman with dementia any cause for concern and thus being </a:t>
            </a:r>
            <a:r>
              <a:rPr lang="en-US" b="0" baseline="0" dirty="0" err="1" smtClean="0"/>
              <a:t>deprioritised</a:t>
            </a:r>
            <a:r>
              <a:rPr lang="en-US" b="0" baseline="0" dirty="0" smtClean="0"/>
              <a:t>. </a:t>
            </a:r>
          </a:p>
          <a:p>
            <a:endParaRPr lang="en-US" b="0" baseline="0" dirty="0" smtClean="0"/>
          </a:p>
          <a:p>
            <a:r>
              <a:rPr lang="en-US" b="0" baseline="0" dirty="0" smtClean="0"/>
              <a:t>The second quotation again evokes a similar theme with this male participant repeatedly saying he wouldn’t bother taking the </a:t>
            </a:r>
            <a:r>
              <a:rPr lang="en-US" b="0" baseline="0" dirty="0" err="1" smtClean="0"/>
              <a:t>eyedrops</a:t>
            </a:r>
            <a:r>
              <a:rPr lang="en-US" b="0" baseline="0" dirty="0" smtClean="0"/>
              <a:t> as he didn’t feel they were that important.</a:t>
            </a:r>
          </a:p>
          <a:p>
            <a:endParaRPr lang="en-US" b="0" baseline="0" dirty="0" smtClean="0"/>
          </a:p>
          <a:p>
            <a:r>
              <a:rPr lang="en-US" b="0" baseline="0" dirty="0" smtClean="0"/>
              <a:t>The clearest account of rejection, however, came from a participant with no dementia who stopped taking drops based on excessively watery eyes that interrupted his golf. However, he also reported that he was ‘told off’ at his next </a:t>
            </a:r>
            <a:r>
              <a:rPr lang="en-US" b="0" baseline="0" dirty="0" smtClean="0"/>
              <a:t>appointment </a:t>
            </a:r>
            <a:r>
              <a:rPr lang="en-US" b="0" baseline="0" dirty="0" smtClean="0"/>
              <a:t>and restarted his drops immediately, suggesting that clear communication between healthcare professionals, </a:t>
            </a:r>
            <a:r>
              <a:rPr lang="en-US" b="0" baseline="0" dirty="0" err="1" smtClean="0"/>
              <a:t>carers</a:t>
            </a:r>
            <a:r>
              <a:rPr lang="en-US" b="0" baseline="0" dirty="0" smtClean="0"/>
              <a:t> and patients can influence positive adherence.</a:t>
            </a:r>
            <a:endParaRPr lang="en-US" b="1"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8</a:t>
            </a:fld>
            <a:endParaRPr lang="en-US"/>
          </a:p>
        </p:txBody>
      </p:sp>
    </p:spTree>
    <p:extLst>
      <p:ext uri="{BB962C8B-B14F-4D97-AF65-F5344CB8AC3E}">
        <p14:creationId xmlns:p14="http://schemas.microsoft.com/office/powerpoint/2010/main" val="3632583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MODIFICATION:</a:t>
            </a:r>
            <a:r>
              <a:rPr lang="en-US" baseline="0" dirty="0" smtClean="0"/>
              <a:t> Modification suggested a level of active engagement from patients, with medicine being taken but not necessarily as prescribed. </a:t>
            </a:r>
            <a:r>
              <a:rPr lang="en-GB" sz="1200" kern="1200" dirty="0" smtClean="0">
                <a:solidFill>
                  <a:schemeClr val="tx1"/>
                </a:solidFill>
                <a:latin typeface="+mn-lt"/>
                <a:ea typeface="+mn-ea"/>
                <a:cs typeface="+mn-cs"/>
              </a:rPr>
              <a:t>The motivations for patients to modify their regimen may be suspicion towards it, side effects or minimising the impact it has on their lives.</a:t>
            </a:r>
            <a:r>
              <a:rPr lang="en-GB" sz="1200" kern="1200" baseline="0" dirty="0" smtClean="0">
                <a:solidFill>
                  <a:schemeClr val="tx1"/>
                </a:solidFill>
                <a:latin typeface="+mn-lt"/>
                <a:ea typeface="+mn-ea"/>
                <a:cs typeface="+mn-cs"/>
              </a:rPr>
              <a:t> In the context of dementia, some healthcare professionals expressed their openness towards modification of medication as a management strategy to aid patients who may have other functioning routines embedded in their daily lives </a:t>
            </a:r>
            <a:r>
              <a:rPr lang="en-GB" sz="1200" b="1" kern="1200" baseline="0" dirty="0" smtClean="0">
                <a:solidFill>
                  <a:schemeClr val="tx1"/>
                </a:solidFill>
                <a:latin typeface="+mn-lt"/>
                <a:ea typeface="+mn-ea"/>
                <a:cs typeface="+mn-cs"/>
              </a:rPr>
              <a:t>(READ QUOTE 1)</a:t>
            </a:r>
            <a:r>
              <a:rPr lang="en-GB" sz="1200" b="0" kern="1200" baseline="0" dirty="0" smtClean="0">
                <a:solidFill>
                  <a:schemeClr val="tx1"/>
                </a:solidFill>
                <a:latin typeface="+mn-lt"/>
                <a:ea typeface="+mn-ea"/>
                <a:cs typeface="+mn-cs"/>
              </a:rPr>
              <a:t>. This approach was also noted in cases where dementia was not present, as shown in the second quote from a male participant experiencing glaucoma alongside a mild heart condition. </a:t>
            </a:r>
            <a:r>
              <a:rPr lang="en-GB" sz="1200" b="1" kern="1200" baseline="0" dirty="0" smtClean="0">
                <a:solidFill>
                  <a:schemeClr val="tx1"/>
                </a:solidFill>
                <a:latin typeface="+mn-lt"/>
                <a:ea typeface="+mn-ea"/>
                <a:cs typeface="+mn-cs"/>
              </a:rPr>
              <a:t>(READ QUOTE 2)</a:t>
            </a: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Interestingly, within the sample there was one case where a clinician changed a male dementia patient’s routine resulting in patchier adherence. This participant’s wife stated: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When he was putting them in at night time, he was used to it. But now because of the change in the time, he’s more forgetful. </a:t>
            </a:r>
            <a:r>
              <a:rPr lang="en-GB" sz="1200" b="1" i="1" kern="1200" dirty="0" smtClean="0">
                <a:solidFill>
                  <a:schemeClr val="tx1"/>
                </a:solidFill>
                <a:latin typeface="+mn-lt"/>
                <a:ea typeface="+mn-ea"/>
                <a:cs typeface="+mn-cs"/>
              </a:rPr>
              <a:t>WC12, Carer</a:t>
            </a:r>
            <a:endParaRPr lang="en-GB" sz="1200" i="1" kern="1200" dirty="0" smtClean="0">
              <a:solidFill>
                <a:schemeClr val="tx1"/>
              </a:solidFill>
              <a:latin typeface="+mn-lt"/>
              <a:ea typeface="+mn-ea"/>
              <a:cs typeface="+mn-cs"/>
            </a:endParaRPr>
          </a:p>
          <a:p>
            <a:endParaRPr lang="en-US" b="0" dirty="0" smtClean="0"/>
          </a:p>
          <a:p>
            <a:r>
              <a:rPr lang="en-US" b="0" dirty="0" smtClean="0"/>
              <a:t>Though</a:t>
            </a:r>
            <a:r>
              <a:rPr lang="en-US" b="0" baseline="0" dirty="0" smtClean="0"/>
              <a:t> this shift in prescription was no doubt intended to </a:t>
            </a:r>
            <a:r>
              <a:rPr lang="en-US" b="0" baseline="0" dirty="0" err="1" smtClean="0"/>
              <a:t>maximise</a:t>
            </a:r>
            <a:r>
              <a:rPr lang="en-US" b="0" baseline="0" dirty="0" smtClean="0"/>
              <a:t> the effectiveness of the drop, it had resulted in greater forgetfulness and an additional burden on the </a:t>
            </a:r>
            <a:r>
              <a:rPr lang="en-US" b="0" baseline="0" dirty="0" err="1" smtClean="0"/>
              <a:t>carer</a:t>
            </a:r>
            <a:r>
              <a:rPr lang="en-US" b="0" baseline="0" dirty="0" smtClean="0"/>
              <a:t> to monitor their husband’s intake.</a:t>
            </a:r>
            <a:endParaRPr lang="en-US" b="0"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9</a:t>
            </a:fld>
            <a:endParaRPr lang="en-US"/>
          </a:p>
        </p:txBody>
      </p:sp>
    </p:spTree>
    <p:extLst>
      <p:ext uri="{BB962C8B-B14F-4D97-AF65-F5344CB8AC3E}">
        <p14:creationId xmlns:p14="http://schemas.microsoft.com/office/powerpoint/2010/main" val="2807278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29A4-78C8-47AB-BA06-22CB45938951}" type="datetime1">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D4ACF-2D82-46F2-A8E9-23963AA34E86}" type="datetime1">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74B5B-21A0-4192-BF4C-38187F1A68D8}" type="datetime1">
              <a:rPr lang="en-US" smtClean="0"/>
              <a:pPr/>
              <a:t>4/24/2018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5CF7C-B333-48E1-A4A6-83A3C8B73AC0}" type="datetime1">
              <a:rPr lang="en-US" smtClean="0"/>
              <a:pPr/>
              <a:t>4/24/2018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20762-5CBF-4210-AB54-376B091119F8}" type="datetime1">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DB371-BF5F-4058-A212-1A908E4D2674}" type="datetime1">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Date Placeholder 211"/>
          <p:cNvSpPr>
            <a:spLocks noGrp="1"/>
          </p:cNvSpPr>
          <p:nvPr>
            <p:ph type="dt" sz="half" idx="10"/>
          </p:nvPr>
        </p:nvSpPr>
        <p:spPr/>
        <p:txBody>
          <a:bodyPr/>
          <a:lstStyle/>
          <a:p>
            <a:fld id="{60A4083B-90AA-48CF-BAD5-00AA24D7F288}" type="datetime1">
              <a:rPr lang="en-US" smtClean="0"/>
              <a:pPr/>
              <a:t>4/24/2018</a:t>
            </a:fld>
            <a:endParaRPr lang="en-US"/>
          </a:p>
        </p:txBody>
      </p:sp>
      <p:sp>
        <p:nvSpPr>
          <p:cNvPr id="213" name="Footer Placeholder 212"/>
          <p:cNvSpPr>
            <a:spLocks noGrp="1"/>
          </p:cNvSpPr>
          <p:nvPr>
            <p:ph type="ftr" sz="quarter" idx="11"/>
          </p:nvPr>
        </p:nvSpPr>
        <p:spPr/>
        <p:txBody>
          <a:bodyPr/>
          <a:lstStyle/>
          <a:p>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F5BAF629-ECA2-4CF3-B790-9D9BDED98269}" type="datetime1">
              <a:rPr lang="en-US" smtClean="0"/>
              <a:pPr/>
              <a:t>4/24/2018</a:t>
            </a:fld>
            <a:endParaRPr lang="en-US"/>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en-US" smtClean="0"/>
              <a:pPr/>
              <a:t>4/24/2018</a:t>
            </a:fld>
            <a:endParaRPr lang="en-US"/>
          </a:p>
        </p:txBody>
      </p: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en-US" smtClean="0"/>
              <a:pPr/>
              <a:t>‹#›</a:t>
            </a:fld>
            <a:endParaRPr lang="en-US"/>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eadsm@cardiff.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watermanh1@cardiff.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Glaucoma, Dementia and the Precipice of Care</a:t>
            </a:r>
            <a:endParaRPr lang="en-US" dirty="0"/>
          </a:p>
        </p:txBody>
      </p:sp>
      <p:sp>
        <p:nvSpPr>
          <p:cNvPr id="3" name="Subtitle 2"/>
          <p:cNvSpPr>
            <a:spLocks noGrp="1"/>
          </p:cNvSpPr>
          <p:nvPr>
            <p:ph type="subTitle" idx="1"/>
          </p:nvPr>
        </p:nvSpPr>
        <p:spPr>
          <a:xfrm>
            <a:off x="1293845" y="5432563"/>
            <a:ext cx="9604310" cy="782257"/>
          </a:xfrm>
        </p:spPr>
        <p:txBody>
          <a:bodyPr>
            <a:normAutofit/>
          </a:bodyPr>
          <a:lstStyle/>
          <a:p>
            <a:r>
              <a:rPr lang="en-US" dirty="0" smtClean="0"/>
              <a:t>Dr. Simon Read, School of Healthcare Sciences, Cardiff </a:t>
            </a:r>
            <a:r>
              <a:rPr lang="en-US" dirty="0" smtClean="0"/>
              <a:t>University</a:t>
            </a:r>
            <a:endParaRPr lang="en-US" dirty="0" smtClean="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advTm="35928">
        <p:fade/>
      </p:transition>
    </mc:Choice>
    <mc:Fallback xmlns="">
      <p:transition spd="med" advTm="35928">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Transitions</a:t>
            </a:r>
            <a:endParaRPr lang="en-US" dirty="0"/>
          </a:p>
        </p:txBody>
      </p:sp>
      <p:sp>
        <p:nvSpPr>
          <p:cNvPr id="4" name="TextBox 3"/>
          <p:cNvSpPr txBox="1"/>
          <p:nvPr/>
        </p:nvSpPr>
        <p:spPr>
          <a:xfrm>
            <a:off x="585785" y="1955801"/>
            <a:ext cx="10969629" cy="3698449"/>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Pound’s model identifies adherence categories; less clear on transitions between categories</a:t>
            </a:r>
          </a:p>
          <a:p>
            <a:pPr marL="685800" lvl="1" indent="-228600">
              <a:lnSpc>
                <a:spcPct val="90000"/>
              </a:lnSpc>
              <a:spcBef>
                <a:spcPts val="1800"/>
              </a:spcBef>
              <a:buClr>
                <a:schemeClr val="accent1"/>
              </a:buClr>
              <a:buSzPct val="100000"/>
              <a:buFont typeface="Arial" pitchFamily="34" charset="0"/>
              <a:buChar char="▪"/>
            </a:pPr>
            <a:r>
              <a:rPr lang="en-GB" sz="2000" dirty="0" smtClean="0"/>
              <a:t>Active to passive acceptance commonly reported with dementia</a:t>
            </a:r>
          </a:p>
          <a:p>
            <a:pPr marL="685800" lvl="1" indent="-228600">
              <a:lnSpc>
                <a:spcPct val="90000"/>
              </a:lnSpc>
              <a:spcBef>
                <a:spcPts val="1800"/>
              </a:spcBef>
              <a:buClr>
                <a:schemeClr val="accent1"/>
              </a:buClr>
              <a:buSzPct val="100000"/>
              <a:buFont typeface="Arial" pitchFamily="34" charset="0"/>
              <a:buChar char="▪"/>
            </a:pPr>
            <a:r>
              <a:rPr lang="en-GB" sz="2000" dirty="0" smtClean="0"/>
              <a:t>Length of transition reported as being related to several factors:</a:t>
            </a:r>
          </a:p>
          <a:p>
            <a:pPr marL="1143000" lvl="2" indent="-228600">
              <a:lnSpc>
                <a:spcPct val="90000"/>
              </a:lnSpc>
              <a:spcBef>
                <a:spcPts val="1800"/>
              </a:spcBef>
              <a:buClr>
                <a:schemeClr val="accent1"/>
              </a:buClr>
              <a:buSzPct val="100000"/>
              <a:buFont typeface="Arial" pitchFamily="34" charset="0"/>
              <a:buChar char="▪"/>
            </a:pPr>
            <a:r>
              <a:rPr lang="en-GB" sz="2000" dirty="0" smtClean="0"/>
              <a:t>Attitudes towards medication and healthcare system </a:t>
            </a:r>
          </a:p>
          <a:p>
            <a:pPr marL="1143000" lvl="2" indent="-228600">
              <a:lnSpc>
                <a:spcPct val="90000"/>
              </a:lnSpc>
              <a:spcBef>
                <a:spcPts val="1800"/>
              </a:spcBef>
              <a:buClr>
                <a:schemeClr val="accent1"/>
              </a:buClr>
              <a:buSzPct val="100000"/>
              <a:buFont typeface="Arial" pitchFamily="34" charset="0"/>
              <a:buChar char="▪"/>
            </a:pPr>
            <a:r>
              <a:rPr lang="en-GB" sz="2000" dirty="0" smtClean="0"/>
              <a:t>Relative importance of conditions</a:t>
            </a:r>
          </a:p>
          <a:p>
            <a:pPr marL="1143000" lvl="2" indent="-228600">
              <a:lnSpc>
                <a:spcPct val="90000"/>
              </a:lnSpc>
              <a:spcBef>
                <a:spcPts val="1800"/>
              </a:spcBef>
              <a:buClr>
                <a:schemeClr val="accent1"/>
              </a:buClr>
              <a:buSzPct val="100000"/>
              <a:buFont typeface="Arial" pitchFamily="34" charset="0"/>
              <a:buChar char="▪"/>
            </a:pPr>
            <a:r>
              <a:rPr lang="en-GB" sz="2000" dirty="0" smtClean="0"/>
              <a:t>Importance of pre-established routines</a:t>
            </a:r>
          </a:p>
          <a:p>
            <a:pPr marL="1143000" lvl="2" indent="-228600">
              <a:lnSpc>
                <a:spcPct val="90000"/>
              </a:lnSpc>
              <a:spcBef>
                <a:spcPts val="1800"/>
              </a:spcBef>
              <a:buClr>
                <a:schemeClr val="accent1"/>
              </a:buClr>
              <a:buSzPct val="100000"/>
              <a:buFont typeface="Arial" pitchFamily="34" charset="0"/>
              <a:buChar char="▪"/>
            </a:pPr>
            <a:r>
              <a:rPr lang="en-GB" sz="2000" dirty="0" smtClean="0"/>
              <a:t>Role of the carer</a:t>
            </a:r>
          </a:p>
        </p:txBody>
      </p:sp>
    </p:spTree>
  </p:cSld>
  <p:clrMapOvr>
    <a:masterClrMapping/>
  </p:clrMapOvr>
  <mc:AlternateContent xmlns:mc="http://schemas.openxmlformats.org/markup-compatibility/2006" xmlns:p14="http://schemas.microsoft.com/office/powerpoint/2010/main">
    <mc:Choice Requires="p14">
      <p:transition spd="med" p14:dur="700" advTm="65639">
        <p:fade/>
      </p:transition>
    </mc:Choice>
    <mc:Fallback xmlns="">
      <p:transition spd="med" advTm="65639">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and Beliefs in Value of Medication</a:t>
            </a:r>
            <a:endParaRPr lang="en-US" dirty="0"/>
          </a:p>
        </p:txBody>
      </p:sp>
      <p:sp>
        <p:nvSpPr>
          <p:cNvPr id="5" name="TextBox 4"/>
          <p:cNvSpPr txBox="1"/>
          <p:nvPr/>
        </p:nvSpPr>
        <p:spPr>
          <a:xfrm>
            <a:off x="611185" y="2131265"/>
            <a:ext cx="10969629" cy="3975448"/>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A key </a:t>
            </a:r>
            <a:r>
              <a:rPr lang="en-GB" sz="2000" dirty="0" smtClean="0"/>
              <a:t>factor relating to adherence appeared to be beliefs in the value of the medication and the wider healthcare system.</a:t>
            </a:r>
          </a:p>
          <a:p>
            <a:pPr marL="228600" indent="-228600">
              <a:lnSpc>
                <a:spcPct val="90000"/>
              </a:lnSpc>
              <a:spcBef>
                <a:spcPts val="1800"/>
              </a:spcBef>
              <a:buClr>
                <a:schemeClr val="accent1"/>
              </a:buClr>
              <a:buSzPct val="100000"/>
              <a:buFont typeface="Arial" pitchFamily="34" charset="0"/>
              <a:buChar char="▪"/>
            </a:pPr>
            <a:r>
              <a:rPr lang="en-GB" sz="2000" dirty="0" smtClean="0"/>
              <a:t>This was often founded on an understanding of the condition being medicated and its potential consequences</a:t>
            </a:r>
          </a:p>
          <a:p>
            <a:pPr marL="228600" indent="-228600">
              <a:lnSpc>
                <a:spcPct val="90000"/>
              </a:lnSpc>
              <a:spcBef>
                <a:spcPts val="1800"/>
              </a:spcBef>
              <a:buClr>
                <a:schemeClr val="accent1"/>
              </a:buClr>
              <a:buSzPct val="100000"/>
              <a:buFont typeface="Arial" pitchFamily="34" charset="0"/>
              <a:buChar char="▪"/>
            </a:pPr>
            <a:r>
              <a:rPr lang="en-GB" sz="2000" dirty="0" smtClean="0"/>
              <a:t>The study saw numerous reports of active acceptance of </a:t>
            </a:r>
            <a:r>
              <a:rPr lang="en-GB" sz="2000" dirty="0" err="1" smtClean="0"/>
              <a:t>eyedrops</a:t>
            </a:r>
            <a:r>
              <a:rPr lang="en-GB" sz="2000" dirty="0" smtClean="0"/>
              <a:t> based on valuing sight</a:t>
            </a:r>
          </a:p>
          <a:p>
            <a:pPr marL="228600" indent="-228600">
              <a:lnSpc>
                <a:spcPct val="90000"/>
              </a:lnSpc>
              <a:spcBef>
                <a:spcPts val="1800"/>
              </a:spcBef>
              <a:buClr>
                <a:schemeClr val="accent1"/>
              </a:buClr>
              <a:buSzPct val="100000"/>
              <a:buFont typeface="Arial" pitchFamily="34" charset="0"/>
              <a:buChar char="▪"/>
            </a:pPr>
            <a:r>
              <a:rPr lang="en-GB" sz="2000" dirty="0" smtClean="0"/>
              <a:t>Other participants placed more stock on the healthcare system and its instructions:</a:t>
            </a:r>
          </a:p>
          <a:p>
            <a:pPr marL="228600" indent="-228600">
              <a:lnSpc>
                <a:spcPct val="90000"/>
              </a:lnSpc>
              <a:spcBef>
                <a:spcPts val="1800"/>
              </a:spcBef>
              <a:buClr>
                <a:schemeClr val="accent1"/>
              </a:buClr>
              <a:buSzPct val="100000"/>
              <a:buFont typeface="Arial" pitchFamily="34" charset="0"/>
              <a:buChar char="▪"/>
            </a:pPr>
            <a:endParaRPr lang="en-GB" sz="2000" dirty="0" smtClean="0"/>
          </a:p>
          <a:p>
            <a:pPr marL="228600" indent="-228600">
              <a:lnSpc>
                <a:spcPct val="90000"/>
              </a:lnSpc>
              <a:spcBef>
                <a:spcPts val="1800"/>
              </a:spcBef>
              <a:buClr>
                <a:schemeClr val="accent1"/>
              </a:buClr>
              <a:buSzPct val="100000"/>
              <a:buFont typeface="Arial" pitchFamily="34" charset="0"/>
              <a:buChar char="▪"/>
            </a:pPr>
            <a:endParaRPr lang="en-GB" sz="2000" dirty="0" smtClean="0"/>
          </a:p>
          <a:p>
            <a:pPr marL="228600" indent="-228600">
              <a:lnSpc>
                <a:spcPct val="90000"/>
              </a:lnSpc>
              <a:spcBef>
                <a:spcPts val="1800"/>
              </a:spcBef>
              <a:buClr>
                <a:schemeClr val="accent1"/>
              </a:buClr>
              <a:buSzPct val="100000"/>
              <a:buFont typeface="Arial" pitchFamily="34" charset="0"/>
              <a:buChar char="▪"/>
            </a:pPr>
            <a:r>
              <a:rPr lang="en-GB" sz="2000" dirty="0" smtClean="0"/>
              <a:t>Glaucoma’s asymptomatic nature saw it </a:t>
            </a:r>
            <a:r>
              <a:rPr lang="en-GB" sz="2000" dirty="0" err="1" smtClean="0"/>
              <a:t>deprioritised</a:t>
            </a:r>
            <a:r>
              <a:rPr lang="en-GB" sz="2000" dirty="0" smtClean="0"/>
              <a:t> in relation to other conditions</a:t>
            </a:r>
          </a:p>
        </p:txBody>
      </p:sp>
      <p:sp>
        <p:nvSpPr>
          <p:cNvPr id="4" name="Rectangle 3"/>
          <p:cNvSpPr/>
          <p:nvPr/>
        </p:nvSpPr>
        <p:spPr>
          <a:xfrm>
            <a:off x="2057400" y="4835436"/>
            <a:ext cx="7416800" cy="646331"/>
          </a:xfrm>
          <a:prstGeom prst="rect">
            <a:avLst/>
          </a:prstGeom>
        </p:spPr>
        <p:txBody>
          <a:bodyPr wrap="square">
            <a:spAutoFit/>
          </a:bodyPr>
          <a:lstStyle/>
          <a:p>
            <a:r>
              <a:rPr lang="en-GB" i="1" dirty="0" smtClean="0"/>
              <a:t>I: Is it the fear of what would happen if you didn’t take your medicine? </a:t>
            </a:r>
          </a:p>
          <a:p>
            <a:r>
              <a:rPr lang="en-GB" i="1" dirty="0" smtClean="0"/>
              <a:t>R: No, it’s just the fact that they say, “Take this”. </a:t>
            </a:r>
            <a:r>
              <a:rPr lang="en-GB" b="1" i="1" dirty="0" smtClean="0"/>
              <a:t>WP11, Patient</a:t>
            </a:r>
            <a:endParaRPr lang="en-GB" i="1" dirty="0" smtClean="0"/>
          </a:p>
        </p:txBody>
      </p:sp>
    </p:spTree>
    <p:extLst>
      <p:ext uri="{BB962C8B-B14F-4D97-AF65-F5344CB8AC3E}">
        <p14:creationId xmlns:p14="http://schemas.microsoft.com/office/powerpoint/2010/main" val="3123614410"/>
      </p:ext>
    </p:extLst>
  </p:cSld>
  <p:clrMapOvr>
    <a:masterClrMapping/>
  </p:clrMapOvr>
  <mc:AlternateContent xmlns:mc="http://schemas.openxmlformats.org/markup-compatibility/2006" xmlns:p14="http://schemas.microsoft.com/office/powerpoint/2010/main">
    <mc:Choice Requires="p14">
      <p:transition spd="med" p14:dur="700" advTm="48814">
        <p:fade/>
      </p:transition>
    </mc:Choice>
    <mc:Fallback xmlns="">
      <p:transition spd="med" advTm="48814">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Importance of Conditions</a:t>
            </a:r>
            <a:endParaRPr lang="en-US" dirty="0"/>
          </a:p>
        </p:txBody>
      </p:sp>
      <p:sp>
        <p:nvSpPr>
          <p:cNvPr id="5" name="TextBox 4"/>
          <p:cNvSpPr txBox="1"/>
          <p:nvPr/>
        </p:nvSpPr>
        <p:spPr>
          <a:xfrm>
            <a:off x="611185" y="2348245"/>
            <a:ext cx="10969629" cy="374461"/>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Management of multiple conditions offers potential for conditions to be prioritised</a:t>
            </a:r>
          </a:p>
        </p:txBody>
      </p:sp>
      <p:sp>
        <p:nvSpPr>
          <p:cNvPr id="4" name="Rectangle 3"/>
          <p:cNvSpPr/>
          <p:nvPr/>
        </p:nvSpPr>
        <p:spPr>
          <a:xfrm>
            <a:off x="2032000" y="2849502"/>
            <a:ext cx="7416800" cy="923330"/>
          </a:xfrm>
          <a:prstGeom prst="rect">
            <a:avLst/>
          </a:prstGeom>
        </p:spPr>
        <p:txBody>
          <a:bodyPr wrap="square">
            <a:spAutoFit/>
          </a:bodyPr>
          <a:lstStyle/>
          <a:p>
            <a:r>
              <a:rPr lang="en-GB" i="1" dirty="0" smtClean="0"/>
              <a:t>Well, in fact, I don’t give her eyes a thought actually because they aren’t that important. No, it’s more like other things take priority over them at the moment. </a:t>
            </a:r>
            <a:r>
              <a:rPr lang="en-GB" b="1" i="1" dirty="0" smtClean="0"/>
              <a:t>WC02, Carer</a:t>
            </a:r>
            <a:endParaRPr lang="en-GB" i="1" dirty="0"/>
          </a:p>
        </p:txBody>
      </p:sp>
      <p:sp>
        <p:nvSpPr>
          <p:cNvPr id="6" name="TextBox 5"/>
          <p:cNvSpPr txBox="1"/>
          <p:nvPr/>
        </p:nvSpPr>
        <p:spPr>
          <a:xfrm>
            <a:off x="738185" y="3923045"/>
            <a:ext cx="10969629" cy="374461"/>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Theme noticeable with conditions other than dementia:</a:t>
            </a:r>
          </a:p>
        </p:txBody>
      </p:sp>
      <p:sp>
        <p:nvSpPr>
          <p:cNvPr id="8" name="Rectangle 7"/>
          <p:cNvSpPr/>
          <p:nvPr/>
        </p:nvSpPr>
        <p:spPr>
          <a:xfrm>
            <a:off x="2032000" y="4449702"/>
            <a:ext cx="7416800" cy="923330"/>
          </a:xfrm>
          <a:prstGeom prst="rect">
            <a:avLst/>
          </a:prstGeom>
        </p:spPr>
        <p:txBody>
          <a:bodyPr wrap="square">
            <a:spAutoFit/>
          </a:bodyPr>
          <a:lstStyle/>
          <a:p>
            <a:r>
              <a:rPr lang="en-GB" i="1" dirty="0" smtClean="0"/>
              <a:t>You can pop off quickly with the heart and you don’t pop off quickly with glaucoma. </a:t>
            </a:r>
            <a:r>
              <a:rPr lang="en-GB" b="1" i="1" dirty="0" smtClean="0"/>
              <a:t>WPC01, Patient</a:t>
            </a:r>
            <a:endParaRPr lang="en-GB" i="1" dirty="0" smtClean="0"/>
          </a:p>
          <a:p>
            <a:r>
              <a:rPr lang="en-GB" i="1" dirty="0" smtClean="0"/>
              <a:t> </a:t>
            </a:r>
          </a:p>
        </p:txBody>
      </p:sp>
    </p:spTree>
    <p:extLst>
      <p:ext uri="{BB962C8B-B14F-4D97-AF65-F5344CB8AC3E}">
        <p14:creationId xmlns:p14="http://schemas.microsoft.com/office/powerpoint/2010/main" val="2770200823"/>
      </p:ext>
    </p:extLst>
  </p:cSld>
  <p:clrMapOvr>
    <a:masterClrMapping/>
  </p:clrMapOvr>
  <mc:AlternateContent xmlns:mc="http://schemas.openxmlformats.org/markup-compatibility/2006" xmlns:p14="http://schemas.microsoft.com/office/powerpoint/2010/main">
    <mc:Choice Requires="p14">
      <p:transition spd="med" p14:dur="700" advTm="101888">
        <p:fade/>
      </p:transition>
    </mc:Choice>
    <mc:Fallback xmlns="">
      <p:transition spd="med" advTm="101888">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Pre-Existing Routines</a:t>
            </a:r>
            <a:endParaRPr lang="en-US" dirty="0"/>
          </a:p>
        </p:txBody>
      </p:sp>
      <p:sp>
        <p:nvSpPr>
          <p:cNvPr id="5" name="TextBox 4"/>
          <p:cNvSpPr txBox="1"/>
          <p:nvPr/>
        </p:nvSpPr>
        <p:spPr>
          <a:xfrm>
            <a:off x="611185" y="2100269"/>
            <a:ext cx="10969629" cy="2939266"/>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Pre-existing routines and the use of calendars or memory aids often coincided with a greater capability for a patient to manage their </a:t>
            </a:r>
            <a:r>
              <a:rPr lang="en-GB" sz="2000" dirty="0" err="1" smtClean="0"/>
              <a:t>eyedrops</a:t>
            </a:r>
            <a:r>
              <a:rPr lang="en-GB" sz="2000" dirty="0" smtClean="0"/>
              <a:t>:</a:t>
            </a:r>
          </a:p>
          <a:p>
            <a:endParaRPr lang="en-GB" sz="2000" dirty="0" smtClean="0"/>
          </a:p>
          <a:p>
            <a:pPr lvl="1">
              <a:lnSpc>
                <a:spcPct val="90000"/>
              </a:lnSpc>
              <a:spcBef>
                <a:spcPts val="1800"/>
              </a:spcBef>
              <a:buClr>
                <a:schemeClr val="accent1"/>
              </a:buClr>
              <a:buSzPct val="100000"/>
            </a:pPr>
            <a:r>
              <a:rPr lang="en-GB" dirty="0" smtClean="0"/>
              <a:t>“And </a:t>
            </a:r>
            <a:r>
              <a:rPr lang="en-GB" dirty="0"/>
              <a:t>she would really do it to the letter and would always take them, she used to say I have to take them the last thing of the day, so she would have them by the side of her bed, she would put them in and apparently the consultant had told her that she should put them in and she should hold her fingers in her eyes for 60 </a:t>
            </a:r>
            <a:r>
              <a:rPr lang="en-GB" dirty="0" smtClean="0"/>
              <a:t>seconds…and she </a:t>
            </a:r>
            <a:r>
              <a:rPr lang="en-GB" dirty="0"/>
              <a:t>just literally did it to the </a:t>
            </a:r>
            <a:r>
              <a:rPr lang="en-GB" dirty="0" smtClean="0"/>
              <a:t>letter”</a:t>
            </a:r>
          </a:p>
          <a:p>
            <a:pPr lvl="1">
              <a:lnSpc>
                <a:spcPct val="90000"/>
              </a:lnSpc>
              <a:spcBef>
                <a:spcPts val="1800"/>
              </a:spcBef>
              <a:buClr>
                <a:schemeClr val="accent1"/>
              </a:buClr>
              <a:buSzPct val="100000"/>
            </a:pPr>
            <a:r>
              <a:rPr lang="en-GB" b="1" dirty="0" smtClean="0"/>
              <a:t>WC06</a:t>
            </a:r>
            <a:r>
              <a:rPr lang="en-GB" b="1" dirty="0" smtClean="0"/>
              <a:t>, Carer</a:t>
            </a:r>
            <a:endParaRPr lang="en-GB" sz="2000" b="1" dirty="0" smtClean="0"/>
          </a:p>
          <a:p>
            <a:endParaRPr lang="en-GB" dirty="0"/>
          </a:p>
        </p:txBody>
      </p:sp>
    </p:spTree>
    <p:extLst>
      <p:ext uri="{BB962C8B-B14F-4D97-AF65-F5344CB8AC3E}">
        <p14:creationId xmlns:p14="http://schemas.microsoft.com/office/powerpoint/2010/main" val="2447818037"/>
      </p:ext>
    </p:extLst>
  </p:cSld>
  <p:clrMapOvr>
    <a:masterClrMapping/>
  </p:clrMapOvr>
  <mc:AlternateContent xmlns:mc="http://schemas.openxmlformats.org/markup-compatibility/2006" xmlns:p14="http://schemas.microsoft.com/office/powerpoint/2010/main">
    <mc:Choice Requires="p14">
      <p:transition spd="med" p14:dur="700" advTm="88560">
        <p:fade/>
      </p:transition>
    </mc:Choice>
    <mc:Fallback xmlns="">
      <p:transition spd="med" advTm="8856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a:t>
            </a:r>
            <a:r>
              <a:rPr lang="en-US" dirty="0" err="1" smtClean="0"/>
              <a:t>Carer</a:t>
            </a:r>
            <a:endParaRPr lang="en-US" dirty="0"/>
          </a:p>
        </p:txBody>
      </p:sp>
      <p:sp>
        <p:nvSpPr>
          <p:cNvPr id="5" name="TextBox 4"/>
          <p:cNvSpPr txBox="1"/>
          <p:nvPr/>
        </p:nvSpPr>
        <p:spPr>
          <a:xfrm>
            <a:off x="611185" y="2069273"/>
            <a:ext cx="10969629" cy="4348883"/>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 carer was an essential factor in slowing the deterioration of sight for patients. For dementia patients this was primarily in terms of acting as a substitute for memory:</a:t>
            </a:r>
          </a:p>
          <a:p>
            <a:pPr lvl="1">
              <a:lnSpc>
                <a:spcPct val="90000"/>
              </a:lnSpc>
              <a:spcBef>
                <a:spcPts val="1800"/>
              </a:spcBef>
              <a:buClr>
                <a:schemeClr val="accent1"/>
              </a:buClr>
              <a:buSzPct val="100000"/>
            </a:pPr>
            <a:endParaRPr lang="en-GB" dirty="0" smtClean="0"/>
          </a:p>
          <a:p>
            <a:pPr lvl="1">
              <a:lnSpc>
                <a:spcPct val="90000"/>
              </a:lnSpc>
              <a:spcBef>
                <a:spcPts val="1800"/>
              </a:spcBef>
              <a:buClr>
                <a:schemeClr val="accent1"/>
              </a:buClr>
              <a:buSzPct val="100000"/>
            </a:pPr>
            <a:r>
              <a:rPr lang="en-GB" dirty="0" smtClean="0"/>
              <a:t>“Yeah, he </a:t>
            </a:r>
            <a:r>
              <a:rPr lang="en-GB" dirty="0"/>
              <a:t>does it himself. </a:t>
            </a:r>
            <a:r>
              <a:rPr lang="en-GB" dirty="0" smtClean="0"/>
              <a:t>I’ve </a:t>
            </a:r>
            <a:r>
              <a:rPr lang="en-GB" dirty="0"/>
              <a:t>got to tell </a:t>
            </a:r>
            <a:r>
              <a:rPr lang="en-GB" dirty="0" smtClean="0"/>
              <a:t>him </a:t>
            </a:r>
            <a:r>
              <a:rPr lang="en-GB" dirty="0"/>
              <a:t>before we go to </a:t>
            </a:r>
            <a:r>
              <a:rPr lang="en-GB" dirty="0" smtClean="0"/>
              <a:t>bed. </a:t>
            </a:r>
            <a:r>
              <a:rPr lang="en-GB" dirty="0"/>
              <a:t>I say don’t forget eye drops, in the fridge so, some nights even I go </a:t>
            </a:r>
            <a:r>
              <a:rPr lang="en-GB" dirty="0" smtClean="0"/>
              <a:t>downstairs </a:t>
            </a:r>
            <a:r>
              <a:rPr lang="en-GB" dirty="0"/>
              <a:t>and he comes down, I </a:t>
            </a:r>
            <a:r>
              <a:rPr lang="en-GB" dirty="0" smtClean="0"/>
              <a:t>say </a:t>
            </a:r>
            <a:r>
              <a:rPr lang="en-GB" dirty="0"/>
              <a:t>have you done it, oh no, he says, he’s got to </a:t>
            </a:r>
            <a:r>
              <a:rPr lang="en-GB" dirty="0" smtClean="0"/>
              <a:t>go </a:t>
            </a:r>
            <a:r>
              <a:rPr lang="en-GB" dirty="0"/>
              <a:t>back and do them, but that’s all. </a:t>
            </a:r>
            <a:r>
              <a:rPr lang="en-GB" dirty="0" smtClean="0"/>
              <a:t>I’m </a:t>
            </a:r>
            <a:r>
              <a:rPr lang="en-GB" dirty="0"/>
              <a:t>sure if I weren’t here he wouldn’t do them, I’m sure.  And again I wonder it’s because he’s got used to </a:t>
            </a:r>
            <a:r>
              <a:rPr lang="en-GB" dirty="0" smtClean="0"/>
              <a:t>me…he’s </a:t>
            </a:r>
            <a:r>
              <a:rPr lang="en-GB" dirty="0"/>
              <a:t>got used to me saying about it but I don’t </a:t>
            </a:r>
            <a:r>
              <a:rPr lang="en-GB" dirty="0" smtClean="0"/>
              <a:t>know”</a:t>
            </a:r>
          </a:p>
          <a:p>
            <a:pPr lvl="1">
              <a:lnSpc>
                <a:spcPct val="90000"/>
              </a:lnSpc>
              <a:spcBef>
                <a:spcPts val="1800"/>
              </a:spcBef>
              <a:buClr>
                <a:schemeClr val="accent1"/>
              </a:buClr>
              <a:buSzPct val="100000"/>
            </a:pPr>
            <a:endParaRPr lang="en-GB" dirty="0" smtClean="0"/>
          </a:p>
          <a:p>
            <a:pPr lvl="1">
              <a:lnSpc>
                <a:spcPct val="90000"/>
              </a:lnSpc>
              <a:spcBef>
                <a:spcPts val="1800"/>
              </a:spcBef>
              <a:buClr>
                <a:schemeClr val="accent1"/>
              </a:buClr>
              <a:buSzPct val="100000"/>
            </a:pPr>
            <a:r>
              <a:rPr lang="en-GB" b="1" dirty="0" smtClean="0"/>
              <a:t>WC04</a:t>
            </a:r>
            <a:r>
              <a:rPr lang="en-GB" b="1" dirty="0" smtClean="0"/>
              <a:t>, Carer</a:t>
            </a:r>
          </a:p>
          <a:p>
            <a:endParaRPr lang="en-GB" dirty="0"/>
          </a:p>
          <a:p>
            <a:pPr lvl="1">
              <a:lnSpc>
                <a:spcPct val="90000"/>
              </a:lnSpc>
              <a:spcBef>
                <a:spcPts val="1800"/>
              </a:spcBef>
              <a:buClr>
                <a:schemeClr val="accent1"/>
              </a:buClr>
              <a:buSzPct val="100000"/>
            </a:pPr>
            <a:endParaRPr lang="en-GB" sz="2000" dirty="0" smtClean="0"/>
          </a:p>
        </p:txBody>
      </p:sp>
    </p:spTree>
    <p:extLst>
      <p:ext uri="{BB962C8B-B14F-4D97-AF65-F5344CB8AC3E}">
        <p14:creationId xmlns:p14="http://schemas.microsoft.com/office/powerpoint/2010/main" val="4270008749"/>
      </p:ext>
    </p:extLst>
  </p:cSld>
  <p:clrMapOvr>
    <a:masterClrMapping/>
  </p:clrMapOvr>
  <mc:AlternateContent xmlns:mc="http://schemas.openxmlformats.org/markup-compatibility/2006" xmlns:p14="http://schemas.microsoft.com/office/powerpoint/2010/main">
    <mc:Choice Requires="p14">
      <p:transition spd="med" p14:dur="700" advTm="105801">
        <p:fade/>
      </p:transition>
    </mc:Choice>
    <mc:Fallback xmlns="">
      <p:transition spd="med" advTm="105801">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Recommendations</a:t>
            </a:r>
            <a:endParaRPr lang="en-US" dirty="0"/>
          </a:p>
        </p:txBody>
      </p:sp>
      <p:sp>
        <p:nvSpPr>
          <p:cNvPr id="5" name="TextBox 4"/>
          <p:cNvSpPr txBox="1"/>
          <p:nvPr/>
        </p:nvSpPr>
        <p:spPr>
          <a:xfrm>
            <a:off x="611185" y="2410237"/>
            <a:ext cx="10969629" cy="2400657"/>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Dementia can contribute to patients being forgetful over their eye drops</a:t>
            </a:r>
          </a:p>
          <a:p>
            <a:pPr marL="228600" indent="-228600">
              <a:lnSpc>
                <a:spcPct val="90000"/>
              </a:lnSpc>
              <a:spcBef>
                <a:spcPts val="1800"/>
              </a:spcBef>
              <a:buClr>
                <a:schemeClr val="accent1"/>
              </a:buClr>
              <a:buSzPct val="100000"/>
              <a:buFont typeface="Arial" pitchFamily="34" charset="0"/>
              <a:buChar char="▪"/>
            </a:pPr>
            <a:r>
              <a:rPr lang="en-GB" sz="2000" dirty="0" smtClean="0"/>
              <a:t>Eye drops and glaucoma medication do not fit into memory aids such as blister packs</a:t>
            </a:r>
          </a:p>
          <a:p>
            <a:pPr marL="228600" indent="-228600">
              <a:lnSpc>
                <a:spcPct val="90000"/>
              </a:lnSpc>
              <a:spcBef>
                <a:spcPts val="1800"/>
              </a:spcBef>
              <a:buClr>
                <a:schemeClr val="accent1"/>
              </a:buClr>
              <a:buSzPct val="100000"/>
              <a:buFont typeface="Arial" pitchFamily="34" charset="0"/>
              <a:buChar char="▪"/>
            </a:pPr>
            <a:r>
              <a:rPr lang="en-GB" sz="2000" dirty="0" smtClean="0"/>
              <a:t>The </a:t>
            </a:r>
            <a:r>
              <a:rPr lang="en-GB" sz="2000" dirty="0" smtClean="0"/>
              <a:t>‘precipice of care’ seemed more likely if both carer and patient had health issues</a:t>
            </a:r>
          </a:p>
          <a:p>
            <a:pPr marL="228600" indent="-228600">
              <a:lnSpc>
                <a:spcPct val="90000"/>
              </a:lnSpc>
              <a:spcBef>
                <a:spcPts val="1800"/>
              </a:spcBef>
              <a:buClr>
                <a:schemeClr val="accent1"/>
              </a:buClr>
              <a:buSzPct val="100000"/>
              <a:buFont typeface="Arial" pitchFamily="34" charset="0"/>
              <a:buChar char="▪"/>
            </a:pPr>
            <a:r>
              <a:rPr lang="en-GB" sz="2000" dirty="0" smtClean="0"/>
              <a:t>Better recording of dementia diagnosis may aid communication in the eye clinic</a:t>
            </a:r>
          </a:p>
          <a:p>
            <a:pPr marL="228600" indent="-228600">
              <a:lnSpc>
                <a:spcPct val="90000"/>
              </a:lnSpc>
              <a:spcBef>
                <a:spcPts val="1800"/>
              </a:spcBef>
              <a:buClr>
                <a:schemeClr val="accent1"/>
              </a:buClr>
              <a:buSzPct val="100000"/>
              <a:buFont typeface="Arial" pitchFamily="34" charset="0"/>
              <a:buChar char="▪"/>
            </a:pPr>
            <a:r>
              <a:rPr lang="en-GB" sz="2000" dirty="0" smtClean="0"/>
              <a:t>The </a:t>
            </a:r>
            <a:r>
              <a:rPr lang="en-GB" sz="2000" dirty="0"/>
              <a:t>E</a:t>
            </a:r>
            <a:r>
              <a:rPr lang="en-GB" sz="2000" dirty="0" smtClean="0"/>
              <a:t>ye Clinic’s Liaison Officer may be helpful to patients with dementia</a:t>
            </a:r>
          </a:p>
        </p:txBody>
      </p:sp>
    </p:spTree>
    <p:extLst>
      <p:ext uri="{BB962C8B-B14F-4D97-AF65-F5344CB8AC3E}">
        <p14:creationId xmlns:p14="http://schemas.microsoft.com/office/powerpoint/2010/main" val="1186592623"/>
      </p:ext>
    </p:extLst>
  </p:cSld>
  <p:clrMapOvr>
    <a:masterClrMapping/>
  </p:clrMapOvr>
  <mc:AlternateContent xmlns:mc="http://schemas.openxmlformats.org/markup-compatibility/2006" xmlns:p14="http://schemas.microsoft.com/office/powerpoint/2010/main">
    <mc:Choice Requires="p14">
      <p:transition spd="med" p14:dur="700" advTm="143494">
        <p:fade/>
      </p:transition>
    </mc:Choice>
    <mc:Fallback xmlns="">
      <p:transition spd="med" advTm="143494">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endParaRPr lang="en-US" dirty="0"/>
          </a:p>
        </p:txBody>
      </p:sp>
      <p:sp>
        <p:nvSpPr>
          <p:cNvPr id="5" name="TextBox 4"/>
          <p:cNvSpPr txBox="1"/>
          <p:nvPr/>
        </p:nvSpPr>
        <p:spPr>
          <a:xfrm>
            <a:off x="611185" y="2906185"/>
            <a:ext cx="10969629" cy="3240887"/>
          </a:xfrm>
          <a:prstGeom prst="rect">
            <a:avLst/>
          </a:prstGeom>
          <a:noFill/>
        </p:spPr>
        <p:txBody>
          <a:bodyPr wrap="square" rtlCol="0">
            <a:spAutoFit/>
          </a:bodyPr>
          <a:lstStyle/>
          <a:p>
            <a:pPr algn="ctr">
              <a:lnSpc>
                <a:spcPct val="90000"/>
              </a:lnSpc>
              <a:spcBef>
                <a:spcPts val="1800"/>
              </a:spcBef>
              <a:buClr>
                <a:schemeClr val="accent1"/>
              </a:buClr>
              <a:buSzPct val="100000"/>
            </a:pPr>
            <a:r>
              <a:rPr lang="en-GB" sz="2400" dirty="0" err="1" smtClean="0"/>
              <a:t>Dr.</a:t>
            </a:r>
            <a:r>
              <a:rPr lang="en-GB" sz="2400" dirty="0" smtClean="0"/>
              <a:t> Simon Read, School of Healthcare Sciences, Cardiff University</a:t>
            </a:r>
          </a:p>
          <a:p>
            <a:pPr algn="ctr">
              <a:lnSpc>
                <a:spcPct val="90000"/>
              </a:lnSpc>
              <a:spcBef>
                <a:spcPts val="1800"/>
              </a:spcBef>
              <a:buClr>
                <a:schemeClr val="accent1"/>
              </a:buClr>
              <a:buSzPct val="100000"/>
            </a:pPr>
            <a:r>
              <a:rPr lang="en-GB" sz="2400" dirty="0" smtClean="0"/>
              <a:t>E-mail: </a:t>
            </a:r>
            <a:r>
              <a:rPr lang="en-GB" sz="2400" dirty="0" smtClean="0">
                <a:hlinkClick r:id="rId3"/>
              </a:rPr>
              <a:t>readsm@cardiff.ac.uk</a:t>
            </a:r>
            <a:endParaRPr lang="en-GB" sz="2400" dirty="0" smtClean="0"/>
          </a:p>
          <a:p>
            <a:pPr algn="ctr">
              <a:lnSpc>
                <a:spcPct val="90000"/>
              </a:lnSpc>
              <a:spcBef>
                <a:spcPts val="1800"/>
              </a:spcBef>
              <a:buClr>
                <a:schemeClr val="accent1"/>
              </a:buClr>
              <a:buSzPct val="100000"/>
            </a:pPr>
            <a:endParaRPr lang="en-GB" sz="2400" dirty="0"/>
          </a:p>
          <a:p>
            <a:pPr algn="ctr">
              <a:lnSpc>
                <a:spcPct val="90000"/>
              </a:lnSpc>
              <a:spcBef>
                <a:spcPts val="1800"/>
              </a:spcBef>
              <a:buClr>
                <a:schemeClr val="accent1"/>
              </a:buClr>
              <a:buSzPct val="100000"/>
            </a:pPr>
            <a:r>
              <a:rPr lang="en-GB" sz="2400" dirty="0" err="1" smtClean="0"/>
              <a:t>Prof.</a:t>
            </a:r>
            <a:r>
              <a:rPr lang="en-GB" sz="2400" dirty="0" smtClean="0"/>
              <a:t> Heather Waterman, School of Healthcare Sciences, Cardiff University</a:t>
            </a:r>
          </a:p>
          <a:p>
            <a:pPr algn="ctr">
              <a:lnSpc>
                <a:spcPct val="90000"/>
              </a:lnSpc>
              <a:spcBef>
                <a:spcPts val="1800"/>
              </a:spcBef>
              <a:buClr>
                <a:schemeClr val="accent1"/>
              </a:buClr>
              <a:buSzPct val="100000"/>
            </a:pPr>
            <a:r>
              <a:rPr lang="en-GB" sz="2400" dirty="0" smtClean="0"/>
              <a:t>E-mail: </a:t>
            </a:r>
            <a:r>
              <a:rPr lang="en-GB" sz="2400" dirty="0" smtClean="0">
                <a:hlinkClick r:id="rId4"/>
              </a:rPr>
              <a:t>watermanh1@cardiff.ac.uk</a:t>
            </a:r>
            <a:endParaRPr lang="en-GB" sz="2400" dirty="0" smtClean="0"/>
          </a:p>
          <a:p>
            <a:pPr algn="ctr">
              <a:lnSpc>
                <a:spcPct val="90000"/>
              </a:lnSpc>
              <a:spcBef>
                <a:spcPts val="1800"/>
              </a:spcBef>
              <a:buClr>
                <a:schemeClr val="accent1"/>
              </a:buClr>
              <a:buSzPct val="100000"/>
            </a:pPr>
            <a:endParaRPr lang="en-GB" sz="2400" dirty="0" smtClean="0"/>
          </a:p>
        </p:txBody>
      </p:sp>
    </p:spTree>
    <p:extLst>
      <p:ext uri="{BB962C8B-B14F-4D97-AF65-F5344CB8AC3E}">
        <p14:creationId xmlns:p14="http://schemas.microsoft.com/office/powerpoint/2010/main" val="176964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and Glaucoma</a:t>
            </a:r>
            <a:endParaRPr lang="en-US" dirty="0"/>
          </a:p>
        </p:txBody>
      </p:sp>
      <p:sp>
        <p:nvSpPr>
          <p:cNvPr id="5" name="TextBox 4"/>
          <p:cNvSpPr txBox="1"/>
          <p:nvPr/>
        </p:nvSpPr>
        <p:spPr>
          <a:xfrm>
            <a:off x="611185" y="1883297"/>
            <a:ext cx="10969629" cy="2400657"/>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 varying types of dementia are estimated to affect over 850,000 people in the </a:t>
            </a:r>
            <a:r>
              <a:rPr lang="en-GB" sz="2000" dirty="0" smtClean="0"/>
              <a:t>UK</a:t>
            </a:r>
          </a:p>
          <a:p>
            <a:pPr marL="228600" indent="-228600">
              <a:lnSpc>
                <a:spcPct val="90000"/>
              </a:lnSpc>
              <a:spcBef>
                <a:spcPts val="1800"/>
              </a:spcBef>
              <a:buClr>
                <a:schemeClr val="accent1"/>
              </a:buClr>
              <a:buSzPct val="100000"/>
              <a:buFont typeface="Arial" pitchFamily="34" charset="0"/>
              <a:buChar char="▪"/>
            </a:pPr>
            <a:r>
              <a:rPr lang="en-GB" sz="2000" dirty="0" smtClean="0"/>
              <a:t>Glaucoma is estimated to affect around 600,000 in the UK; with 300,000 more undiagnosed</a:t>
            </a:r>
            <a:endParaRPr lang="en-GB" sz="2000" dirty="0" smtClean="0"/>
          </a:p>
          <a:p>
            <a:pPr marL="228600" indent="-228600">
              <a:lnSpc>
                <a:spcPct val="90000"/>
              </a:lnSpc>
              <a:spcBef>
                <a:spcPts val="1800"/>
              </a:spcBef>
              <a:buClr>
                <a:schemeClr val="accent1"/>
              </a:buClr>
              <a:buSzPct val="100000"/>
              <a:buFont typeface="Arial" pitchFamily="34" charset="0"/>
              <a:buChar char="▪"/>
            </a:pPr>
            <a:r>
              <a:rPr lang="en-GB" sz="2000" dirty="0"/>
              <a:t>Both conditions are age-related and </a:t>
            </a:r>
            <a:r>
              <a:rPr lang="en-GB" sz="2000" dirty="0" smtClean="0"/>
              <a:t>neurodegenerative</a:t>
            </a:r>
          </a:p>
          <a:p>
            <a:pPr marL="228600" indent="-228600">
              <a:lnSpc>
                <a:spcPct val="90000"/>
              </a:lnSpc>
              <a:spcBef>
                <a:spcPts val="1800"/>
              </a:spcBef>
              <a:buClr>
                <a:schemeClr val="accent1"/>
              </a:buClr>
              <a:buSzPct val="100000"/>
              <a:buFont typeface="Arial" pitchFamily="34" charset="0"/>
              <a:buChar char="▪"/>
            </a:pPr>
            <a:r>
              <a:rPr lang="en-GB" sz="2000" dirty="0" smtClean="0"/>
              <a:t>Both conditions expected to increase with ageing population</a:t>
            </a:r>
          </a:p>
          <a:p>
            <a:pPr marL="228600" indent="-228600">
              <a:lnSpc>
                <a:spcPct val="90000"/>
              </a:lnSpc>
              <a:spcBef>
                <a:spcPts val="1800"/>
              </a:spcBef>
              <a:buClr>
                <a:schemeClr val="accent1"/>
              </a:buClr>
              <a:buSzPct val="100000"/>
              <a:buFont typeface="Arial" pitchFamily="34" charset="0"/>
              <a:buChar char="▪"/>
            </a:pPr>
            <a:r>
              <a:rPr lang="en-GB" sz="2000" dirty="0" smtClean="0"/>
              <a:t>Symptoms and effects of dementia vary from person to </a:t>
            </a:r>
            <a:r>
              <a:rPr lang="en-GB" sz="2000" dirty="0" smtClean="0"/>
              <a:t>person:</a:t>
            </a:r>
            <a:endParaRPr lang="en-GB" sz="2000" dirty="0" smtClean="0"/>
          </a:p>
        </p:txBody>
      </p:sp>
      <p:pic>
        <p:nvPicPr>
          <p:cNvPr id="2050" name="Picture 2" descr="Image result for dementia brain"/>
          <p:cNvPicPr>
            <a:picLocks noChangeAspect="1" noChangeArrowheads="1"/>
          </p:cNvPicPr>
          <p:nvPr/>
        </p:nvPicPr>
        <p:blipFill rotWithShape="1">
          <a:blip r:embed="rId3">
            <a:extLst>
              <a:ext uri="{28A0092B-C50C-407E-A947-70E740481C1C}">
                <a14:useLocalDpi xmlns:a14="http://schemas.microsoft.com/office/drawing/2010/main" val="0"/>
              </a:ext>
            </a:extLst>
          </a:blip>
          <a:srcRect l="6122" r="7195"/>
          <a:stretch/>
        </p:blipFill>
        <p:spPr bwMode="auto">
          <a:xfrm>
            <a:off x="8333614" y="3957381"/>
            <a:ext cx="3247200" cy="2160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0801" y="4455388"/>
            <a:ext cx="7723198" cy="1661993"/>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Difficulty in finding the right words</a:t>
            </a:r>
          </a:p>
          <a:p>
            <a:pPr marL="685800" lvl="1" indent="-228600">
              <a:lnSpc>
                <a:spcPct val="90000"/>
              </a:lnSpc>
              <a:spcBef>
                <a:spcPts val="1800"/>
              </a:spcBef>
              <a:buClr>
                <a:schemeClr val="accent1"/>
              </a:buClr>
              <a:buSzPct val="100000"/>
              <a:buFont typeface="Arial" pitchFamily="34" charset="0"/>
              <a:buChar char="▪"/>
            </a:pPr>
            <a:r>
              <a:rPr lang="en-GB" sz="2000" dirty="0" smtClean="0"/>
              <a:t>Decline in mental ability and concentration</a:t>
            </a:r>
          </a:p>
          <a:p>
            <a:pPr marL="685800" lvl="1" indent="-228600">
              <a:lnSpc>
                <a:spcPct val="90000"/>
              </a:lnSpc>
              <a:spcBef>
                <a:spcPts val="1800"/>
              </a:spcBef>
              <a:buClr>
                <a:schemeClr val="accent1"/>
              </a:buClr>
              <a:buSzPct val="100000"/>
              <a:buFont typeface="Arial" pitchFamily="34" charset="0"/>
              <a:buChar char="▪"/>
            </a:pPr>
            <a:r>
              <a:rPr lang="en-GB" sz="2000" dirty="0" smtClean="0"/>
              <a:t>Memory </a:t>
            </a:r>
            <a:r>
              <a:rPr lang="en-GB" sz="2000" dirty="0" smtClean="0"/>
              <a:t>loss and forgetfulness</a:t>
            </a:r>
          </a:p>
          <a:p>
            <a:endParaRPr lang="en-GB" dirty="0"/>
          </a:p>
        </p:txBody>
      </p:sp>
    </p:spTree>
    <p:extLst>
      <p:ext uri="{BB962C8B-B14F-4D97-AF65-F5344CB8AC3E}">
        <p14:creationId xmlns:p14="http://schemas.microsoft.com/office/powerpoint/2010/main" val="569830152"/>
      </p:ext>
    </p:extLst>
  </p:cSld>
  <p:clrMapOvr>
    <a:masterClrMapping/>
  </p:clrMapOvr>
  <mc:AlternateContent xmlns:mc="http://schemas.openxmlformats.org/markup-compatibility/2006" xmlns:p14="http://schemas.microsoft.com/office/powerpoint/2010/main">
    <mc:Choice Requires="p14">
      <p:transition spd="med" p14:dur="700" advTm="51918">
        <p:fade/>
      </p:transition>
    </mc:Choice>
    <mc:Fallback xmlns="">
      <p:transition spd="med" advTm="51918">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Problem</a:t>
            </a:r>
            <a:endParaRPr lang="en-US" dirty="0"/>
          </a:p>
        </p:txBody>
      </p:sp>
      <p:sp>
        <p:nvSpPr>
          <p:cNvPr id="5" name="TextBox 4"/>
          <p:cNvSpPr txBox="1"/>
          <p:nvPr/>
        </p:nvSpPr>
        <p:spPr>
          <a:xfrm>
            <a:off x="611185" y="1883297"/>
            <a:ext cx="10969629" cy="3508653"/>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World Health Organisation (2003) report emphasised adherence to long-term therapies as a key concern</a:t>
            </a:r>
          </a:p>
          <a:p>
            <a:pPr marL="228600" indent="-228600">
              <a:lnSpc>
                <a:spcPct val="90000"/>
              </a:lnSpc>
              <a:spcBef>
                <a:spcPts val="1800"/>
              </a:spcBef>
              <a:buClr>
                <a:schemeClr val="accent1"/>
              </a:buClr>
              <a:buSzPct val="100000"/>
              <a:buFont typeface="Arial" pitchFamily="34" charset="0"/>
              <a:buChar char="▪"/>
            </a:pPr>
            <a:r>
              <a:rPr lang="en-GB" sz="2000" dirty="0" smtClean="0"/>
              <a:t>Social Care Institute for Excellence: </a:t>
            </a:r>
            <a:r>
              <a:rPr lang="en-GB" sz="2000" dirty="0" smtClean="0"/>
              <a:t>45 percent of medicines prescribed in the UK for older people; up to 50 percent of that population are believed non-adherent</a:t>
            </a:r>
          </a:p>
          <a:p>
            <a:pPr marL="228600" indent="-228600">
              <a:lnSpc>
                <a:spcPct val="90000"/>
              </a:lnSpc>
              <a:spcBef>
                <a:spcPts val="1800"/>
              </a:spcBef>
              <a:buClr>
                <a:schemeClr val="accent1"/>
              </a:buClr>
              <a:buSzPct val="100000"/>
              <a:buFont typeface="Arial" pitchFamily="34" charset="0"/>
              <a:buChar char="▪"/>
            </a:pPr>
            <a:r>
              <a:rPr lang="en-GB" sz="2000" dirty="0" smtClean="0"/>
              <a:t>Adherence behaviour studies have recently emphasised qualitative approaches  </a:t>
            </a:r>
          </a:p>
          <a:p>
            <a:pPr marL="228600" indent="-228600">
              <a:lnSpc>
                <a:spcPct val="90000"/>
              </a:lnSpc>
              <a:spcBef>
                <a:spcPts val="1800"/>
              </a:spcBef>
              <a:buClr>
                <a:schemeClr val="accent1"/>
              </a:buClr>
              <a:buSzPct val="100000"/>
              <a:buFont typeface="Arial" pitchFamily="34" charset="0"/>
              <a:buChar char="▪"/>
            </a:pPr>
            <a:r>
              <a:rPr lang="en-GB" sz="2000" dirty="0" smtClean="0"/>
              <a:t>How does dementia affect the issue of adherence for glaucoma patients, carers and healthcare professionals?</a:t>
            </a:r>
          </a:p>
          <a:p>
            <a:pPr marL="228600" lvl="1" indent="-228600">
              <a:lnSpc>
                <a:spcPct val="90000"/>
              </a:lnSpc>
              <a:spcBef>
                <a:spcPts val="1800"/>
              </a:spcBef>
              <a:buClr>
                <a:schemeClr val="accent1"/>
              </a:buClr>
              <a:buSzPct val="100000"/>
              <a:buFont typeface="Arial" pitchFamily="34" charset="0"/>
              <a:buChar char="▪"/>
            </a:pPr>
            <a:r>
              <a:rPr lang="en-GB" sz="2000" dirty="0"/>
              <a:t>Population affected by dementia and glaucoma not fully understood; a study in Fife, Scotland suggested 24% of people now blind </a:t>
            </a:r>
            <a:r>
              <a:rPr lang="en-GB" sz="2000" dirty="0"/>
              <a:t>through</a:t>
            </a:r>
            <a:r>
              <a:rPr lang="en-GB" sz="2000" dirty="0"/>
              <a:t> glaucoma also had dementia</a:t>
            </a:r>
          </a:p>
        </p:txBody>
      </p:sp>
    </p:spTree>
    <p:extLst>
      <p:ext uri="{BB962C8B-B14F-4D97-AF65-F5344CB8AC3E}">
        <p14:creationId xmlns:p14="http://schemas.microsoft.com/office/powerpoint/2010/main" val="2581514956"/>
      </p:ext>
    </p:extLst>
  </p:cSld>
  <p:clrMapOvr>
    <a:masterClrMapping/>
  </p:clrMapOvr>
  <mc:AlternateContent xmlns:mc="http://schemas.openxmlformats.org/markup-compatibility/2006" xmlns:p14="http://schemas.microsoft.com/office/powerpoint/2010/main">
    <mc:Choice Requires="p14">
      <p:transition spd="med" p14:dur="700" advTm="98181">
        <p:fade/>
      </p:transition>
    </mc:Choice>
    <mc:Fallback xmlns="">
      <p:transition spd="med" advTm="98181">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185" y="1883297"/>
            <a:ext cx="10969629" cy="3970318"/>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Grounded theory approach</a:t>
            </a:r>
          </a:p>
          <a:p>
            <a:pPr marL="228600" indent="-228600">
              <a:lnSpc>
                <a:spcPct val="90000"/>
              </a:lnSpc>
              <a:spcBef>
                <a:spcPts val="1800"/>
              </a:spcBef>
              <a:buClr>
                <a:schemeClr val="accent1"/>
              </a:buClr>
              <a:buSzPct val="100000"/>
              <a:buFont typeface="Arial" pitchFamily="34" charset="0"/>
              <a:buChar char="▪"/>
            </a:pPr>
            <a:r>
              <a:rPr lang="en-GB" sz="2000" dirty="0" smtClean="0"/>
              <a:t>Two research sites in Wales and Scotland</a:t>
            </a:r>
          </a:p>
          <a:p>
            <a:pPr marL="228600" indent="-228600">
              <a:lnSpc>
                <a:spcPct val="90000"/>
              </a:lnSpc>
              <a:spcBef>
                <a:spcPts val="1800"/>
              </a:spcBef>
              <a:buClr>
                <a:schemeClr val="accent1"/>
              </a:buClr>
              <a:buSzPct val="100000"/>
              <a:buFont typeface="Arial" pitchFamily="34" charset="0"/>
              <a:buChar char="▪"/>
            </a:pPr>
            <a:r>
              <a:rPr lang="en-GB" sz="2000" dirty="0" smtClean="0"/>
              <a:t>Interviewed 23 patients suffering dementia and glaucoma</a:t>
            </a:r>
          </a:p>
          <a:p>
            <a:pPr marL="228600" indent="-228600">
              <a:lnSpc>
                <a:spcPct val="90000"/>
              </a:lnSpc>
              <a:spcBef>
                <a:spcPts val="1800"/>
              </a:spcBef>
              <a:buClr>
                <a:schemeClr val="accent1"/>
              </a:buClr>
              <a:buSzPct val="100000"/>
              <a:buFont typeface="Arial" pitchFamily="34" charset="0"/>
              <a:buChar char="▪"/>
            </a:pPr>
            <a:r>
              <a:rPr lang="en-GB" sz="2000" dirty="0" smtClean="0"/>
              <a:t>Interviewed 22 lay carers helping those patients, as well as 9 healthcare professionals</a:t>
            </a:r>
          </a:p>
          <a:p>
            <a:pPr marL="228600" indent="-228600">
              <a:lnSpc>
                <a:spcPct val="90000"/>
              </a:lnSpc>
              <a:spcBef>
                <a:spcPts val="1800"/>
              </a:spcBef>
              <a:buClr>
                <a:schemeClr val="accent1"/>
              </a:buClr>
              <a:buSzPct val="100000"/>
              <a:buFont typeface="Arial" pitchFamily="34" charset="0"/>
              <a:buChar char="▪"/>
            </a:pPr>
            <a:r>
              <a:rPr lang="en-GB" sz="2000" dirty="0" smtClean="0"/>
              <a:t>Further cohorts of those with glaucoma alone (n=6) and those with other non-dementia conditions (n=6) also recruited</a:t>
            </a:r>
            <a:endParaRPr lang="en-GB" sz="2000" dirty="0" smtClean="0"/>
          </a:p>
          <a:p>
            <a:pPr marL="228600" indent="-228600">
              <a:lnSpc>
                <a:spcPct val="90000"/>
              </a:lnSpc>
              <a:spcBef>
                <a:spcPts val="1800"/>
              </a:spcBef>
              <a:buClr>
                <a:schemeClr val="accent1"/>
              </a:buClr>
              <a:buSzPct val="100000"/>
              <a:buFont typeface="Arial" pitchFamily="34" charset="0"/>
              <a:buChar char="▪"/>
            </a:pPr>
            <a:r>
              <a:rPr lang="en-GB" sz="2000" dirty="0" smtClean="0"/>
              <a:t>Only patients capable of consenting and who were willing to take part were interviewed</a:t>
            </a:r>
          </a:p>
          <a:p>
            <a:pPr marL="228600" indent="-228600">
              <a:lnSpc>
                <a:spcPct val="90000"/>
              </a:lnSpc>
              <a:spcBef>
                <a:spcPts val="1800"/>
              </a:spcBef>
              <a:buClr>
                <a:schemeClr val="accent1"/>
              </a:buClr>
              <a:buSzPct val="100000"/>
              <a:buFont typeface="Arial" pitchFamily="34" charset="0"/>
              <a:buChar char="▪"/>
            </a:pPr>
            <a:r>
              <a:rPr lang="en-GB" sz="2000" dirty="0" smtClean="0"/>
              <a:t>Analysis of the interviews focussed on what may influence a person with dementia and glaucoma to be able to take their eye drops, and their medication more broadly</a:t>
            </a:r>
          </a:p>
        </p:txBody>
      </p:sp>
      <p:sp>
        <p:nvSpPr>
          <p:cNvPr id="6" name="Title 1"/>
          <p:cNvSpPr>
            <a:spLocks noGrp="1"/>
          </p:cNvSpPr>
          <p:nvPr>
            <p:ph type="title"/>
          </p:nvPr>
        </p:nvSpPr>
        <p:spPr>
          <a:xfrm>
            <a:off x="1295400" y="503853"/>
            <a:ext cx="9601200" cy="1142385"/>
          </a:xfrm>
        </p:spPr>
        <p:txBody>
          <a:bodyPr/>
          <a:lstStyle/>
          <a:p>
            <a:r>
              <a:rPr lang="en-US" dirty="0" smtClean="0"/>
              <a:t>Our Research Study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101129">
        <p:fade/>
      </p:transition>
    </mc:Choice>
    <mc:Fallback xmlns="">
      <p:transition spd="med" advTm="101129">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Findings</a:t>
            </a:r>
            <a:endParaRPr lang="en-US" dirty="0"/>
          </a:p>
        </p:txBody>
      </p:sp>
      <p:sp>
        <p:nvSpPr>
          <p:cNvPr id="5" name="TextBox 4"/>
          <p:cNvSpPr txBox="1"/>
          <p:nvPr/>
        </p:nvSpPr>
        <p:spPr>
          <a:xfrm>
            <a:off x="611185" y="2064287"/>
            <a:ext cx="10969629" cy="3924151"/>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Pandora Pound et </a:t>
            </a:r>
            <a:r>
              <a:rPr lang="en-GB" sz="2000" dirty="0" err="1" smtClean="0"/>
              <a:t>al’s</a:t>
            </a:r>
            <a:r>
              <a:rPr lang="en-GB" sz="2000" dirty="0" smtClean="0"/>
              <a:t> synthesis of qualitative adherence studies</a:t>
            </a:r>
          </a:p>
          <a:p>
            <a:pPr marL="1143000" lvl="2" indent="-228600">
              <a:lnSpc>
                <a:spcPct val="90000"/>
              </a:lnSpc>
              <a:spcBef>
                <a:spcPts val="1800"/>
              </a:spcBef>
              <a:buClr>
                <a:schemeClr val="accent1"/>
              </a:buClr>
              <a:buSzPct val="100000"/>
              <a:buFont typeface="Arial" pitchFamily="34" charset="0"/>
              <a:buChar char="▪"/>
            </a:pPr>
            <a:r>
              <a:rPr lang="en-GB" sz="2000" dirty="0" smtClean="0"/>
              <a:t>Active acceptance and passive acceptance</a:t>
            </a:r>
          </a:p>
          <a:p>
            <a:pPr marL="1143000" lvl="2" indent="-228600">
              <a:lnSpc>
                <a:spcPct val="90000"/>
              </a:lnSpc>
              <a:spcBef>
                <a:spcPts val="1800"/>
              </a:spcBef>
              <a:buClr>
                <a:schemeClr val="accent1"/>
              </a:buClr>
              <a:buSzPct val="100000"/>
              <a:buFont typeface="Arial" pitchFamily="34" charset="0"/>
              <a:buChar char="▪"/>
            </a:pPr>
            <a:r>
              <a:rPr lang="en-GB" sz="2000" dirty="0" smtClean="0"/>
              <a:t>Rejection and modification of medication regimens</a:t>
            </a:r>
          </a:p>
          <a:p>
            <a:pPr marL="685800" lvl="1" indent="-228600">
              <a:lnSpc>
                <a:spcPct val="90000"/>
              </a:lnSpc>
              <a:spcBef>
                <a:spcPts val="1800"/>
              </a:spcBef>
              <a:buClr>
                <a:schemeClr val="accent1"/>
              </a:buClr>
              <a:buSzPct val="100000"/>
              <a:buFont typeface="Arial" pitchFamily="34" charset="0"/>
              <a:buChar char="▪"/>
            </a:pPr>
            <a:r>
              <a:rPr lang="en-GB" sz="2000" dirty="0" smtClean="0"/>
              <a:t>Adherence transitions</a:t>
            </a:r>
          </a:p>
          <a:p>
            <a:pPr marL="1143000" lvl="2" indent="-228600">
              <a:lnSpc>
                <a:spcPct val="90000"/>
              </a:lnSpc>
              <a:spcBef>
                <a:spcPts val="1800"/>
              </a:spcBef>
              <a:buClr>
                <a:schemeClr val="accent1"/>
              </a:buClr>
              <a:buSzPct val="100000"/>
              <a:buFont typeface="Arial" pitchFamily="34" charset="0"/>
              <a:buChar char="▪"/>
            </a:pPr>
            <a:r>
              <a:rPr lang="en-GB" sz="2000" dirty="0"/>
              <a:t>R</a:t>
            </a:r>
            <a:r>
              <a:rPr lang="en-GB" sz="2000" dirty="0" smtClean="0"/>
              <a:t>ole of the carer</a:t>
            </a:r>
          </a:p>
          <a:p>
            <a:pPr marL="1143000" lvl="2" indent="-228600">
              <a:lnSpc>
                <a:spcPct val="90000"/>
              </a:lnSpc>
              <a:spcBef>
                <a:spcPts val="1800"/>
              </a:spcBef>
              <a:buClr>
                <a:schemeClr val="accent1"/>
              </a:buClr>
              <a:buSzPct val="100000"/>
              <a:buFont typeface="Arial" pitchFamily="34" charset="0"/>
              <a:buChar char="▪"/>
            </a:pPr>
            <a:r>
              <a:rPr lang="en-GB" sz="2000" dirty="0" smtClean="0"/>
              <a:t>Relative importance of conditions</a:t>
            </a:r>
          </a:p>
          <a:p>
            <a:pPr marL="1143000" lvl="2" indent="-228600">
              <a:lnSpc>
                <a:spcPct val="90000"/>
              </a:lnSpc>
              <a:spcBef>
                <a:spcPts val="1800"/>
              </a:spcBef>
              <a:buClr>
                <a:schemeClr val="accent1"/>
              </a:buClr>
              <a:buSzPct val="100000"/>
              <a:buFont typeface="Arial" pitchFamily="34" charset="0"/>
              <a:buChar char="▪"/>
            </a:pPr>
            <a:r>
              <a:rPr lang="en-GB" sz="2000" dirty="0" smtClean="0"/>
              <a:t>Attitudes towards medication and healthcare system </a:t>
            </a:r>
          </a:p>
          <a:p>
            <a:pPr marL="1143000" lvl="2" indent="-228600">
              <a:lnSpc>
                <a:spcPct val="90000"/>
              </a:lnSpc>
              <a:spcBef>
                <a:spcPts val="1800"/>
              </a:spcBef>
              <a:buClr>
                <a:schemeClr val="accent1"/>
              </a:buClr>
              <a:buSzPct val="100000"/>
              <a:buFont typeface="Arial" pitchFamily="34" charset="0"/>
              <a:buChar char="▪"/>
            </a:pPr>
            <a:r>
              <a:rPr lang="en-GB" sz="2000" dirty="0" smtClean="0"/>
              <a:t>Importance of pre-established routines</a:t>
            </a:r>
          </a:p>
        </p:txBody>
      </p:sp>
    </p:spTree>
    <p:extLst>
      <p:ext uri="{BB962C8B-B14F-4D97-AF65-F5344CB8AC3E}">
        <p14:creationId xmlns:p14="http://schemas.microsoft.com/office/powerpoint/2010/main" val="3784526516"/>
      </p:ext>
    </p:extLst>
  </p:cSld>
  <p:clrMapOvr>
    <a:masterClrMapping/>
  </p:clrMapOvr>
  <mc:AlternateContent xmlns:mc="http://schemas.openxmlformats.org/markup-compatibility/2006" xmlns:p14="http://schemas.microsoft.com/office/powerpoint/2010/main">
    <mc:Choice Requires="p14">
      <p:transition spd="med" p14:dur="700" advTm="54832">
        <p:fade/>
      </p:transition>
    </mc:Choice>
    <mc:Fallback xmlns="">
      <p:transition spd="med" advTm="5483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95400" y="503853"/>
            <a:ext cx="9601200" cy="1142385"/>
          </a:xfrm>
        </p:spPr>
        <p:txBody>
          <a:bodyPr/>
          <a:lstStyle/>
          <a:p>
            <a:r>
              <a:rPr lang="en-US" dirty="0" smtClean="0"/>
              <a:t>Active </a:t>
            </a:r>
            <a:r>
              <a:rPr lang="en-US" dirty="0" smtClean="0"/>
              <a:t>Acceptance</a:t>
            </a:r>
            <a:endParaRPr lang="en-US" dirty="0"/>
          </a:p>
        </p:txBody>
      </p:sp>
      <p:sp>
        <p:nvSpPr>
          <p:cNvPr id="7" name="TextBox 6"/>
          <p:cNvSpPr txBox="1"/>
          <p:nvPr/>
        </p:nvSpPr>
        <p:spPr>
          <a:xfrm>
            <a:off x="585785" y="221177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‘Purposeful adherers’ (Johnson et al, 1999)</a:t>
            </a:r>
          </a:p>
          <a:p>
            <a:pPr marL="685800" lvl="1" indent="-228600">
              <a:lnSpc>
                <a:spcPct val="90000"/>
              </a:lnSpc>
              <a:spcBef>
                <a:spcPts val="1800"/>
              </a:spcBef>
              <a:buClr>
                <a:schemeClr val="accent1"/>
              </a:buClr>
              <a:buSzPct val="100000"/>
              <a:buFont typeface="Arial" pitchFamily="34" charset="0"/>
              <a:buChar char="▪"/>
            </a:pPr>
            <a:r>
              <a:rPr lang="en-GB" sz="2000" dirty="0" smtClean="0"/>
              <a:t>Prerequisite </a:t>
            </a:r>
            <a:r>
              <a:rPr lang="en-GB" sz="2000" dirty="0" smtClean="0"/>
              <a:t>for active acceptance is believing a prescription is necessary, effective and safe</a:t>
            </a:r>
          </a:p>
          <a:p>
            <a:pPr marL="685800" lvl="1" indent="-228600">
              <a:lnSpc>
                <a:spcPct val="90000"/>
              </a:lnSpc>
              <a:spcBef>
                <a:spcPts val="1800"/>
              </a:spcBef>
              <a:buClr>
                <a:schemeClr val="accent1"/>
              </a:buClr>
              <a:buSzPct val="100000"/>
              <a:buFont typeface="Arial" pitchFamily="34" charset="0"/>
              <a:buChar char="▪"/>
            </a:pPr>
            <a:r>
              <a:rPr lang="en-GB" sz="2000" dirty="0" smtClean="0"/>
              <a:t>Often coincides with education on the nature of the condition being medicated and its potential consequences</a:t>
            </a:r>
          </a:p>
        </p:txBody>
      </p:sp>
      <p:sp>
        <p:nvSpPr>
          <p:cNvPr id="11" name="TextBox 10"/>
          <p:cNvSpPr txBox="1"/>
          <p:nvPr/>
        </p:nvSpPr>
        <p:spPr>
          <a:xfrm>
            <a:off x="1854200" y="4368800"/>
            <a:ext cx="8890000" cy="646331"/>
          </a:xfrm>
          <a:prstGeom prst="rect">
            <a:avLst/>
          </a:prstGeom>
          <a:noFill/>
        </p:spPr>
        <p:txBody>
          <a:bodyPr wrap="square" rtlCol="0">
            <a:spAutoFit/>
          </a:bodyPr>
          <a:lstStyle/>
          <a:p>
            <a:r>
              <a:rPr lang="en-GB" i="1" dirty="0" smtClean="0"/>
              <a:t>Your eyesight is very precious. I would rather go deaf than lose my eyesight. So, oh no, I put the drops in. </a:t>
            </a:r>
            <a:r>
              <a:rPr lang="en-GB" b="1" i="1" dirty="0" smtClean="0"/>
              <a:t>WP15, </a:t>
            </a:r>
            <a:r>
              <a:rPr lang="en-GB" b="1" i="1" dirty="0" smtClean="0"/>
              <a:t>Patient</a:t>
            </a:r>
            <a:endParaRPr lang="en-GB" i="1" dirty="0" smtClean="0"/>
          </a:p>
        </p:txBody>
      </p:sp>
    </p:spTree>
  </p:cSld>
  <p:clrMapOvr>
    <a:masterClrMapping/>
  </p:clrMapOvr>
  <mc:AlternateContent xmlns:mc="http://schemas.openxmlformats.org/markup-compatibility/2006" xmlns:p14="http://schemas.microsoft.com/office/powerpoint/2010/main">
    <mc:Choice Requires="p14">
      <p:transition spd="med" p14:dur="700" advTm="61582">
        <p:fade/>
      </p:transition>
    </mc:Choice>
    <mc:Fallback xmlns="">
      <p:transition spd="med" advTm="61582">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503853"/>
            <a:ext cx="9601200" cy="1142385"/>
          </a:xfrm>
        </p:spPr>
        <p:txBody>
          <a:bodyPr/>
          <a:lstStyle/>
          <a:p>
            <a:r>
              <a:rPr lang="en-US" dirty="0" smtClean="0"/>
              <a:t>Passive Acceptance</a:t>
            </a:r>
            <a:endParaRPr lang="en-US" dirty="0"/>
          </a:p>
        </p:txBody>
      </p:sp>
      <p:sp>
        <p:nvSpPr>
          <p:cNvPr id="5" name="TextBox 4"/>
          <p:cNvSpPr txBox="1"/>
          <p:nvPr/>
        </p:nvSpPr>
        <p:spPr>
          <a:xfrm>
            <a:off x="585785" y="203397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Adhere indifferently to medication; relinquish control to others</a:t>
            </a:r>
          </a:p>
          <a:p>
            <a:pPr marL="685800" lvl="1" indent="-228600">
              <a:lnSpc>
                <a:spcPct val="90000"/>
              </a:lnSpc>
              <a:spcBef>
                <a:spcPts val="1800"/>
              </a:spcBef>
              <a:buClr>
                <a:schemeClr val="accent1"/>
              </a:buClr>
              <a:buSzPct val="100000"/>
              <a:buFont typeface="Arial" pitchFamily="34" charset="0"/>
              <a:buChar char="▪"/>
            </a:pPr>
            <a:r>
              <a:rPr lang="en-GB" sz="2000" dirty="0" smtClean="0"/>
              <a:t>Numerous accounts of medication being relinquished to others based on progression of dementia</a:t>
            </a:r>
          </a:p>
          <a:p>
            <a:pPr marL="685800" lvl="1" indent="-228600">
              <a:lnSpc>
                <a:spcPct val="90000"/>
              </a:lnSpc>
              <a:spcBef>
                <a:spcPts val="1800"/>
              </a:spcBef>
              <a:buClr>
                <a:schemeClr val="accent1"/>
              </a:buClr>
              <a:buSzPct val="100000"/>
              <a:buFont typeface="Arial" pitchFamily="34" charset="0"/>
              <a:buChar char="▪"/>
            </a:pPr>
            <a:r>
              <a:rPr lang="en-GB" sz="2000" dirty="0" smtClean="0"/>
              <a:t>The role of medication management was generally assumed by lay carers or care home staff</a:t>
            </a:r>
          </a:p>
        </p:txBody>
      </p:sp>
      <p:sp>
        <p:nvSpPr>
          <p:cNvPr id="6" name="TextBox 5"/>
          <p:cNvSpPr txBox="1"/>
          <p:nvPr/>
        </p:nvSpPr>
        <p:spPr>
          <a:xfrm>
            <a:off x="1854200" y="3937001"/>
            <a:ext cx="8890000" cy="2031325"/>
          </a:xfrm>
          <a:prstGeom prst="rect">
            <a:avLst/>
          </a:prstGeom>
          <a:noFill/>
        </p:spPr>
        <p:txBody>
          <a:bodyPr wrap="square" rtlCol="0">
            <a:spAutoFit/>
          </a:bodyPr>
          <a:lstStyle/>
          <a:p>
            <a:r>
              <a:rPr lang="en-US" i="1" dirty="0" smtClean="0"/>
              <a:t>She was very much in control of it until…in the last two years…her understanding of things became less, and then to remember to do things and what is this and why have you done that. </a:t>
            </a:r>
            <a:r>
              <a:rPr lang="en-US" b="1" i="1" dirty="0" smtClean="0"/>
              <a:t>WC06, </a:t>
            </a:r>
            <a:r>
              <a:rPr lang="en-US" b="1" i="1" dirty="0" err="1" smtClean="0"/>
              <a:t>Carer</a:t>
            </a:r>
            <a:endParaRPr lang="en-US" b="1" i="1" dirty="0" smtClean="0"/>
          </a:p>
          <a:p>
            <a:endParaRPr lang="en-US" b="1" i="1" dirty="0" smtClean="0"/>
          </a:p>
          <a:p>
            <a:r>
              <a:rPr lang="en-GB" i="1" dirty="0" smtClean="0"/>
              <a:t>She wouldn’t remember. Even when I go through, and she’s decided to go to bed, I’ll say I’ll come and do her drops. If I didn’t say that, they wouldn’t be done. </a:t>
            </a:r>
            <a:r>
              <a:rPr lang="en-GB" b="1" i="1" dirty="0" smtClean="0"/>
              <a:t>WC03, Carer</a:t>
            </a:r>
          </a:p>
        </p:txBody>
      </p:sp>
    </p:spTree>
  </p:cSld>
  <p:clrMapOvr>
    <a:masterClrMapping/>
  </p:clrMapOvr>
  <mc:AlternateContent xmlns:mc="http://schemas.openxmlformats.org/markup-compatibility/2006" xmlns:p14="http://schemas.microsoft.com/office/powerpoint/2010/main">
    <mc:Choice Requires="p14">
      <p:transition spd="med" p14:dur="700" advTm="106956">
        <p:fade/>
      </p:transition>
    </mc:Choice>
    <mc:Fallback xmlns="">
      <p:transition spd="med" advTm="106956">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503853"/>
            <a:ext cx="9601200" cy="1142385"/>
          </a:xfrm>
        </p:spPr>
        <p:txBody>
          <a:bodyPr/>
          <a:lstStyle/>
          <a:p>
            <a:r>
              <a:rPr lang="en-US" dirty="0" smtClean="0"/>
              <a:t>Rejection or Resistance to Medication</a:t>
            </a:r>
            <a:endParaRPr lang="en-US" dirty="0"/>
          </a:p>
        </p:txBody>
      </p:sp>
      <p:sp>
        <p:nvSpPr>
          <p:cNvPr id="5" name="TextBox 4"/>
          <p:cNvSpPr txBox="1"/>
          <p:nvPr/>
        </p:nvSpPr>
        <p:spPr>
          <a:xfrm>
            <a:off x="585785" y="2211771"/>
            <a:ext cx="10969629" cy="1667123"/>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Accounts of rejection less prevalent within the sample</a:t>
            </a:r>
          </a:p>
          <a:p>
            <a:pPr marL="685800" lvl="1" indent="-228600">
              <a:lnSpc>
                <a:spcPct val="90000"/>
              </a:lnSpc>
              <a:spcBef>
                <a:spcPts val="1800"/>
              </a:spcBef>
              <a:buClr>
                <a:schemeClr val="accent1"/>
              </a:buClr>
              <a:buSzPct val="100000"/>
              <a:buFont typeface="Arial" pitchFamily="34" charset="0"/>
              <a:buChar char="▪"/>
            </a:pPr>
            <a:r>
              <a:rPr lang="en-GB" sz="2000" dirty="0" smtClean="0"/>
              <a:t>Attitudinal factors important in those cases where there was resistance to medication; e.g. not taking the condition seriously</a:t>
            </a:r>
          </a:p>
          <a:p>
            <a:pPr marL="685800" lvl="1" indent="-228600">
              <a:lnSpc>
                <a:spcPct val="90000"/>
              </a:lnSpc>
              <a:spcBef>
                <a:spcPts val="1800"/>
              </a:spcBef>
              <a:buClr>
                <a:schemeClr val="accent1"/>
              </a:buClr>
              <a:buSzPct val="100000"/>
              <a:buFont typeface="Arial" pitchFamily="34" charset="0"/>
              <a:buChar char="▪"/>
            </a:pPr>
            <a:endParaRPr lang="en-GB" sz="2000" dirty="0" smtClean="0"/>
          </a:p>
        </p:txBody>
      </p:sp>
      <p:sp>
        <p:nvSpPr>
          <p:cNvPr id="6" name="TextBox 5"/>
          <p:cNvSpPr txBox="1"/>
          <p:nvPr/>
        </p:nvSpPr>
        <p:spPr>
          <a:xfrm>
            <a:off x="1854200" y="3505200"/>
            <a:ext cx="8890000" cy="2308324"/>
          </a:xfrm>
          <a:prstGeom prst="rect">
            <a:avLst/>
          </a:prstGeom>
          <a:noFill/>
        </p:spPr>
        <p:txBody>
          <a:bodyPr wrap="square" rtlCol="0">
            <a:spAutoFit/>
          </a:bodyPr>
          <a:lstStyle/>
          <a:p>
            <a:r>
              <a:rPr lang="en-GB" i="1" dirty="0" smtClean="0"/>
              <a:t>R: She does it when she thinks about it. When you remember you do it, don’t you?</a:t>
            </a:r>
          </a:p>
          <a:p>
            <a:r>
              <a:rPr lang="en-GB" i="1" dirty="0" smtClean="0"/>
              <a:t>R2: I’m a bit naughty…</a:t>
            </a:r>
          </a:p>
          <a:p>
            <a:r>
              <a:rPr lang="en-GB" i="1" dirty="0" smtClean="0"/>
              <a:t>R: Because it isn’t giving her any trouble, she isn’t bothered with it, you know? </a:t>
            </a:r>
            <a:r>
              <a:rPr lang="en-GB" b="1" i="1" dirty="0" smtClean="0"/>
              <a:t>WC02, Carer (R) and WP01, Patient (R2)</a:t>
            </a:r>
          </a:p>
          <a:p>
            <a:endParaRPr lang="en-GB" i="1" dirty="0" smtClean="0"/>
          </a:p>
          <a:p>
            <a:r>
              <a:rPr lang="en-GB" i="1" dirty="0" smtClean="0"/>
              <a:t>I: Would you have problems remembering to take your </a:t>
            </a:r>
            <a:r>
              <a:rPr lang="en-GB" i="1" dirty="0" err="1" smtClean="0"/>
              <a:t>eyedrops</a:t>
            </a:r>
            <a:r>
              <a:rPr lang="en-GB" i="1" dirty="0" smtClean="0"/>
              <a:t> if your wife wasn’t here to help you?</a:t>
            </a:r>
          </a:p>
          <a:p>
            <a:r>
              <a:rPr lang="en-GB" i="1" dirty="0" smtClean="0"/>
              <a:t>R: Not really. I probably wouldn’t bother. </a:t>
            </a:r>
            <a:r>
              <a:rPr lang="en-GB" b="1" i="1" dirty="0" smtClean="0"/>
              <a:t>WP21, Patient</a:t>
            </a:r>
            <a:endParaRPr lang="en-GB" i="1" dirty="0" smtClean="0"/>
          </a:p>
        </p:txBody>
      </p:sp>
    </p:spTree>
  </p:cSld>
  <p:clrMapOvr>
    <a:masterClrMapping/>
  </p:clrMapOvr>
  <mc:AlternateContent xmlns:mc="http://schemas.openxmlformats.org/markup-compatibility/2006" xmlns:p14="http://schemas.microsoft.com/office/powerpoint/2010/main">
    <mc:Choice Requires="p14">
      <p:transition spd="med" p14:dur="700" advTm="77687">
        <p:fade/>
      </p:transition>
    </mc:Choice>
    <mc:Fallback xmlns="">
      <p:transition spd="med" advTm="77687">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295400" y="503853"/>
            <a:ext cx="9601200" cy="1142385"/>
          </a:xfrm>
        </p:spPr>
        <p:txBody>
          <a:bodyPr/>
          <a:lstStyle/>
          <a:p>
            <a:r>
              <a:rPr lang="en-US" dirty="0" smtClean="0"/>
              <a:t>Modification of Regimens</a:t>
            </a:r>
            <a:endParaRPr lang="en-US" dirty="0"/>
          </a:p>
        </p:txBody>
      </p:sp>
      <p:sp>
        <p:nvSpPr>
          <p:cNvPr id="8" name="TextBox 7"/>
          <p:cNvSpPr txBox="1"/>
          <p:nvPr/>
        </p:nvSpPr>
        <p:spPr>
          <a:xfrm>
            <a:off x="585785" y="195580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Modification implies active engagement from patients; not necessarily taking medication as prescribed</a:t>
            </a:r>
          </a:p>
          <a:p>
            <a:pPr marL="685800" lvl="1" indent="-228600">
              <a:lnSpc>
                <a:spcPct val="90000"/>
              </a:lnSpc>
              <a:spcBef>
                <a:spcPts val="1800"/>
              </a:spcBef>
              <a:buClr>
                <a:schemeClr val="accent1"/>
              </a:buClr>
              <a:buSzPct val="100000"/>
              <a:buFont typeface="Arial" pitchFamily="34" charset="0"/>
              <a:buChar char="▪"/>
            </a:pPr>
            <a:r>
              <a:rPr lang="en-GB" sz="2000" dirty="0" smtClean="0"/>
              <a:t>As with, rejection and resistance, reports of modification were less prevalent than active or passive acceptance</a:t>
            </a:r>
          </a:p>
          <a:p>
            <a:pPr marL="685800" lvl="1" indent="-228600">
              <a:lnSpc>
                <a:spcPct val="90000"/>
              </a:lnSpc>
              <a:spcBef>
                <a:spcPts val="1800"/>
              </a:spcBef>
              <a:buClr>
                <a:schemeClr val="accent1"/>
              </a:buClr>
              <a:buSzPct val="100000"/>
              <a:buFont typeface="Arial" pitchFamily="34" charset="0"/>
              <a:buChar char="▪"/>
            </a:pPr>
            <a:r>
              <a:rPr lang="en-GB" sz="2000" dirty="0" smtClean="0"/>
              <a:t>Healthcare professionals mentioned modification as a management strategy:</a:t>
            </a:r>
          </a:p>
        </p:txBody>
      </p:sp>
      <p:sp>
        <p:nvSpPr>
          <p:cNvPr id="9" name="TextBox 8"/>
          <p:cNvSpPr txBox="1"/>
          <p:nvPr/>
        </p:nvSpPr>
        <p:spPr>
          <a:xfrm>
            <a:off x="1778000" y="3987801"/>
            <a:ext cx="8890000" cy="2031325"/>
          </a:xfrm>
          <a:prstGeom prst="rect">
            <a:avLst/>
          </a:prstGeom>
          <a:noFill/>
        </p:spPr>
        <p:txBody>
          <a:bodyPr wrap="square" rtlCol="0">
            <a:spAutoFit/>
          </a:bodyPr>
          <a:lstStyle/>
          <a:p>
            <a:r>
              <a:rPr lang="en-GB" i="1" dirty="0" smtClean="0"/>
              <a:t>I’ve got some patients who just can’t remember to do things in the morning…or vice versa…if you were just to say well do it all together rather than being fixed…I think that would make life a lot easier. </a:t>
            </a:r>
            <a:r>
              <a:rPr lang="en-GB" b="1" i="1" dirty="0" smtClean="0"/>
              <a:t>WH02, Optometrist</a:t>
            </a:r>
          </a:p>
          <a:p>
            <a:endParaRPr lang="en-GB" b="1" i="1" dirty="0" smtClean="0"/>
          </a:p>
          <a:p>
            <a:r>
              <a:rPr lang="en-GB" i="1" dirty="0" smtClean="0"/>
              <a:t>The lady that I saw when I saw you before, I said that if I go out for a pint I’ll put them in before I go. She said that’s a good idea as when you come back you can forget it. </a:t>
            </a:r>
            <a:r>
              <a:rPr lang="en-GB" b="1" i="1" dirty="0" smtClean="0"/>
              <a:t>WPC06, Patient</a:t>
            </a:r>
            <a:endParaRPr lang="en-GB" i="1" dirty="0"/>
          </a:p>
        </p:txBody>
      </p:sp>
    </p:spTree>
  </p:cSld>
  <p:clrMapOvr>
    <a:masterClrMapping/>
  </p:clrMapOvr>
  <mc:AlternateContent xmlns:mc="http://schemas.openxmlformats.org/markup-compatibility/2006" xmlns:p14="http://schemas.microsoft.com/office/powerpoint/2010/main">
    <mc:Choice Requires="p14">
      <p:transition spd="med" p14:dur="700" advTm="91349">
        <p:fade/>
      </p:transition>
    </mc:Choice>
    <mc:Fallback xmlns="">
      <p:transition spd="med" advTm="91349">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4500</Words>
  <Application>Microsoft Office PowerPoint</Application>
  <PresentationFormat>Widescreen</PresentationFormat>
  <Paragraphs>202</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Diamond Grid 16x9</vt:lpstr>
      <vt:lpstr>Glaucoma, Dementia and the Precipice of Care</vt:lpstr>
      <vt:lpstr>Dementia and Glaucoma</vt:lpstr>
      <vt:lpstr>The Research Problem</vt:lpstr>
      <vt:lpstr>Our Research Study</vt:lpstr>
      <vt:lpstr>Our Findings</vt:lpstr>
      <vt:lpstr>Active Acceptance</vt:lpstr>
      <vt:lpstr>Passive Acceptance</vt:lpstr>
      <vt:lpstr>Rejection or Resistance to Medication</vt:lpstr>
      <vt:lpstr>Modification of Regimens</vt:lpstr>
      <vt:lpstr>Adherence Transitions</vt:lpstr>
      <vt:lpstr>Attitudes and Beliefs in Value of Medication</vt:lpstr>
      <vt:lpstr>Relative Importance of Conditions</vt:lpstr>
      <vt:lpstr>Pre-Existing Routines</vt:lpstr>
      <vt:lpstr>The Role of the Carer</vt:lpstr>
      <vt:lpstr>Conclusions and Recommendations</vt:lpstr>
      <vt:lpstr>Contact Details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2017-10-08T12:24:27Z</dcterms:created>
  <dcterms:modified xsi:type="dcterms:W3CDTF">2018-04-24T11:45:30Z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