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57" r:id="rId3"/>
    <p:sldId id="259" r:id="rId4"/>
    <p:sldId id="261" r:id="rId5"/>
    <p:sldId id="262" r:id="rId6"/>
    <p:sldId id="264" r:id="rId7"/>
    <p:sldId id="265" r:id="rId8"/>
    <p:sldId id="270" r:id="rId9"/>
    <p:sldId id="258" r:id="rId10"/>
    <p:sldId id="268" r:id="rId11"/>
    <p:sldId id="271" r:id="rId12"/>
    <p:sldId id="272" r:id="rId13"/>
    <p:sldId id="267" r:id="rId14"/>
    <p:sldId id="266" r:id="rId15"/>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0" autoAdjust="0"/>
    <p:restoredTop sz="94660"/>
  </p:normalViewPr>
  <p:slideViewPr>
    <p:cSldViewPr snapToGrid="0">
      <p:cViewPr varScale="1">
        <p:scale>
          <a:sx n="73" d="100"/>
          <a:sy n="73"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8F294B2A-607C-4088-9032-D7766950648A}" type="datetimeFigureOut">
              <a:rPr lang="en-GB" smtClean="0"/>
              <a:t>16/05/2019</a:t>
            </a:fld>
            <a:endParaRPr lang="en-GB"/>
          </a:p>
        </p:txBody>
      </p:sp>
      <p:sp>
        <p:nvSpPr>
          <p:cNvPr id="4" name="Footer Placeholder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CA8DD03B-9C66-45AA-94BA-4E685FBA11EE}" type="slidenum">
              <a:rPr lang="en-GB" smtClean="0"/>
              <a:t>‹#›</a:t>
            </a:fld>
            <a:endParaRPr lang="en-GB"/>
          </a:p>
        </p:txBody>
      </p:sp>
    </p:spTree>
    <p:extLst>
      <p:ext uri="{BB962C8B-B14F-4D97-AF65-F5344CB8AC3E}">
        <p14:creationId xmlns:p14="http://schemas.microsoft.com/office/powerpoint/2010/main" val="259841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47040697-BC38-44A2-B2D9-B76C3AF7CDF0}" type="datetimeFigureOut">
              <a:rPr lang="en-GB" smtClean="0"/>
              <a:t>16/05/2019</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ECDEC7DE-2184-4EF2-8D18-8CE57199956A}" type="slidenum">
              <a:rPr lang="en-GB" smtClean="0"/>
              <a:t>‹#›</a:t>
            </a:fld>
            <a:endParaRPr lang="en-GB"/>
          </a:p>
        </p:txBody>
      </p:sp>
    </p:spTree>
    <p:extLst>
      <p:ext uri="{BB962C8B-B14F-4D97-AF65-F5344CB8AC3E}">
        <p14:creationId xmlns:p14="http://schemas.microsoft.com/office/powerpoint/2010/main" val="307376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305052-F348-4CFD-816C-4003224158AB}" type="slidenum">
              <a:rPr lang="en-GB" altLang="en-US" smtClean="0">
                <a:solidFill>
                  <a:srgbClr val="000000"/>
                </a:solidFill>
              </a:rPr>
              <a:pPr/>
              <a:t>3</a:t>
            </a:fld>
            <a:endParaRPr lang="en-GB" altLang="en-US" smtClean="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9624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E4D8E0-826E-4CC1-A8A9-58DE832B77C4}" type="slidenum">
              <a:rPr lang="en-GB" altLang="en-US" smtClean="0">
                <a:solidFill>
                  <a:srgbClr val="000000"/>
                </a:solidFill>
              </a:rPr>
              <a:pPr/>
              <a:t>4</a:t>
            </a:fld>
            <a:endParaRPr lang="en-GB" altLang="en-US" smtClean="0">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1721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46B6EB-9460-48B6-A0E0-24882C83E797}" type="slidenum">
              <a:rPr lang="en-GB" altLang="en-US" smtClean="0">
                <a:solidFill>
                  <a:srgbClr val="000000"/>
                </a:solidFill>
              </a:rPr>
              <a:pPr/>
              <a:t>5</a:t>
            </a:fld>
            <a:endParaRPr lang="en-GB" alt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2494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AD1A64-DC1D-469D-8854-8C8A6AD84262}" type="slidenum">
              <a:rPr lang="en-GB" altLang="en-US" smtClean="0">
                <a:solidFill>
                  <a:srgbClr val="000000"/>
                </a:solidFill>
              </a:rPr>
              <a:pPr/>
              <a:t>6</a:t>
            </a:fld>
            <a:endParaRPr lang="en-GB" altLang="en-US" smtClean="0">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4499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5/16/2019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annaydi@cardiff.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www.exchangewales.org/laceproject"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gentaconnect.com/content/tpp/frs/pre-prints/content-ppfrsd1600032r3" TargetMode="External"/><Relationship Id="rId2" Type="http://schemas.openxmlformats.org/officeDocument/2006/relationships/hyperlink" Target="http://www.artlab.org.uk/" TargetMode="External"/><Relationship Id="rId1" Type="http://schemas.openxmlformats.org/officeDocument/2006/relationships/slideLayout" Target="../slideLayouts/slideLayout2.xml"/><Relationship Id="rId5" Type="http://schemas.openxmlformats.org/officeDocument/2006/relationships/hyperlink" Target="http://dx.doi.org/10.1080/0966369X.2013.855710" TargetMode="External"/><Relationship Id="rId4" Type="http://schemas.openxmlformats.org/officeDocument/2006/relationships/hyperlink" Target="http://journals.sagepub.com/doi/full/10.1177/08912416177448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05845"/>
            <a:ext cx="7772400" cy="1217331"/>
          </a:xfrm>
        </p:spPr>
        <p:txBody>
          <a:bodyPr>
            <a:normAutofit/>
          </a:bodyPr>
          <a:lstStyle/>
          <a:p>
            <a:r>
              <a:rPr lang="en-US" sz="2800" dirty="0"/>
              <a:t>Sand, stickers and superheroes: Applying visual and creative methodologies to understand participants' worlds and negotiate positive changes </a:t>
            </a:r>
            <a:endParaRPr lang="en-GB" sz="2800" dirty="0"/>
          </a:p>
        </p:txBody>
      </p:sp>
      <p:sp>
        <p:nvSpPr>
          <p:cNvPr id="3" name="Subtitle 2"/>
          <p:cNvSpPr>
            <a:spLocks noGrp="1"/>
          </p:cNvSpPr>
          <p:nvPr>
            <p:ph type="subTitle" idx="1"/>
          </p:nvPr>
        </p:nvSpPr>
        <p:spPr>
          <a:xfrm>
            <a:off x="8373291" y="4754880"/>
            <a:ext cx="3721727" cy="2103120"/>
          </a:xfrm>
        </p:spPr>
        <p:txBody>
          <a:bodyPr>
            <a:normAutofit/>
          </a:bodyPr>
          <a:lstStyle/>
          <a:p>
            <a:pPr lvl="0">
              <a:buClr>
                <a:srgbClr val="1CADE4"/>
              </a:buClr>
            </a:pPr>
            <a:r>
              <a:rPr lang="en-US" sz="1500" b="1" dirty="0">
                <a:solidFill>
                  <a:prstClr val="black">
                    <a:lumMod val="95000"/>
                    <a:lumOff val="5000"/>
                  </a:prstClr>
                </a:solidFill>
              </a:rPr>
              <a:t>British Psychological Society Seminar Series </a:t>
            </a:r>
            <a:r>
              <a:rPr lang="en-US" sz="1500" dirty="0">
                <a:solidFill>
                  <a:prstClr val="black">
                    <a:lumMod val="95000"/>
                    <a:lumOff val="5000"/>
                  </a:prstClr>
                </a:solidFill>
              </a:rPr>
              <a:t>Exploring the potential for creative and arts-based methods for applied psychological </a:t>
            </a:r>
            <a:r>
              <a:rPr lang="en-US" sz="1500" dirty="0" smtClean="0">
                <a:solidFill>
                  <a:prstClr val="black">
                    <a:lumMod val="95000"/>
                    <a:lumOff val="5000"/>
                  </a:prstClr>
                </a:solidFill>
              </a:rPr>
              <a:t>research</a:t>
            </a:r>
          </a:p>
          <a:p>
            <a:pPr lvl="0">
              <a:buClr>
                <a:srgbClr val="1CADE4"/>
              </a:buClr>
            </a:pPr>
            <a:r>
              <a:rPr lang="en-US" sz="1500" dirty="0" err="1" smtClean="0">
                <a:solidFill>
                  <a:prstClr val="black">
                    <a:lumMod val="95000"/>
                    <a:lumOff val="5000"/>
                  </a:prstClr>
                </a:solidFill>
              </a:rPr>
              <a:t>Visualising</a:t>
            </a:r>
            <a:r>
              <a:rPr lang="en-US" sz="1500" dirty="0" smtClean="0">
                <a:solidFill>
                  <a:prstClr val="black">
                    <a:lumMod val="95000"/>
                    <a:lumOff val="5000"/>
                  </a:prstClr>
                </a:solidFill>
              </a:rPr>
              <a:t> </a:t>
            </a:r>
            <a:r>
              <a:rPr lang="en-US" sz="1500" dirty="0">
                <a:solidFill>
                  <a:prstClr val="black">
                    <a:lumMod val="95000"/>
                    <a:lumOff val="5000"/>
                  </a:prstClr>
                </a:solidFill>
              </a:rPr>
              <a:t>and storying applied psychology </a:t>
            </a:r>
          </a:p>
          <a:p>
            <a:pPr lvl="0">
              <a:buClr>
                <a:srgbClr val="1CADE4"/>
              </a:buClr>
            </a:pPr>
            <a:r>
              <a:rPr lang="en-GB" sz="1500" dirty="0" smtClean="0">
                <a:solidFill>
                  <a:prstClr val="black">
                    <a:lumMod val="95000"/>
                    <a:lumOff val="5000"/>
                  </a:prstClr>
                </a:solidFill>
              </a:rPr>
              <a:t>21st </a:t>
            </a:r>
            <a:r>
              <a:rPr lang="en-GB" sz="1500" dirty="0">
                <a:solidFill>
                  <a:prstClr val="black">
                    <a:lumMod val="95000"/>
                    <a:lumOff val="5000"/>
                  </a:prstClr>
                </a:solidFill>
              </a:rPr>
              <a:t>May 2019 - University of Bath</a:t>
            </a:r>
          </a:p>
          <a:p>
            <a:pPr lvl="0">
              <a:buClr>
                <a:srgbClr val="1CADE4"/>
              </a:buClr>
            </a:pPr>
            <a:r>
              <a:rPr lang="en-GB" sz="1500" dirty="0">
                <a:solidFill>
                  <a:prstClr val="black">
                    <a:lumMod val="95000"/>
                    <a:lumOff val="5000"/>
                  </a:prstClr>
                </a:solidFill>
              </a:rPr>
              <a:t>Dawn Mannay</a:t>
            </a:r>
          </a:p>
          <a:p>
            <a:pPr lvl="0">
              <a:buClr>
                <a:srgbClr val="1CADE4"/>
              </a:buClr>
            </a:pPr>
            <a:r>
              <a:rPr lang="en-GB" sz="1500" dirty="0" smtClean="0">
                <a:solidFill>
                  <a:prstClr val="black">
                    <a:lumMod val="95000"/>
                    <a:lumOff val="5000"/>
                  </a:prstClr>
                </a:solidFill>
                <a:hlinkClick r:id="rId2"/>
              </a:rPr>
              <a:t>mannaydi@cardiff.ac.uk</a:t>
            </a:r>
            <a:r>
              <a:rPr lang="en-GB" sz="1500" dirty="0">
                <a:solidFill>
                  <a:prstClr val="black">
                    <a:lumMod val="95000"/>
                    <a:lumOff val="5000"/>
                  </a:prstClr>
                </a:solidFill>
              </a:rPr>
              <a:t> </a:t>
            </a:r>
            <a:r>
              <a:rPr lang="en-GB" sz="1500" dirty="0" smtClean="0">
                <a:solidFill>
                  <a:prstClr val="black">
                    <a:lumMod val="95000"/>
                    <a:lumOff val="5000"/>
                  </a:prstClr>
                </a:solidFill>
              </a:rPr>
              <a:t>@</a:t>
            </a:r>
            <a:r>
              <a:rPr lang="en-GB" sz="1500" dirty="0" err="1" smtClean="0">
                <a:solidFill>
                  <a:prstClr val="black">
                    <a:lumMod val="95000"/>
                    <a:lumOff val="5000"/>
                  </a:prstClr>
                </a:solidFill>
              </a:rPr>
              <a:t>dawnmannay</a:t>
            </a:r>
            <a:endParaRPr lang="en-GB" sz="1500" dirty="0">
              <a:solidFill>
                <a:prstClr val="black">
                  <a:lumMod val="95000"/>
                  <a:lumOff val="5000"/>
                </a:prstClr>
              </a:solidFill>
            </a:endParaRPr>
          </a:p>
          <a:p>
            <a:endParaRPr lang="en-GB" dirty="0"/>
          </a:p>
        </p:txBody>
      </p:sp>
      <p:pic>
        <p:nvPicPr>
          <p:cNvPr id="4" name="Picture 3"/>
          <p:cNvPicPr>
            <a:picLocks noChangeAspect="1"/>
          </p:cNvPicPr>
          <p:nvPr/>
        </p:nvPicPr>
        <p:blipFill>
          <a:blip r:embed="rId3"/>
          <a:stretch>
            <a:fillRect/>
          </a:stretch>
        </p:blipFill>
        <p:spPr>
          <a:xfrm>
            <a:off x="121891" y="6147974"/>
            <a:ext cx="670618" cy="670618"/>
          </a:xfrm>
          <a:prstGeom prst="rect">
            <a:avLst/>
          </a:prstGeom>
        </p:spPr>
      </p:pic>
    </p:spTree>
    <p:extLst>
      <p:ext uri="{BB962C8B-B14F-4D97-AF65-F5344CB8AC3E}">
        <p14:creationId xmlns:p14="http://schemas.microsoft.com/office/powerpoint/2010/main" val="376531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ways of asking</a:t>
            </a:r>
            <a:br>
              <a:rPr lang="en-GB" dirty="0"/>
            </a:br>
            <a:endParaRPr lang="en-GB" dirty="0"/>
          </a:p>
        </p:txBody>
      </p:sp>
      <p:sp>
        <p:nvSpPr>
          <p:cNvPr id="3" name="Content Placeholder 2"/>
          <p:cNvSpPr>
            <a:spLocks noGrp="1"/>
          </p:cNvSpPr>
          <p:nvPr>
            <p:ph idx="1"/>
          </p:nvPr>
        </p:nvSpPr>
        <p:spPr>
          <a:xfrm>
            <a:off x="1024127" y="2286000"/>
            <a:ext cx="7309381" cy="4023360"/>
          </a:xfrm>
        </p:spPr>
        <p:txBody>
          <a:bodyPr>
            <a:normAutofit/>
          </a:bodyPr>
          <a:lstStyle/>
          <a:p>
            <a:r>
              <a:rPr lang="en-GB" dirty="0" smtClean="0"/>
              <a:t>‘Effective </a:t>
            </a:r>
            <a:r>
              <a:rPr lang="en-GB" dirty="0"/>
              <a:t>ways to address increasingly complex questions in social science’ (</a:t>
            </a:r>
            <a:r>
              <a:rPr lang="en-GB" dirty="0" smtClean="0"/>
              <a:t>Kara </a:t>
            </a:r>
            <a:r>
              <a:rPr lang="en-GB" dirty="0"/>
              <a:t>2015, p. </a:t>
            </a:r>
            <a:r>
              <a:rPr lang="en-GB" dirty="0" smtClean="0"/>
              <a:t>3)</a:t>
            </a:r>
          </a:p>
          <a:p>
            <a:r>
              <a:rPr lang="en-GB" dirty="0" smtClean="0"/>
              <a:t>Moving </a:t>
            </a:r>
            <a:r>
              <a:rPr lang="en-GB" dirty="0"/>
              <a:t>away from the ‘social work interview</a:t>
            </a:r>
            <a:r>
              <a:rPr lang="en-GB" dirty="0" smtClean="0"/>
              <a:t>’</a:t>
            </a:r>
            <a:endParaRPr lang="en-GB" dirty="0"/>
          </a:p>
          <a:p>
            <a:r>
              <a:rPr lang="en-GB" dirty="0"/>
              <a:t>Embedded event days and activities - </a:t>
            </a:r>
            <a:r>
              <a:rPr lang="en-GB" dirty="0" smtClean="0"/>
              <a:t>choice</a:t>
            </a:r>
            <a:endParaRPr lang="en-GB" dirty="0"/>
          </a:p>
          <a:p>
            <a:r>
              <a:rPr lang="en-GB" dirty="0"/>
              <a:t>Empowering young people to lead and direct the conversations (Lomax et al. 2011</a:t>
            </a:r>
            <a:r>
              <a:rPr lang="en-GB" dirty="0" smtClean="0"/>
              <a:t>)</a:t>
            </a:r>
          </a:p>
          <a:p>
            <a:r>
              <a:rPr lang="en-GB" dirty="0" smtClean="0"/>
              <a:t>Peer </a:t>
            </a:r>
            <a:r>
              <a:rPr lang="en-GB" dirty="0"/>
              <a:t>led (</a:t>
            </a:r>
            <a:r>
              <a:rPr lang="en-GB" dirty="0" err="1"/>
              <a:t>Lushey</a:t>
            </a:r>
            <a:r>
              <a:rPr lang="en-GB" dirty="0"/>
              <a:t> and Monroe 2014) </a:t>
            </a:r>
            <a:endParaRPr lang="en-GB" dirty="0" smtClean="0"/>
          </a:p>
          <a:p>
            <a:r>
              <a:rPr lang="en-GB" i="1" dirty="0" smtClean="0">
                <a:solidFill>
                  <a:schemeClr val="accent1"/>
                </a:solidFill>
              </a:rPr>
              <a:t>Care experienced children and young people </a:t>
            </a:r>
            <a:r>
              <a:rPr lang="en-GB" dirty="0" smtClean="0">
                <a:solidFill>
                  <a:schemeClr val="accent1"/>
                </a:solidFill>
              </a:rPr>
              <a:t>(Mannay et al. 2017)</a:t>
            </a:r>
            <a:endParaRPr lang="en-GB" dirty="0">
              <a:solidFill>
                <a:schemeClr val="accent1"/>
              </a:solidFill>
            </a:endParaRPr>
          </a:p>
          <a:p>
            <a:endParaRPr lang="en-GB" dirty="0"/>
          </a:p>
          <a:p>
            <a:endParaRPr lang="en-GB" dirty="0"/>
          </a:p>
        </p:txBody>
      </p:sp>
      <p:pic>
        <p:nvPicPr>
          <p:cNvPr id="4" name="Picture 3"/>
          <p:cNvPicPr>
            <a:picLocks noChangeAspect="1"/>
          </p:cNvPicPr>
          <p:nvPr/>
        </p:nvPicPr>
        <p:blipFill>
          <a:blip r:embed="rId2"/>
          <a:stretch>
            <a:fillRect/>
          </a:stretch>
        </p:blipFill>
        <p:spPr>
          <a:xfrm>
            <a:off x="9175172" y="268681"/>
            <a:ext cx="2213264" cy="1659060"/>
          </a:xfrm>
          <a:prstGeom prst="rect">
            <a:avLst/>
          </a:prstGeom>
        </p:spPr>
      </p:pic>
      <p:pic>
        <p:nvPicPr>
          <p:cNvPr id="5" name="Picture 4"/>
          <p:cNvPicPr>
            <a:picLocks noChangeAspect="1"/>
          </p:cNvPicPr>
          <p:nvPr/>
        </p:nvPicPr>
        <p:blipFill>
          <a:blip r:embed="rId3"/>
          <a:stretch>
            <a:fillRect/>
          </a:stretch>
        </p:blipFill>
        <p:spPr>
          <a:xfrm>
            <a:off x="8896667" y="2244276"/>
            <a:ext cx="2568522" cy="1923329"/>
          </a:xfrm>
          <a:prstGeom prst="rect">
            <a:avLst/>
          </a:prstGeom>
        </p:spPr>
      </p:pic>
      <p:pic>
        <p:nvPicPr>
          <p:cNvPr id="6" name="Picture 5"/>
          <p:cNvPicPr>
            <a:picLocks noChangeAspect="1"/>
          </p:cNvPicPr>
          <p:nvPr/>
        </p:nvPicPr>
        <p:blipFill>
          <a:blip r:embed="rId4"/>
          <a:stretch>
            <a:fillRect/>
          </a:stretch>
        </p:blipFill>
        <p:spPr>
          <a:xfrm>
            <a:off x="8896667" y="4484140"/>
            <a:ext cx="2430612" cy="2027056"/>
          </a:xfrm>
          <a:prstGeom prst="rect">
            <a:avLst/>
          </a:prstGeom>
        </p:spPr>
      </p:pic>
      <p:pic>
        <p:nvPicPr>
          <p:cNvPr id="7" name="Picture 6"/>
          <p:cNvPicPr>
            <a:picLocks noChangeAspect="1"/>
          </p:cNvPicPr>
          <p:nvPr/>
        </p:nvPicPr>
        <p:blipFill>
          <a:blip r:embed="rId5"/>
          <a:stretch>
            <a:fillRect/>
          </a:stretch>
        </p:blipFill>
        <p:spPr>
          <a:xfrm>
            <a:off x="8535037" y="4167605"/>
            <a:ext cx="640135" cy="634039"/>
          </a:xfrm>
          <a:prstGeom prst="rect">
            <a:avLst/>
          </a:prstGeom>
        </p:spPr>
      </p:pic>
      <p:pic>
        <p:nvPicPr>
          <p:cNvPr id="8" name="Picture 7"/>
          <p:cNvPicPr>
            <a:picLocks noChangeAspect="1"/>
          </p:cNvPicPr>
          <p:nvPr/>
        </p:nvPicPr>
        <p:blipFill>
          <a:blip r:embed="rId6"/>
          <a:stretch>
            <a:fillRect/>
          </a:stretch>
        </p:blipFill>
        <p:spPr>
          <a:xfrm>
            <a:off x="11286538" y="5906989"/>
            <a:ext cx="804742" cy="804742"/>
          </a:xfrm>
          <a:prstGeom prst="rect">
            <a:avLst/>
          </a:prstGeom>
        </p:spPr>
      </p:pic>
    </p:spTree>
    <p:extLst>
      <p:ext uri="{BB962C8B-B14F-4D97-AF65-F5344CB8AC3E}">
        <p14:creationId xmlns:p14="http://schemas.microsoft.com/office/powerpoint/2010/main" val="144552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prstClr val="black">
                    <a:lumMod val="95000"/>
                    <a:lumOff val="5000"/>
                  </a:prstClr>
                </a:solidFill>
              </a:rPr>
              <a:t>Enabling </a:t>
            </a:r>
            <a:r>
              <a:rPr lang="en-GB" dirty="0">
                <a:solidFill>
                  <a:prstClr val="black">
                    <a:lumMod val="95000"/>
                    <a:lumOff val="5000"/>
                  </a:prstClr>
                </a:solidFill>
              </a:rPr>
              <a:t>ethical engagement, impact and change?</a:t>
            </a:r>
            <a:endParaRPr lang="en-GB" sz="3600" b="1" dirty="0">
              <a:solidFill>
                <a:schemeClr val="tx1"/>
              </a:solidFill>
            </a:endParaRPr>
          </a:p>
        </p:txBody>
      </p:sp>
      <p:sp>
        <p:nvSpPr>
          <p:cNvPr id="3" name="Content Placeholder 2"/>
          <p:cNvSpPr>
            <a:spLocks noGrp="1"/>
          </p:cNvSpPr>
          <p:nvPr>
            <p:ph idx="1"/>
          </p:nvPr>
        </p:nvSpPr>
        <p:spPr>
          <a:xfrm>
            <a:off x="1024128" y="1943100"/>
            <a:ext cx="10488999" cy="4366260"/>
          </a:xfrm>
        </p:spPr>
        <p:txBody>
          <a:bodyPr>
            <a:normAutofit fontScale="92500" lnSpcReduction="10000"/>
          </a:bodyPr>
          <a:lstStyle/>
          <a:p>
            <a:endParaRPr lang="en-GB" sz="2000" dirty="0" smtClean="0"/>
          </a:p>
          <a:p>
            <a:r>
              <a:rPr lang="en-GB" sz="2000" dirty="0" smtClean="0"/>
              <a:t>Reports, books, journal articles</a:t>
            </a:r>
          </a:p>
          <a:p>
            <a:r>
              <a:rPr lang="en-GB" sz="2000" dirty="0" smtClean="0"/>
              <a:t>Informing policy</a:t>
            </a:r>
          </a:p>
          <a:p>
            <a:r>
              <a:rPr lang="en-GB" sz="2000" dirty="0" smtClean="0"/>
              <a:t>Academic conferences</a:t>
            </a:r>
          </a:p>
          <a:p>
            <a:r>
              <a:rPr lang="en-GB" sz="2000" dirty="0" smtClean="0"/>
              <a:t>How much impact do they have? Can they negotiate change?</a:t>
            </a:r>
          </a:p>
          <a:p>
            <a:r>
              <a:rPr lang="en-GB" sz="2000" dirty="0" smtClean="0"/>
              <a:t>What other options do we have?</a:t>
            </a:r>
          </a:p>
          <a:p>
            <a:r>
              <a:rPr lang="en-GB" sz="2000" dirty="0" smtClean="0"/>
              <a:t>What are the issues of ethics, representation, time immemorial (Brady and Brown 2013), voice and visibility?</a:t>
            </a:r>
          </a:p>
          <a:p>
            <a:r>
              <a:rPr lang="en-GB" sz="2000" dirty="0" smtClean="0"/>
              <a:t>What opportunities can be gained from the impact agenda?</a:t>
            </a:r>
          </a:p>
          <a:p>
            <a:r>
              <a:rPr lang="en-GB" sz="2000" dirty="0"/>
              <a:t>U</a:t>
            </a:r>
            <a:r>
              <a:rPr lang="en-GB" sz="2000" dirty="0" smtClean="0"/>
              <a:t>seful </a:t>
            </a:r>
            <a:r>
              <a:rPr lang="en-GB" sz="2000" dirty="0"/>
              <a:t>to consider the ways in which creative narrative forms can replace visual images and detailed, identifying, biographical accounts, yet still retain impact; and ethically, yet powerfully, communicate the stories that participants have shared in the research process (Mannay 2016</a:t>
            </a:r>
            <a:r>
              <a:rPr lang="en-GB" sz="2000" dirty="0" smtClean="0"/>
              <a:t>)</a:t>
            </a:r>
            <a:endParaRPr lang="en-GB" sz="2000" dirty="0"/>
          </a:p>
          <a:p>
            <a:pPr marL="0" indent="0">
              <a:buNone/>
            </a:pPr>
            <a:endParaRPr lang="en-GB" sz="1200" dirty="0"/>
          </a:p>
        </p:txBody>
      </p:sp>
      <p:pic>
        <p:nvPicPr>
          <p:cNvPr id="4" name="Picture 3"/>
          <p:cNvPicPr>
            <a:picLocks noChangeAspect="1"/>
          </p:cNvPicPr>
          <p:nvPr/>
        </p:nvPicPr>
        <p:blipFill>
          <a:blip r:embed="rId2"/>
          <a:stretch>
            <a:fillRect/>
          </a:stretch>
        </p:blipFill>
        <p:spPr>
          <a:xfrm>
            <a:off x="8845695" y="2084832"/>
            <a:ext cx="2667432" cy="1775055"/>
          </a:xfrm>
          <a:prstGeom prst="rect">
            <a:avLst/>
          </a:prstGeom>
        </p:spPr>
      </p:pic>
    </p:spTree>
    <p:extLst>
      <p:ext uri="{BB962C8B-B14F-4D97-AF65-F5344CB8AC3E}">
        <p14:creationId xmlns:p14="http://schemas.microsoft.com/office/powerpoint/2010/main" val="2937546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Revisualisation - Anonymising</a:t>
            </a:r>
            <a:r>
              <a:rPr lang="en-GB" dirty="0"/>
              <a:t>, reframing and re-representing accounts</a:t>
            </a:r>
            <a:br>
              <a:rPr lang="en-GB" dirty="0"/>
            </a:br>
            <a:r>
              <a:rPr lang="en-GB" dirty="0"/>
              <a:t> </a:t>
            </a:r>
          </a:p>
        </p:txBody>
      </p:sp>
      <p:sp>
        <p:nvSpPr>
          <p:cNvPr id="3" name="Content Placeholder 2"/>
          <p:cNvSpPr>
            <a:spLocks noGrp="1"/>
          </p:cNvSpPr>
          <p:nvPr>
            <p:ph idx="1"/>
          </p:nvPr>
        </p:nvSpPr>
        <p:spPr>
          <a:xfrm>
            <a:off x="1024128" y="6084154"/>
            <a:ext cx="9720073" cy="463222"/>
          </a:xfrm>
        </p:spPr>
        <p:txBody>
          <a:bodyPr>
            <a:normAutofit/>
          </a:bodyPr>
          <a:lstStyle/>
          <a:p>
            <a:pPr marL="0" indent="0">
              <a:buNone/>
            </a:pPr>
            <a:r>
              <a:rPr lang="en-GB" dirty="0">
                <a:hlinkClick r:id="rId2"/>
              </a:rPr>
              <a:t>http://</a:t>
            </a:r>
            <a:r>
              <a:rPr lang="en-GB" dirty="0" smtClean="0">
                <a:hlinkClick r:id="rId2"/>
              </a:rPr>
              <a:t>www.exchangewales.org/laceproject</a:t>
            </a:r>
            <a:r>
              <a:rPr lang="en-GB" dirty="0" smtClean="0"/>
              <a:t> </a:t>
            </a:r>
          </a:p>
        </p:txBody>
      </p:sp>
      <p:pic>
        <p:nvPicPr>
          <p:cNvPr id="5" name="Picture 4"/>
          <p:cNvPicPr>
            <a:picLocks noChangeAspect="1"/>
          </p:cNvPicPr>
          <p:nvPr/>
        </p:nvPicPr>
        <p:blipFill>
          <a:blip r:embed="rId3"/>
          <a:stretch>
            <a:fillRect/>
          </a:stretch>
        </p:blipFill>
        <p:spPr>
          <a:xfrm>
            <a:off x="1323585" y="1895058"/>
            <a:ext cx="7791363" cy="3999323"/>
          </a:xfrm>
          <a:prstGeom prst="rect">
            <a:avLst/>
          </a:prstGeom>
        </p:spPr>
      </p:pic>
      <p:pic>
        <p:nvPicPr>
          <p:cNvPr id="6" name="Picture 5"/>
          <p:cNvPicPr>
            <a:picLocks noChangeAspect="1"/>
          </p:cNvPicPr>
          <p:nvPr/>
        </p:nvPicPr>
        <p:blipFill>
          <a:blip r:embed="rId4"/>
          <a:stretch>
            <a:fillRect/>
          </a:stretch>
        </p:blipFill>
        <p:spPr>
          <a:xfrm>
            <a:off x="9297507" y="1627632"/>
            <a:ext cx="2678220" cy="1508763"/>
          </a:xfrm>
          <a:prstGeom prst="rect">
            <a:avLst/>
          </a:prstGeom>
        </p:spPr>
      </p:pic>
      <p:pic>
        <p:nvPicPr>
          <p:cNvPr id="7" name="Picture 6"/>
          <p:cNvPicPr>
            <a:picLocks noChangeAspect="1"/>
          </p:cNvPicPr>
          <p:nvPr/>
        </p:nvPicPr>
        <p:blipFill>
          <a:blip r:embed="rId5"/>
          <a:stretch>
            <a:fillRect/>
          </a:stretch>
        </p:blipFill>
        <p:spPr>
          <a:xfrm>
            <a:off x="7367154" y="5821191"/>
            <a:ext cx="1612712" cy="899846"/>
          </a:xfrm>
          <a:prstGeom prst="rect">
            <a:avLst/>
          </a:prstGeom>
        </p:spPr>
      </p:pic>
      <p:pic>
        <p:nvPicPr>
          <p:cNvPr id="8" name="Picture 7"/>
          <p:cNvPicPr>
            <a:picLocks noChangeAspect="1"/>
          </p:cNvPicPr>
          <p:nvPr/>
        </p:nvPicPr>
        <p:blipFill>
          <a:blip r:embed="rId6"/>
          <a:stretch>
            <a:fillRect/>
          </a:stretch>
        </p:blipFill>
        <p:spPr>
          <a:xfrm>
            <a:off x="9484373" y="3413696"/>
            <a:ext cx="2304488" cy="1530229"/>
          </a:xfrm>
          <a:prstGeom prst="rect">
            <a:avLst/>
          </a:prstGeom>
        </p:spPr>
      </p:pic>
      <p:pic>
        <p:nvPicPr>
          <p:cNvPr id="9" name="Picture 8"/>
          <p:cNvPicPr>
            <a:picLocks noChangeAspect="1"/>
          </p:cNvPicPr>
          <p:nvPr/>
        </p:nvPicPr>
        <p:blipFill>
          <a:blip r:embed="rId7"/>
          <a:stretch>
            <a:fillRect/>
          </a:stretch>
        </p:blipFill>
        <p:spPr>
          <a:xfrm>
            <a:off x="10429838" y="660815"/>
            <a:ext cx="1545889" cy="806861"/>
          </a:xfrm>
          <a:prstGeom prst="rect">
            <a:avLst/>
          </a:prstGeom>
        </p:spPr>
      </p:pic>
      <p:pic>
        <p:nvPicPr>
          <p:cNvPr id="10" name="Picture 9"/>
          <p:cNvPicPr>
            <a:picLocks noChangeAspect="1"/>
          </p:cNvPicPr>
          <p:nvPr/>
        </p:nvPicPr>
        <p:blipFill>
          <a:blip r:embed="rId8"/>
          <a:stretch>
            <a:fillRect/>
          </a:stretch>
        </p:blipFill>
        <p:spPr>
          <a:xfrm>
            <a:off x="9484373" y="5032591"/>
            <a:ext cx="2400588" cy="1350331"/>
          </a:xfrm>
          <a:prstGeom prst="rect">
            <a:avLst/>
          </a:prstGeom>
        </p:spPr>
      </p:pic>
    </p:spTree>
    <p:extLst>
      <p:ext uri="{BB962C8B-B14F-4D97-AF65-F5344CB8AC3E}">
        <p14:creationId xmlns:p14="http://schemas.microsoft.com/office/powerpoint/2010/main" val="339620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53662" y="800100"/>
            <a:ext cx="7178578" cy="5383934"/>
          </a:xfrm>
          <a:prstGeom prst="rect">
            <a:avLst/>
          </a:prstGeom>
        </p:spPr>
      </p:pic>
    </p:spTree>
    <p:extLst>
      <p:ext uri="{BB962C8B-B14F-4D97-AF65-F5344CB8AC3E}">
        <p14:creationId xmlns:p14="http://schemas.microsoft.com/office/powerpoint/2010/main" val="295512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333632" y="1662545"/>
            <a:ext cx="11574350" cy="4800039"/>
          </a:xfrm>
        </p:spPr>
        <p:txBody>
          <a:bodyPr>
            <a:normAutofit fontScale="85000" lnSpcReduction="20000"/>
          </a:bodyPr>
          <a:lstStyle/>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Adriansen, H. K. 2012. Timeline interviews: A tool for conducting life history research. Qualitative Studies, 3(1), 40-55.</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Awan, F. 2007. Published PhD Thesis. Young people identity and the media: a study of conceptions of self-identity among youth in southern England. Bournemouth University [available on line </a:t>
            </a:r>
            <a:r>
              <a:rPr lang="en-GB" sz="700" dirty="0">
                <a:solidFill>
                  <a:prstClr val="black"/>
                </a:solidFill>
                <a:latin typeface="Arial" panose="020B0604020202020204" pitchFamily="34" charset="0"/>
                <a:cs typeface="Arial" panose="020B0604020202020204" pitchFamily="34" charset="0"/>
                <a:hlinkClick r:id="rId2"/>
              </a:rPr>
              <a:t>www.artlab.org.uk</a:t>
            </a:r>
            <a:r>
              <a:rPr lang="en-GB" sz="700" dirty="0" smtClean="0">
                <a:solidFill>
                  <a:prstClr val="black"/>
                </a:solidFill>
                <a:latin typeface="Arial" panose="020B0604020202020204" pitchFamily="34" charset="0"/>
                <a:cs typeface="Arial" panose="020B0604020202020204" pitchFamily="34" charset="0"/>
              </a:rPr>
              <a:t>]</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Berends, L. 2011. Embracing the visual: Using timelines with in-depth interviews on substance misuse and treatment. The Qualitative Report, 16(1), 1-9</a:t>
            </a:r>
            <a:r>
              <a:rPr lang="en-GB" sz="700" dirty="0" smtClean="0">
                <a:solidFill>
                  <a:prstClr val="black"/>
                </a:solidFill>
                <a:latin typeface="Arial" panose="020B0604020202020204" pitchFamily="34" charset="0"/>
                <a:cs typeface="Arial" panose="020B0604020202020204" pitchFamily="34" charset="0"/>
              </a:rPr>
              <a:t>.</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Brady, G., </a:t>
            </a:r>
            <a:r>
              <a:rPr lang="en-GB" sz="700" dirty="0" smtClean="0">
                <a:solidFill>
                  <a:prstClr val="black"/>
                </a:solidFill>
                <a:latin typeface="Arial" panose="020B0604020202020204" pitchFamily="34" charset="0"/>
                <a:cs typeface="Arial" panose="020B0604020202020204" pitchFamily="34" charset="0"/>
              </a:rPr>
              <a:t>and Brown</a:t>
            </a:r>
            <a:r>
              <a:rPr lang="en-GB" sz="700" dirty="0">
                <a:solidFill>
                  <a:prstClr val="black"/>
                </a:solidFill>
                <a:latin typeface="Arial" panose="020B0604020202020204" pitchFamily="34" charset="0"/>
                <a:cs typeface="Arial" panose="020B0604020202020204" pitchFamily="34" charset="0"/>
              </a:rPr>
              <a:t>, G. </a:t>
            </a:r>
            <a:r>
              <a:rPr lang="en-GB" sz="700" dirty="0" smtClean="0">
                <a:solidFill>
                  <a:prstClr val="black"/>
                </a:solidFill>
                <a:latin typeface="Arial" panose="020B0604020202020204" pitchFamily="34" charset="0"/>
                <a:cs typeface="Arial" panose="020B0604020202020204" pitchFamily="34" charset="0"/>
              </a:rPr>
              <a:t>2013. </a:t>
            </a:r>
            <a:r>
              <a:rPr lang="en-GB" sz="700" dirty="0">
                <a:solidFill>
                  <a:prstClr val="black"/>
                </a:solidFill>
                <a:latin typeface="Arial" panose="020B0604020202020204" pitchFamily="34" charset="0"/>
                <a:cs typeface="Arial" panose="020B0604020202020204" pitchFamily="34" charset="0"/>
              </a:rPr>
              <a:t>Rewarding but let’s talk about the challenges: using arts based methods in research with young mothers. Methodological Innovations Online, 8(1), 99-112.Chapman, J. 2000. Fragmentation in Archaeology: People, Places and Broken Objects in the Prehistory of South-eastern Europe. London: Routledge</a:t>
            </a:r>
            <a:r>
              <a:rPr lang="en-GB" sz="700" dirty="0" smtClean="0">
                <a:solidFill>
                  <a:prstClr val="black"/>
                </a:solidFill>
                <a:latin typeface="Arial" panose="020B0604020202020204" pitchFamily="34" charset="0"/>
                <a:cs typeface="Arial" panose="020B0604020202020204" pitchFamily="34" charset="0"/>
              </a:rPr>
              <a:t>.</a:t>
            </a:r>
            <a:endParaRPr lang="en-GB" sz="700" dirty="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smtClean="0">
                <a:solidFill>
                  <a:prstClr val="black"/>
                </a:solidFill>
                <a:latin typeface="Arial" panose="020B0604020202020204" pitchFamily="34" charset="0"/>
                <a:cs typeface="Arial" panose="020B0604020202020204" pitchFamily="34" charset="0"/>
              </a:rPr>
              <a:t>Delamont</a:t>
            </a:r>
            <a:r>
              <a:rPr lang="en-GB" sz="700" dirty="0">
                <a:solidFill>
                  <a:prstClr val="black"/>
                </a:solidFill>
                <a:latin typeface="Arial" panose="020B0604020202020204" pitchFamily="34" charset="0"/>
                <a:cs typeface="Arial" panose="020B0604020202020204" pitchFamily="34" charset="0"/>
              </a:rPr>
              <a:t>, S. and Atkinson, P. 1995. Fighting familiarity: Essays on education and ethnography. Cresskill, NJ: Hampton Press</a:t>
            </a:r>
            <a:r>
              <a:rPr lang="en-GB" sz="700" dirty="0" smtClean="0">
                <a:solidFill>
                  <a:prstClr val="black"/>
                </a:solidFill>
                <a:latin typeface="Arial" panose="020B0604020202020204" pitchFamily="34" charset="0"/>
                <a:cs typeface="Arial" panose="020B0604020202020204" pitchFamily="34" charset="0"/>
              </a:rPr>
              <a:t>.</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Gauntlett, D. 2007. Creative Explorations: New Approaches to Identities and Audiences. London: Routledge</a:t>
            </a:r>
            <a:r>
              <a:rPr lang="en-GB" sz="700" dirty="0" smtClean="0">
                <a:solidFill>
                  <a:prstClr val="black"/>
                </a:solidFill>
                <a:latin typeface="Arial" panose="020B0604020202020204" pitchFamily="34" charset="0"/>
                <a:cs typeface="Arial" panose="020B0604020202020204" pitchFamily="34" charset="0"/>
              </a:rPr>
              <a:t>.</a:t>
            </a:r>
            <a:endParaRPr lang="en-GB" sz="700" dirty="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smtClean="0">
                <a:solidFill>
                  <a:prstClr val="black"/>
                </a:solidFill>
                <a:latin typeface="Arial" panose="020B0604020202020204" pitchFamily="34" charset="0"/>
                <a:cs typeface="Arial" panose="020B0604020202020204" pitchFamily="34" charset="0"/>
              </a:rPr>
              <a:t>Grant</a:t>
            </a:r>
            <a:r>
              <a:rPr lang="en-GB" sz="700" dirty="0">
                <a:solidFill>
                  <a:prstClr val="black"/>
                </a:solidFill>
                <a:latin typeface="Arial" panose="020B0604020202020204" pitchFamily="34" charset="0"/>
                <a:cs typeface="Arial" panose="020B0604020202020204" pitchFamily="34" charset="0"/>
              </a:rPr>
              <a:t>, A., Mannay, D. and </a:t>
            </a:r>
            <a:r>
              <a:rPr lang="en-GB" sz="700" dirty="0" err="1">
                <a:solidFill>
                  <a:prstClr val="black"/>
                </a:solidFill>
                <a:latin typeface="Arial" panose="020B0604020202020204" pitchFamily="34" charset="0"/>
                <a:cs typeface="Arial" panose="020B0604020202020204" pitchFamily="34" charset="0"/>
              </a:rPr>
              <a:t>Marzella</a:t>
            </a:r>
            <a:r>
              <a:rPr lang="en-GB" sz="700" dirty="0">
                <a:solidFill>
                  <a:prstClr val="black"/>
                </a:solidFill>
                <a:latin typeface="Arial" panose="020B0604020202020204" pitchFamily="34" charset="0"/>
                <a:cs typeface="Arial" panose="020B0604020202020204" pitchFamily="34" charset="0"/>
              </a:rPr>
              <a:t>, R. 2017. 'People try and police your behaviour': The impact of surveillance on mothers' and grandmothers' perceptions and experiences of infant feeding. Families, Relationships and Societies - </a:t>
            </a:r>
            <a:r>
              <a:rPr lang="en-GB" sz="700" dirty="0">
                <a:solidFill>
                  <a:prstClr val="black"/>
                </a:solidFill>
                <a:latin typeface="Arial" panose="020B0604020202020204" pitchFamily="34" charset="0"/>
                <a:cs typeface="Arial" panose="020B0604020202020204" pitchFamily="34" charset="0"/>
                <a:hlinkClick r:id="rId3"/>
              </a:rPr>
              <a:t>http://www.ingentaconnect.com/content/tpp/frs/pre-prints/content-ppfrsd1600032r3</a:t>
            </a:r>
            <a:r>
              <a:rPr lang="en-GB" sz="700" dirty="0">
                <a:solidFill>
                  <a:prstClr val="black"/>
                </a:solidFill>
                <a:latin typeface="Arial" panose="020B0604020202020204" pitchFamily="34" charset="0"/>
                <a:cs typeface="Arial" panose="020B0604020202020204" pitchFamily="34" charset="0"/>
              </a:rPr>
              <a:t> </a:t>
            </a:r>
          </a:p>
          <a:p>
            <a:pPr lvl="0">
              <a:lnSpc>
                <a:spcPct val="120000"/>
              </a:lnSpc>
              <a:spcBef>
                <a:spcPts val="600"/>
              </a:spcBef>
              <a:buClr>
                <a:srgbClr val="1CADE4"/>
              </a:buClr>
            </a:pPr>
            <a:r>
              <a:rPr lang="en-GB" sz="700" dirty="0" err="1">
                <a:solidFill>
                  <a:prstClr val="black"/>
                </a:solidFill>
                <a:latin typeface="Arial" panose="020B0604020202020204" pitchFamily="34" charset="0"/>
                <a:cs typeface="Arial" panose="020B0604020202020204" pitchFamily="34" charset="0"/>
              </a:rPr>
              <a:t>Hurdley</a:t>
            </a:r>
            <a:r>
              <a:rPr lang="en-GB" sz="700" dirty="0">
                <a:solidFill>
                  <a:prstClr val="black"/>
                </a:solidFill>
                <a:latin typeface="Arial" panose="020B0604020202020204" pitchFamily="34" charset="0"/>
                <a:cs typeface="Arial" panose="020B0604020202020204" pitchFamily="34" charset="0"/>
              </a:rPr>
              <a:t>, R. 2006. ‘Dismantling Mantelpieces: Narrating Identities and Materializing Culture in the Home’, Sociology 40(4): 717-733</a:t>
            </a:r>
            <a:r>
              <a:rPr lang="en-GB" sz="700" dirty="0" smtClean="0">
                <a:solidFill>
                  <a:prstClr val="black"/>
                </a:solidFill>
                <a:latin typeface="Arial" panose="020B0604020202020204" pitchFamily="34" charset="0"/>
                <a:cs typeface="Arial" panose="020B0604020202020204" pitchFamily="34" charset="0"/>
              </a:rPr>
              <a:t>.</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Kara, H. </a:t>
            </a:r>
            <a:r>
              <a:rPr lang="en-GB" sz="700" dirty="0" smtClean="0">
                <a:solidFill>
                  <a:prstClr val="black"/>
                </a:solidFill>
                <a:latin typeface="Arial" panose="020B0604020202020204" pitchFamily="34" charset="0"/>
                <a:cs typeface="Arial" panose="020B0604020202020204" pitchFamily="34" charset="0"/>
              </a:rPr>
              <a:t>2015. </a:t>
            </a:r>
            <a:r>
              <a:rPr lang="en-GB" sz="700" dirty="0">
                <a:solidFill>
                  <a:prstClr val="black"/>
                </a:solidFill>
                <a:latin typeface="Arial" panose="020B0604020202020204" pitchFamily="34" charset="0"/>
                <a:cs typeface="Arial" panose="020B0604020202020204" pitchFamily="34" charset="0"/>
              </a:rPr>
              <a:t>Creative research methods in the social sciences: A practical guide. Bristol: Policy Press</a:t>
            </a:r>
            <a:r>
              <a:rPr lang="en-GB" sz="700" dirty="0" smtClean="0">
                <a:solidFill>
                  <a:prstClr val="black"/>
                </a:solidFill>
                <a:latin typeface="Arial" panose="020B0604020202020204" pitchFamily="34" charset="0"/>
                <a:cs typeface="Arial" panose="020B0604020202020204" pitchFamily="34" charset="0"/>
              </a:rPr>
              <a:t>.</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Lomax, H., Fink, J., Singh, N. &amp; High, C. 2011. The politics of performance: Methodological challenges of researching children’s experiences of childhood through the lens of participatory video, International Journal of Social Research Methodology, 14(3), 231–243</a:t>
            </a:r>
            <a:r>
              <a:rPr lang="en-GB" sz="700" dirty="0" smtClean="0">
                <a:solidFill>
                  <a:prstClr val="black"/>
                </a:solidFill>
                <a:latin typeface="Arial" panose="020B0604020202020204" pitchFamily="34" charset="0"/>
                <a:cs typeface="Arial" panose="020B0604020202020204" pitchFamily="34" charset="0"/>
              </a:rPr>
              <a:t>.</a:t>
            </a:r>
          </a:p>
          <a:p>
            <a:pPr lvl="0">
              <a:lnSpc>
                <a:spcPct val="120000"/>
              </a:lnSpc>
              <a:spcBef>
                <a:spcPts val="600"/>
              </a:spcBef>
              <a:buClr>
                <a:srgbClr val="1CADE4"/>
              </a:buClr>
            </a:pPr>
            <a:r>
              <a:rPr lang="en-US" sz="700" dirty="0" err="1">
                <a:solidFill>
                  <a:prstClr val="black"/>
                </a:solidFill>
                <a:latin typeface="Arial" panose="020B0604020202020204" pitchFamily="34" charset="0"/>
                <a:cs typeface="Arial" panose="020B0604020202020204" pitchFamily="34" charset="0"/>
              </a:rPr>
              <a:t>Lowenfeld</a:t>
            </a:r>
            <a:r>
              <a:rPr lang="en-US" sz="700" dirty="0">
                <a:solidFill>
                  <a:prstClr val="black"/>
                </a:solidFill>
                <a:latin typeface="Arial" panose="020B0604020202020204" pitchFamily="34" charset="0"/>
                <a:cs typeface="Arial" panose="020B0604020202020204" pitchFamily="34" charset="0"/>
              </a:rPr>
              <a:t>, M. 1939. The World Pictures of Children. British Journal of Medical Psychology 18: 65–101. </a:t>
            </a:r>
            <a:endParaRPr lang="en-GB" sz="700" dirty="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err="1">
                <a:solidFill>
                  <a:prstClr val="black"/>
                </a:solidFill>
                <a:latin typeface="Arial" panose="020B0604020202020204" pitchFamily="34" charset="0"/>
                <a:cs typeface="Arial" panose="020B0604020202020204" pitchFamily="34" charset="0"/>
              </a:rPr>
              <a:t>Lushey</a:t>
            </a:r>
            <a:r>
              <a:rPr lang="en-GB" sz="700" dirty="0">
                <a:solidFill>
                  <a:prstClr val="black"/>
                </a:solidFill>
                <a:latin typeface="Arial" panose="020B0604020202020204" pitchFamily="34" charset="0"/>
                <a:cs typeface="Arial" panose="020B0604020202020204" pitchFamily="34" charset="0"/>
              </a:rPr>
              <a:t> and Monroe, R. 2014 Participatory peer research methodology: An effective method for obtaining young people’s perspectives on transitions from care to adulthood, Qualitative Social Work, </a:t>
            </a:r>
            <a:r>
              <a:rPr lang="en-GB" sz="700" dirty="0" err="1">
                <a:solidFill>
                  <a:prstClr val="black"/>
                </a:solidFill>
                <a:latin typeface="Arial" panose="020B0604020202020204" pitchFamily="34" charset="0"/>
                <a:cs typeface="Arial" panose="020B0604020202020204" pitchFamily="34" charset="0"/>
              </a:rPr>
              <a:t>doi</a:t>
            </a:r>
            <a:r>
              <a:rPr lang="en-GB" sz="700" dirty="0">
                <a:solidFill>
                  <a:prstClr val="black"/>
                </a:solidFill>
                <a:latin typeface="Arial" panose="020B0604020202020204" pitchFamily="34" charset="0"/>
                <a:cs typeface="Arial" panose="020B0604020202020204" pitchFamily="34" charset="0"/>
              </a:rPr>
              <a:t>:(10.1177/1473325014559282). </a:t>
            </a:r>
            <a:endParaRPr lang="en-GB" sz="700" dirty="0" smtClean="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Mannay, D. 2010. Making the familiar strange: Can visual research methods render the familiar setting more perceptible? Qualitative Research, 10 (1), 91-111</a:t>
            </a:r>
            <a:r>
              <a:rPr lang="en-GB" sz="700" dirty="0" smtClean="0">
                <a:solidFill>
                  <a:prstClr val="black"/>
                </a:solidFill>
                <a:latin typeface="Arial" panose="020B0604020202020204" pitchFamily="34" charset="0"/>
                <a:cs typeface="Arial" panose="020B0604020202020204" pitchFamily="34" charset="0"/>
              </a:rPr>
              <a:t>.</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Mannay, D. 2014. Mother and daughter ‘</a:t>
            </a:r>
            <a:r>
              <a:rPr lang="en-GB" sz="700" dirty="0" err="1">
                <a:solidFill>
                  <a:prstClr val="black"/>
                </a:solidFill>
                <a:latin typeface="Arial" panose="020B0604020202020204" pitchFamily="34" charset="0"/>
                <a:cs typeface="Arial" panose="020B0604020202020204" pitchFamily="34" charset="0"/>
              </a:rPr>
              <a:t>homebirds</a:t>
            </a:r>
            <a:r>
              <a:rPr lang="en-GB" sz="700" dirty="0">
                <a:solidFill>
                  <a:prstClr val="black"/>
                </a:solidFill>
                <a:latin typeface="Arial" panose="020B0604020202020204" pitchFamily="34" charset="0"/>
                <a:cs typeface="Arial" panose="020B0604020202020204" pitchFamily="34" charset="0"/>
              </a:rPr>
              <a:t>’ and possible selves: generational (dis)connections to locality and spatial identity in South Wales. In: </a:t>
            </a:r>
            <a:r>
              <a:rPr lang="en-GB" sz="700" dirty="0" err="1">
                <a:solidFill>
                  <a:prstClr val="black"/>
                </a:solidFill>
                <a:latin typeface="Arial" panose="020B0604020202020204" pitchFamily="34" charset="0"/>
                <a:cs typeface="Arial" panose="020B0604020202020204" pitchFamily="34" charset="0"/>
              </a:rPr>
              <a:t>Vanderbeck</a:t>
            </a:r>
            <a:r>
              <a:rPr lang="en-GB" sz="700" dirty="0">
                <a:solidFill>
                  <a:prstClr val="black"/>
                </a:solidFill>
                <a:latin typeface="Arial" panose="020B0604020202020204" pitchFamily="34" charset="0"/>
                <a:cs typeface="Arial" panose="020B0604020202020204" pitchFamily="34" charset="0"/>
              </a:rPr>
              <a:t>, R. M. and Worth, N. eds. Intergenerational Space. Routledge Studies in Human Geography London:  Routledge, pp. 100-122.</a:t>
            </a:r>
            <a:endParaRPr lang="en-GB" sz="700" dirty="0" smtClean="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smtClean="0">
                <a:solidFill>
                  <a:prstClr val="black"/>
                </a:solidFill>
                <a:latin typeface="Arial" panose="020B0604020202020204" pitchFamily="34" charset="0"/>
                <a:cs typeface="Arial" panose="020B0604020202020204" pitchFamily="34" charset="0"/>
              </a:rPr>
              <a:t>Mannay</a:t>
            </a:r>
            <a:r>
              <a:rPr lang="en-GB" sz="700" dirty="0">
                <a:solidFill>
                  <a:prstClr val="black"/>
                </a:solidFill>
                <a:latin typeface="Arial" panose="020B0604020202020204" pitchFamily="34" charset="0"/>
                <a:cs typeface="Arial" panose="020B0604020202020204" pitchFamily="34" charset="0"/>
              </a:rPr>
              <a:t>, D. 2016. Visual, narrative and creative research methods: application, reflection and ethics. London: Routledge. </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Mannay, D. and Creaghan, J. 2016. Similarity and familiarity: reflections on indigenous ethnography with mothers, daughters and school teachers on the margins of contemporary Wales. In: Ward, M. ed. Gender, Power and Subjectivity: Reflections on Research Relationships in the Field. Studies in Qualitative Methods Bingley:  Emerald, pp. 85-103.</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Mannay, D., Creaghan, J., Gallagher, D., </a:t>
            </a:r>
            <a:r>
              <a:rPr lang="en-GB" sz="700" dirty="0" err="1">
                <a:solidFill>
                  <a:prstClr val="black"/>
                </a:solidFill>
                <a:latin typeface="Arial" panose="020B0604020202020204" pitchFamily="34" charset="0"/>
                <a:cs typeface="Arial" panose="020B0604020202020204" pitchFamily="34" charset="0"/>
              </a:rPr>
              <a:t>Marzella</a:t>
            </a:r>
            <a:r>
              <a:rPr lang="en-GB" sz="700" dirty="0">
                <a:solidFill>
                  <a:prstClr val="black"/>
                </a:solidFill>
                <a:latin typeface="Arial" panose="020B0604020202020204" pitchFamily="34" charset="0"/>
                <a:cs typeface="Arial" panose="020B0604020202020204" pitchFamily="34" charset="0"/>
              </a:rPr>
              <a:t>, R., Mason, S., Morgan, M. and Grant, A.  2017. Negotiating closed doors and constraining deadlines: the potential of visual ethnography to effectually explore private and public spaces of motherhood and parenting. Journal of Contemporary Ethnography </a:t>
            </a:r>
            <a:r>
              <a:rPr lang="en-GB" sz="700" dirty="0">
                <a:solidFill>
                  <a:prstClr val="black"/>
                </a:solidFill>
                <a:latin typeface="Arial" panose="020B0604020202020204" pitchFamily="34" charset="0"/>
                <a:cs typeface="Arial" panose="020B0604020202020204" pitchFamily="34" charset="0"/>
                <a:hlinkClick r:id="rId4"/>
              </a:rPr>
              <a:t>http://journals.sagepub.com/doi/full/10.1177/0891241617744858</a:t>
            </a:r>
            <a:r>
              <a:rPr lang="en-GB" sz="700" dirty="0">
                <a:solidFill>
                  <a:prstClr val="black"/>
                </a:solidFill>
                <a:latin typeface="Arial" panose="020B0604020202020204" pitchFamily="34" charset="0"/>
                <a:cs typeface="Arial" panose="020B0604020202020204" pitchFamily="34" charset="0"/>
              </a:rPr>
              <a:t> </a:t>
            </a: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Mannay, D., Staples, E. and Edwards, V. 2017. Visual methodologies, sand and psychoanalysis: employing creative participatory techniques to explore the educational experiences of mature students and children in care. Visual Studies 32, pp. 345-358. </a:t>
            </a:r>
            <a:endParaRPr lang="en-GB" sz="700" dirty="0" smtClean="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Mannay, D.et al. 2017. The consequences of being labelled ‘looked-after’: Exploring the educational experiences of looked-after children and young people in Wales. British Educational Research Journal 43(4), pp. 683-699. </a:t>
            </a:r>
            <a:endParaRPr lang="en-GB" sz="700" dirty="0" smtClean="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Mannay, D.et al. 2018. ‘Watching what I’m doing, watching how I’m doing it’: Exploring the everyday experiences of surveillance and silenced voices among marginalised mothers in Welsh low-income locales. In: Taylor, T. and Bloch, K. eds. Marginalized Mothers, Mothering from the Margins. Advances in Gender Research, Vol. 25. Bingley:  Emerald.</a:t>
            </a:r>
            <a:endParaRPr lang="en-GB" sz="700" dirty="0" smtClean="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US" sz="700" dirty="0" smtClean="0">
                <a:solidFill>
                  <a:prstClr val="black"/>
                </a:solidFill>
                <a:latin typeface="Arial" panose="020B0604020202020204" pitchFamily="34" charset="0"/>
                <a:cs typeface="Arial" panose="020B0604020202020204" pitchFamily="34" charset="0"/>
              </a:rPr>
              <a:t>Mannay</a:t>
            </a:r>
            <a:r>
              <a:rPr lang="en-US" sz="700" dirty="0">
                <a:solidFill>
                  <a:prstClr val="black"/>
                </a:solidFill>
                <a:latin typeface="Arial" panose="020B0604020202020204" pitchFamily="34" charset="0"/>
                <a:cs typeface="Arial" panose="020B0604020202020204" pitchFamily="34" charset="0"/>
              </a:rPr>
              <a:t>, D.et al. 2019. Enabling talk and reframing messages: Working creatively with care experienced children and young people to recount and re-represent their everyday experiences. Child Care in Practice 25, pp. 51-63. </a:t>
            </a:r>
            <a:endParaRPr lang="en-GB" sz="700" dirty="0" smtClean="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Richardson, M. 2013. Embodied intergenerational: family position, place and masculinity. Gender, Place and Culture, </a:t>
            </a:r>
            <a:r>
              <a:rPr lang="en-GB" sz="700" dirty="0" err="1">
                <a:solidFill>
                  <a:prstClr val="black"/>
                </a:solidFill>
                <a:latin typeface="Arial" panose="020B0604020202020204" pitchFamily="34" charset="0"/>
                <a:cs typeface="Arial" panose="020B0604020202020204" pitchFamily="34" charset="0"/>
              </a:rPr>
              <a:t>ifist</a:t>
            </a:r>
            <a:r>
              <a:rPr lang="en-GB" sz="700" dirty="0">
                <a:solidFill>
                  <a:prstClr val="black"/>
                </a:solidFill>
                <a:latin typeface="Arial" panose="020B0604020202020204" pitchFamily="34" charset="0"/>
                <a:cs typeface="Arial" panose="020B0604020202020204" pitchFamily="34" charset="0"/>
              </a:rPr>
              <a:t> edition </a:t>
            </a:r>
            <a:r>
              <a:rPr lang="en-GB" sz="700" dirty="0">
                <a:solidFill>
                  <a:prstClr val="black"/>
                </a:solidFill>
                <a:latin typeface="Arial" panose="020B0604020202020204" pitchFamily="34" charset="0"/>
                <a:cs typeface="Arial" panose="020B0604020202020204" pitchFamily="34" charset="0"/>
                <a:hlinkClick r:id="rId5"/>
              </a:rPr>
              <a:t>http://</a:t>
            </a:r>
            <a:r>
              <a:rPr lang="en-GB" sz="700" dirty="0" smtClean="0">
                <a:solidFill>
                  <a:prstClr val="black"/>
                </a:solidFill>
                <a:latin typeface="Arial" panose="020B0604020202020204" pitchFamily="34" charset="0"/>
                <a:cs typeface="Arial" panose="020B0604020202020204" pitchFamily="34" charset="0"/>
                <a:hlinkClick r:id="rId5"/>
              </a:rPr>
              <a:t>dx.doi.org/10.1080/0966369X.2013.855710</a:t>
            </a:r>
            <a:endParaRPr lang="en-GB" sz="700" dirty="0" smtClean="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r>
              <a:rPr lang="en-GB" sz="700" dirty="0">
                <a:solidFill>
                  <a:prstClr val="black"/>
                </a:solidFill>
                <a:latin typeface="Arial" panose="020B0604020202020204" pitchFamily="34" charset="0"/>
                <a:cs typeface="Arial" panose="020B0604020202020204" pitchFamily="34" charset="0"/>
              </a:rPr>
              <a:t>Tyler, I. 2008. Chav Mum Chav Scum. Feminist Media Studies, 8(1), 17-34. and Tyler, I. 2013. Revolting Subjects.  London: Zed Books.</a:t>
            </a:r>
          </a:p>
          <a:p>
            <a:pPr lvl="0">
              <a:lnSpc>
                <a:spcPct val="120000"/>
              </a:lnSpc>
              <a:spcBef>
                <a:spcPts val="600"/>
              </a:spcBef>
              <a:buClr>
                <a:srgbClr val="1CADE4"/>
              </a:buClr>
            </a:pPr>
            <a:endParaRPr lang="en-GB" sz="700" dirty="0">
              <a:solidFill>
                <a:prstClr val="black"/>
              </a:solidFill>
              <a:latin typeface="Arial" panose="020B0604020202020204" pitchFamily="34" charset="0"/>
              <a:cs typeface="Arial" panose="020B0604020202020204" pitchFamily="34" charset="0"/>
            </a:endParaRPr>
          </a:p>
          <a:p>
            <a:pPr lvl="0">
              <a:lnSpc>
                <a:spcPct val="120000"/>
              </a:lnSpc>
              <a:spcBef>
                <a:spcPts val="600"/>
              </a:spcBef>
              <a:buClr>
                <a:srgbClr val="1CADE4"/>
              </a:buClr>
            </a:pPr>
            <a:endParaRPr lang="en-GB" sz="700" dirty="0">
              <a:solidFill>
                <a:prstClr val="black"/>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3240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a:bodyPr>
          <a:lstStyle/>
          <a:p>
            <a:r>
              <a:rPr lang="en-GB" dirty="0" smtClean="0"/>
              <a:t>Reflections on visual journeys</a:t>
            </a:r>
          </a:p>
          <a:p>
            <a:r>
              <a:rPr lang="en-GB" dirty="0" smtClean="0"/>
              <a:t>Fighting familiarity</a:t>
            </a:r>
          </a:p>
          <a:p>
            <a:r>
              <a:rPr lang="en-GB" dirty="0"/>
              <a:t>Negotiating closed doors and constraining </a:t>
            </a:r>
            <a:r>
              <a:rPr lang="en-GB" dirty="0" smtClean="0"/>
              <a:t>deadlines</a:t>
            </a:r>
          </a:p>
          <a:p>
            <a:r>
              <a:rPr lang="en-GB" dirty="0" smtClean="0"/>
              <a:t>Media messages</a:t>
            </a:r>
          </a:p>
          <a:p>
            <a:r>
              <a:rPr lang="en-GB" dirty="0" smtClean="0"/>
              <a:t>Temporality</a:t>
            </a:r>
          </a:p>
          <a:p>
            <a:r>
              <a:rPr lang="en-GB" dirty="0" smtClean="0"/>
              <a:t>Different ways of asking</a:t>
            </a:r>
          </a:p>
          <a:p>
            <a:r>
              <a:rPr lang="en-GB" dirty="0" smtClean="0"/>
              <a:t>What happens next?</a:t>
            </a:r>
          </a:p>
          <a:p>
            <a:r>
              <a:rPr lang="en-GB" dirty="0" smtClean="0"/>
              <a:t>Re-visualisation</a:t>
            </a:r>
          </a:p>
          <a:p>
            <a:endParaRPr lang="en-GB" dirty="0"/>
          </a:p>
        </p:txBody>
      </p:sp>
    </p:spTree>
    <p:extLst>
      <p:ext uri="{BB962C8B-B14F-4D97-AF65-F5344CB8AC3E}">
        <p14:creationId xmlns:p14="http://schemas.microsoft.com/office/powerpoint/2010/main" val="268967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altLang="en-US" smtClean="0"/>
              <a:t>The problem of familiarity</a:t>
            </a:r>
          </a:p>
        </p:txBody>
      </p:sp>
      <p:sp>
        <p:nvSpPr>
          <p:cNvPr id="49155" name="Rectangle 3"/>
          <p:cNvSpPr>
            <a:spLocks noGrp="1" noChangeArrowheads="1"/>
          </p:cNvSpPr>
          <p:nvPr>
            <p:ph type="body" idx="1"/>
          </p:nvPr>
        </p:nvSpPr>
        <p:spPr/>
        <p:txBody>
          <a:bodyPr/>
          <a:lstStyle/>
          <a:p>
            <a:pPr eaLnBrk="1" hangingPunct="1"/>
            <a:r>
              <a:rPr lang="en-GB" altLang="en-US" sz="2800" dirty="0"/>
              <a:t>‘I was bored by the thought of studying undergraduates … I had memories of my own college days in which I appeared as a child’ (Greer 1964)</a:t>
            </a:r>
          </a:p>
          <a:p>
            <a:pPr eaLnBrk="1" hangingPunct="1"/>
            <a:r>
              <a:rPr lang="en-GB" altLang="en-US" sz="2800" dirty="0"/>
              <a:t>‘seeing only the things that are conventionally “there” to be seen’ (Becker 1971)</a:t>
            </a:r>
          </a:p>
          <a:p>
            <a:pPr eaLnBrk="1" hangingPunct="1"/>
            <a:r>
              <a:rPr lang="en-GB" altLang="en-US" sz="2800" dirty="0"/>
              <a:t>Desire to make the familiar strange has ‘almost the status of a mantra among ethnographers’ (Sikes 2006</a:t>
            </a:r>
            <a:r>
              <a:rPr lang="en-GB" altLang="en-US" sz="2800" dirty="0" smtClean="0"/>
              <a:t>)</a:t>
            </a:r>
          </a:p>
          <a:p>
            <a:pPr eaLnBrk="1" hangingPunct="1"/>
            <a:r>
              <a:rPr lang="en-GB" altLang="en-US" sz="2800" dirty="0" smtClean="0"/>
              <a:t>Fighting familiarity (Delamont and Atkinson 1995)</a:t>
            </a:r>
            <a:endParaRPr lang="en-GB" altLang="en-US" sz="2800" dirty="0"/>
          </a:p>
          <a:p>
            <a:pPr eaLnBrk="1" hangingPunct="1"/>
            <a:endParaRPr lang="en-GB" altLang="en-US" sz="2800" dirty="0"/>
          </a:p>
        </p:txBody>
      </p:sp>
    </p:spTree>
    <p:extLst>
      <p:ext uri="{BB962C8B-B14F-4D97-AF65-F5344CB8AC3E}">
        <p14:creationId xmlns:p14="http://schemas.microsoft.com/office/powerpoint/2010/main" val="157509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altLang="en-US" smtClean="0"/>
              <a:t>Fighting Familiarity Visually</a:t>
            </a:r>
          </a:p>
        </p:txBody>
      </p:sp>
      <p:sp>
        <p:nvSpPr>
          <p:cNvPr id="53251" name="Rectangle 3"/>
          <p:cNvSpPr>
            <a:spLocks noGrp="1" noChangeArrowheads="1"/>
          </p:cNvSpPr>
          <p:nvPr>
            <p:ph type="body" idx="1"/>
          </p:nvPr>
        </p:nvSpPr>
        <p:spPr>
          <a:xfrm>
            <a:off x="1101436" y="1932709"/>
            <a:ext cx="8956964" cy="4087092"/>
          </a:xfrm>
        </p:spPr>
        <p:txBody>
          <a:bodyPr>
            <a:normAutofit/>
          </a:bodyPr>
          <a:lstStyle/>
          <a:p>
            <a:pPr eaLnBrk="1" hangingPunct="1"/>
            <a:r>
              <a:rPr lang="en-GB" altLang="en-US" dirty="0" smtClean="0"/>
              <a:t>Introducing a visual element to the process of data collection can potentially provide different ways of knowing and understanding (</a:t>
            </a:r>
            <a:r>
              <a:rPr lang="en-GB" altLang="en-US" dirty="0" err="1" smtClean="0"/>
              <a:t>Gauntlett</a:t>
            </a:r>
            <a:r>
              <a:rPr lang="en-GB" altLang="en-US" dirty="0" smtClean="0"/>
              <a:t> 2007)</a:t>
            </a:r>
          </a:p>
          <a:p>
            <a:r>
              <a:rPr lang="en-GB" altLang="en-US" dirty="0" smtClean="0"/>
              <a:t>Defamiliarisation - over </a:t>
            </a:r>
            <a:r>
              <a:rPr lang="en-GB" altLang="en-US" dirty="0"/>
              <a:t>time our perceptions of familiar, everyday situations become </a:t>
            </a:r>
            <a:r>
              <a:rPr lang="en-GB" altLang="en-US" dirty="0" smtClean="0"/>
              <a:t>veiled </a:t>
            </a:r>
            <a:r>
              <a:rPr lang="en-GB" altLang="en-US" dirty="0"/>
              <a:t>by a web of taken for granted </a:t>
            </a:r>
            <a:r>
              <a:rPr lang="en-GB" altLang="en-US" dirty="0" smtClean="0"/>
              <a:t>meanings - art </a:t>
            </a:r>
            <a:r>
              <a:rPr lang="en-GB" altLang="en-US" dirty="0"/>
              <a:t>can address this </a:t>
            </a:r>
            <a:r>
              <a:rPr lang="en-GB" altLang="en-US" dirty="0" err="1"/>
              <a:t>automization</a:t>
            </a:r>
            <a:r>
              <a:rPr lang="en-GB" altLang="en-US" dirty="0"/>
              <a:t> by forcing us to slowdown our perception, to linger and to </a:t>
            </a:r>
            <a:r>
              <a:rPr lang="en-GB" altLang="en-US" dirty="0" smtClean="0"/>
              <a:t>notice</a:t>
            </a:r>
          </a:p>
          <a:p>
            <a:pPr eaLnBrk="1" hangingPunct="1"/>
            <a:r>
              <a:rPr lang="en-GB" altLang="en-US" dirty="0" smtClean="0"/>
              <a:t>Art, therefore, may be an element that can overcome the confines of language, open up experience and make the familiar strange</a:t>
            </a:r>
          </a:p>
          <a:p>
            <a:pPr eaLnBrk="1" hangingPunct="1"/>
            <a:r>
              <a:rPr lang="en-GB" altLang="en-US" i="1" dirty="0" smtClean="0">
                <a:solidFill>
                  <a:schemeClr val="accent1"/>
                </a:solidFill>
              </a:rPr>
              <a:t>Mothers and daughters on the margins</a:t>
            </a:r>
          </a:p>
          <a:p>
            <a:r>
              <a:rPr lang="en-GB" altLang="en-US" dirty="0" smtClean="0"/>
              <a:t>‘overshadowed </a:t>
            </a:r>
            <a:r>
              <a:rPr lang="en-GB" altLang="en-US" dirty="0"/>
              <a:t>by the enclosed, self-contained world </a:t>
            </a:r>
            <a:r>
              <a:rPr lang="en-GB" altLang="en-US" dirty="0" smtClean="0"/>
              <a:t>of common understanding’</a:t>
            </a:r>
          </a:p>
        </p:txBody>
      </p:sp>
    </p:spTree>
    <p:extLst>
      <p:ext uri="{BB962C8B-B14F-4D97-AF65-F5344CB8AC3E}">
        <p14:creationId xmlns:p14="http://schemas.microsoft.com/office/powerpoint/2010/main" val="398624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altLang="en-US" sz="3800" dirty="0"/>
              <a:t>Making the familiar </a:t>
            </a:r>
            <a:r>
              <a:rPr lang="en-GB" altLang="en-US" sz="3800" dirty="0" smtClean="0"/>
              <a:t>strange</a:t>
            </a:r>
            <a:endParaRPr lang="en-GB" altLang="en-US" sz="3800" dirty="0"/>
          </a:p>
        </p:txBody>
      </p:sp>
      <p:pic>
        <p:nvPicPr>
          <p:cNvPr id="552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942" y="2254318"/>
            <a:ext cx="3120159" cy="22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962744" y="1855653"/>
            <a:ext cx="2664183" cy="3749365"/>
          </a:xfrm>
          <a:prstGeom prst="rect">
            <a:avLst/>
          </a:prstGeom>
        </p:spPr>
      </p:pic>
      <p:pic>
        <p:nvPicPr>
          <p:cNvPr id="3" name="Picture 2"/>
          <p:cNvPicPr>
            <a:picLocks noChangeAspect="1"/>
          </p:cNvPicPr>
          <p:nvPr/>
        </p:nvPicPr>
        <p:blipFill>
          <a:blip r:embed="rId5"/>
          <a:stretch>
            <a:fillRect/>
          </a:stretch>
        </p:blipFill>
        <p:spPr>
          <a:xfrm>
            <a:off x="8080016" y="1855653"/>
            <a:ext cx="3816427" cy="3042168"/>
          </a:xfrm>
          <a:prstGeom prst="rect">
            <a:avLst/>
          </a:prstGeom>
        </p:spPr>
      </p:pic>
    </p:spTree>
    <p:extLst>
      <p:ext uri="{BB962C8B-B14F-4D97-AF65-F5344CB8AC3E}">
        <p14:creationId xmlns:p14="http://schemas.microsoft.com/office/powerpoint/2010/main" val="88278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altLang="en-US" sz="3800"/>
              <a:t>Can visual methods render the familiar setting more perceptible?</a:t>
            </a:r>
          </a:p>
        </p:txBody>
      </p:sp>
      <p:sp>
        <p:nvSpPr>
          <p:cNvPr id="59395" name="Rectangle 3"/>
          <p:cNvSpPr>
            <a:spLocks noGrp="1" noChangeArrowheads="1"/>
          </p:cNvSpPr>
          <p:nvPr>
            <p:ph type="body" idx="1"/>
          </p:nvPr>
        </p:nvSpPr>
        <p:spPr/>
        <p:txBody>
          <a:bodyPr/>
          <a:lstStyle/>
          <a:p>
            <a:pPr eaLnBrk="1" hangingPunct="1">
              <a:lnSpc>
                <a:spcPct val="90000"/>
              </a:lnSpc>
            </a:pPr>
            <a:r>
              <a:rPr lang="en-GB" altLang="en-US" sz="2400" dirty="0"/>
              <a:t>‘the technique acted to counter the tacit and normalizing effect of knowledge, which operates by taking ones group experiences and assuming these to be paradigmatic of all. Employing these methods, then, gave me a new insight in to my participant’s worlds; thus, the application of self-directed visual data production provided a gateway to destinations that lay beyond my repertoire of preconceived understandings of place and space; unravelling the diversity of urban experience and making the familiar strange and interesting again’ (Mannay 2010</a:t>
            </a:r>
            <a:r>
              <a:rPr lang="en-GB" altLang="en-US" sz="2400" dirty="0" smtClean="0"/>
              <a:t>)</a:t>
            </a:r>
          </a:p>
          <a:p>
            <a:r>
              <a:rPr lang="en-GB" altLang="en-US" sz="2400" dirty="0" smtClean="0"/>
              <a:t>Participants lifeworlds </a:t>
            </a:r>
            <a:r>
              <a:rPr lang="en-GB" altLang="en-US" sz="2400" dirty="0"/>
              <a:t>and </a:t>
            </a:r>
            <a:r>
              <a:rPr lang="en-GB" altLang="en-US" sz="2400" dirty="0" smtClean="0"/>
              <a:t>spaces (Richardson 2013)</a:t>
            </a:r>
            <a:endParaRPr lang="en-GB" altLang="en-US" sz="2400" dirty="0"/>
          </a:p>
        </p:txBody>
      </p:sp>
    </p:spTree>
    <p:extLst>
      <p:ext uri="{BB962C8B-B14F-4D97-AF65-F5344CB8AC3E}">
        <p14:creationId xmlns:p14="http://schemas.microsoft.com/office/powerpoint/2010/main" val="759473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09839"/>
          </a:xfrm>
        </p:spPr>
        <p:txBody>
          <a:bodyPr>
            <a:normAutofit fontScale="90000"/>
          </a:bodyPr>
          <a:lstStyle/>
          <a:p>
            <a:r>
              <a:rPr lang="en-GB" dirty="0" smtClean="0"/>
              <a:t/>
            </a:r>
            <a:br>
              <a:rPr lang="en-GB" dirty="0" smtClean="0"/>
            </a:br>
            <a:r>
              <a:rPr lang="en-GB" dirty="0" smtClean="0"/>
              <a:t>Negotiating </a:t>
            </a:r>
            <a:r>
              <a:rPr lang="en-GB" dirty="0"/>
              <a:t>closed doors and constraining deadlines</a:t>
            </a:r>
            <a:br>
              <a:rPr lang="en-GB" dirty="0"/>
            </a:br>
            <a:endParaRPr lang="en-GB" dirty="0"/>
          </a:p>
        </p:txBody>
      </p:sp>
      <p:sp>
        <p:nvSpPr>
          <p:cNvPr id="3" name="Content Placeholder 2"/>
          <p:cNvSpPr>
            <a:spLocks noGrp="1"/>
          </p:cNvSpPr>
          <p:nvPr>
            <p:ph idx="1"/>
          </p:nvPr>
        </p:nvSpPr>
        <p:spPr>
          <a:xfrm>
            <a:off x="1024128" y="2286000"/>
            <a:ext cx="7496417" cy="4023360"/>
          </a:xfrm>
        </p:spPr>
        <p:txBody>
          <a:bodyPr/>
          <a:lstStyle/>
          <a:p>
            <a:r>
              <a:rPr lang="en-GB" dirty="0" smtClean="0"/>
              <a:t>Artefacts </a:t>
            </a:r>
            <a:r>
              <a:rPr lang="en-GB" dirty="0"/>
              <a:t>can tell how a particular aspect of material culture is entangled in our everyday lives (Chapman 2000) </a:t>
            </a:r>
          </a:p>
          <a:p>
            <a:r>
              <a:rPr lang="en-GB" dirty="0"/>
              <a:t>‘Narratives and objects inhabit the intersection of the personal and the social’ (</a:t>
            </a:r>
            <a:r>
              <a:rPr lang="en-GB" dirty="0" err="1"/>
              <a:t>Hurdley</a:t>
            </a:r>
            <a:r>
              <a:rPr lang="en-GB" dirty="0"/>
              <a:t> 2006, p. 717)</a:t>
            </a:r>
          </a:p>
          <a:p>
            <a:r>
              <a:rPr lang="en-GB" i="1" dirty="0">
                <a:solidFill>
                  <a:schemeClr val="accent1"/>
                </a:solidFill>
              </a:rPr>
              <a:t>Visual Artefacts </a:t>
            </a:r>
            <a:r>
              <a:rPr lang="en-GB" dirty="0">
                <a:solidFill>
                  <a:schemeClr val="accent1"/>
                </a:solidFill>
              </a:rPr>
              <a:t>(Grant, Mannay and </a:t>
            </a:r>
            <a:r>
              <a:rPr lang="en-GB" dirty="0" err="1">
                <a:solidFill>
                  <a:schemeClr val="accent1"/>
                </a:solidFill>
              </a:rPr>
              <a:t>Marzella</a:t>
            </a:r>
            <a:r>
              <a:rPr lang="en-GB" dirty="0">
                <a:solidFill>
                  <a:schemeClr val="accent1"/>
                </a:solidFill>
              </a:rPr>
              <a:t> 2017)</a:t>
            </a:r>
          </a:p>
          <a:p>
            <a:r>
              <a:rPr lang="en-GB" dirty="0"/>
              <a:t>Unseen elements - introduced to mundane (but important artefacts) located in areas beyond the space selected for the interview</a:t>
            </a:r>
          </a:p>
          <a:p>
            <a:endParaRPr lang="en-GB" dirty="0"/>
          </a:p>
        </p:txBody>
      </p:sp>
      <p:pic>
        <p:nvPicPr>
          <p:cNvPr id="4" name="Picture 3"/>
          <p:cNvPicPr>
            <a:picLocks noChangeAspect="1"/>
          </p:cNvPicPr>
          <p:nvPr/>
        </p:nvPicPr>
        <p:blipFill>
          <a:blip r:embed="rId2"/>
          <a:stretch>
            <a:fillRect/>
          </a:stretch>
        </p:blipFill>
        <p:spPr>
          <a:xfrm>
            <a:off x="8541326" y="1438122"/>
            <a:ext cx="1710713" cy="2202970"/>
          </a:xfrm>
          <a:prstGeom prst="rect">
            <a:avLst/>
          </a:prstGeom>
        </p:spPr>
      </p:pic>
      <p:pic>
        <p:nvPicPr>
          <p:cNvPr id="5" name="Picture 4"/>
          <p:cNvPicPr>
            <a:picLocks noChangeAspect="1"/>
          </p:cNvPicPr>
          <p:nvPr/>
        </p:nvPicPr>
        <p:blipFill>
          <a:blip r:embed="rId3"/>
          <a:stretch>
            <a:fillRect/>
          </a:stretch>
        </p:blipFill>
        <p:spPr>
          <a:xfrm>
            <a:off x="9619623" y="2785616"/>
            <a:ext cx="1756993" cy="2341088"/>
          </a:xfrm>
          <a:prstGeom prst="rect">
            <a:avLst/>
          </a:prstGeom>
        </p:spPr>
      </p:pic>
      <p:pic>
        <p:nvPicPr>
          <p:cNvPr id="6" name="Picture 5"/>
          <p:cNvPicPr>
            <a:picLocks noChangeAspect="1"/>
          </p:cNvPicPr>
          <p:nvPr/>
        </p:nvPicPr>
        <p:blipFill>
          <a:blip r:embed="rId4"/>
          <a:stretch>
            <a:fillRect/>
          </a:stretch>
        </p:blipFill>
        <p:spPr>
          <a:xfrm>
            <a:off x="8247187" y="4166665"/>
            <a:ext cx="1693958" cy="2277777"/>
          </a:xfrm>
          <a:prstGeom prst="rect">
            <a:avLst/>
          </a:prstGeom>
        </p:spPr>
      </p:pic>
      <p:pic>
        <p:nvPicPr>
          <p:cNvPr id="7" name="Picture 6"/>
          <p:cNvPicPr>
            <a:picLocks noChangeAspect="1"/>
          </p:cNvPicPr>
          <p:nvPr/>
        </p:nvPicPr>
        <p:blipFill>
          <a:blip r:embed="rId5"/>
          <a:stretch>
            <a:fillRect/>
          </a:stretch>
        </p:blipFill>
        <p:spPr>
          <a:xfrm>
            <a:off x="10437718" y="4982901"/>
            <a:ext cx="1205009" cy="1605344"/>
          </a:xfrm>
          <a:prstGeom prst="rect">
            <a:avLst/>
          </a:prstGeom>
        </p:spPr>
      </p:pic>
    </p:spTree>
    <p:extLst>
      <p:ext uri="{BB962C8B-B14F-4D97-AF65-F5344CB8AC3E}">
        <p14:creationId xmlns:p14="http://schemas.microsoft.com/office/powerpoint/2010/main" val="338264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Media messages</a:t>
            </a:r>
            <a:br>
              <a:rPr lang="en-GB" dirty="0"/>
            </a:br>
            <a:r>
              <a:rPr lang="en-GB" dirty="0"/>
              <a:t>Stigma, class and motherhood</a:t>
            </a:r>
          </a:p>
        </p:txBody>
      </p:sp>
      <p:sp>
        <p:nvSpPr>
          <p:cNvPr id="3" name="Content Placeholder 2"/>
          <p:cNvSpPr>
            <a:spLocks noGrp="1"/>
          </p:cNvSpPr>
          <p:nvPr>
            <p:ph idx="1"/>
          </p:nvPr>
        </p:nvSpPr>
        <p:spPr>
          <a:xfrm>
            <a:off x="1024128" y="2286000"/>
            <a:ext cx="8556289" cy="4023360"/>
          </a:xfrm>
        </p:spPr>
        <p:txBody>
          <a:bodyPr>
            <a:normAutofit lnSpcReduction="10000"/>
          </a:bodyPr>
          <a:lstStyle/>
          <a:p>
            <a:r>
              <a:rPr lang="en-GB" dirty="0" smtClean="0"/>
              <a:t>Moral maze motherhood – experienced by many BUT…</a:t>
            </a:r>
          </a:p>
          <a:p>
            <a:r>
              <a:rPr lang="en-GB" dirty="0" smtClean="0"/>
              <a:t>Figure </a:t>
            </a:r>
            <a:r>
              <a:rPr lang="en-GB" dirty="0"/>
              <a:t>of chav mum circulates within a wide range of </a:t>
            </a:r>
            <a:r>
              <a:rPr lang="en-GB" dirty="0" smtClean="0"/>
              <a:t>media…Through </a:t>
            </a:r>
            <a:r>
              <a:rPr lang="en-GB" dirty="0"/>
              <a:t>the figure of chav a new publicly sanctioned wave of middle-class contempt for the lower classes is bodied forth </a:t>
            </a:r>
            <a:r>
              <a:rPr lang="en-GB" dirty="0" smtClean="0"/>
              <a:t>(Tyler 2008) (see also Brady and Brown 2013)</a:t>
            </a:r>
            <a:endParaRPr lang="en-GB" dirty="0"/>
          </a:p>
          <a:p>
            <a:r>
              <a:rPr lang="en-GB" dirty="0" smtClean="0"/>
              <a:t>Class not a protected characteristic - impacts </a:t>
            </a:r>
            <a:r>
              <a:rPr lang="en-GB" dirty="0"/>
              <a:t>on public perceptions and social </a:t>
            </a:r>
            <a:r>
              <a:rPr lang="en-GB" dirty="0" smtClean="0"/>
              <a:t>policy – ‘</a:t>
            </a:r>
            <a:r>
              <a:rPr lang="en-GB" i="1" dirty="0" smtClean="0">
                <a:solidFill>
                  <a:schemeClr val="accent1"/>
                </a:solidFill>
              </a:rPr>
              <a:t>otherhood</a:t>
            </a:r>
            <a:r>
              <a:rPr lang="en-GB" dirty="0"/>
              <a:t>’ </a:t>
            </a:r>
            <a:r>
              <a:rPr lang="en-GB" dirty="0" smtClean="0">
                <a:solidFill>
                  <a:schemeClr val="accent1"/>
                </a:solidFill>
              </a:rPr>
              <a:t>(</a:t>
            </a:r>
            <a:r>
              <a:rPr lang="en-GB" dirty="0">
                <a:solidFill>
                  <a:schemeClr val="accent1"/>
                </a:solidFill>
              </a:rPr>
              <a:t>Mannay et al </a:t>
            </a:r>
            <a:r>
              <a:rPr lang="en-GB" dirty="0" smtClean="0">
                <a:solidFill>
                  <a:schemeClr val="accent1"/>
                </a:solidFill>
              </a:rPr>
              <a:t>2018)</a:t>
            </a:r>
          </a:p>
          <a:p>
            <a:r>
              <a:rPr lang="en-GB" dirty="0"/>
              <a:t>Photoelicitation</a:t>
            </a:r>
          </a:p>
          <a:p>
            <a:r>
              <a:rPr lang="en-GB" dirty="0"/>
              <a:t>Analysis of 167 online </a:t>
            </a:r>
            <a:r>
              <a:rPr lang="en-GB" dirty="0" smtClean="0"/>
              <a:t>images</a:t>
            </a:r>
          </a:p>
          <a:p>
            <a:r>
              <a:rPr lang="en-GB" dirty="0" smtClean="0"/>
              <a:t>Failed </a:t>
            </a:r>
            <a:r>
              <a:rPr lang="en-GB" dirty="0"/>
              <a:t>maternal </a:t>
            </a:r>
            <a:r>
              <a:rPr lang="en-GB" dirty="0" smtClean="0"/>
              <a:t>subject - photographs </a:t>
            </a:r>
            <a:r>
              <a:rPr lang="en-GB" dirty="0"/>
              <a:t>that attempted to classify mothers ‘like them’</a:t>
            </a:r>
            <a:endParaRPr lang="en-GB" dirty="0" smtClean="0"/>
          </a:p>
          <a:p>
            <a:endParaRPr lang="en-GB" dirty="0"/>
          </a:p>
        </p:txBody>
      </p:sp>
      <p:pic>
        <p:nvPicPr>
          <p:cNvPr id="4" name="Picture 3"/>
          <p:cNvPicPr>
            <a:picLocks noChangeAspect="1"/>
          </p:cNvPicPr>
          <p:nvPr/>
        </p:nvPicPr>
        <p:blipFill>
          <a:blip r:embed="rId2"/>
          <a:stretch>
            <a:fillRect/>
          </a:stretch>
        </p:blipFill>
        <p:spPr>
          <a:xfrm>
            <a:off x="9906577" y="962444"/>
            <a:ext cx="1803255" cy="1198998"/>
          </a:xfrm>
          <a:prstGeom prst="rect">
            <a:avLst/>
          </a:prstGeom>
        </p:spPr>
      </p:pic>
      <p:pic>
        <p:nvPicPr>
          <p:cNvPr id="5" name="Picture 4"/>
          <p:cNvPicPr>
            <a:picLocks noChangeAspect="1"/>
          </p:cNvPicPr>
          <p:nvPr/>
        </p:nvPicPr>
        <p:blipFill>
          <a:blip r:embed="rId3"/>
          <a:stretch>
            <a:fillRect/>
          </a:stretch>
        </p:blipFill>
        <p:spPr>
          <a:xfrm>
            <a:off x="10064102" y="2538670"/>
            <a:ext cx="1488203" cy="2245917"/>
          </a:xfrm>
          <a:prstGeom prst="rect">
            <a:avLst/>
          </a:prstGeom>
        </p:spPr>
      </p:pic>
      <p:pic>
        <p:nvPicPr>
          <p:cNvPr id="6" name="Picture 5"/>
          <p:cNvPicPr>
            <a:picLocks noChangeAspect="1"/>
          </p:cNvPicPr>
          <p:nvPr/>
        </p:nvPicPr>
        <p:blipFill>
          <a:blip r:embed="rId4"/>
          <a:stretch>
            <a:fillRect/>
          </a:stretch>
        </p:blipFill>
        <p:spPr>
          <a:xfrm>
            <a:off x="8384789" y="490726"/>
            <a:ext cx="1457782" cy="2191770"/>
          </a:xfrm>
          <a:prstGeom prst="rect">
            <a:avLst/>
          </a:prstGeom>
        </p:spPr>
      </p:pic>
      <p:pic>
        <p:nvPicPr>
          <p:cNvPr id="7" name="Picture 6"/>
          <p:cNvPicPr>
            <a:picLocks noChangeAspect="1"/>
          </p:cNvPicPr>
          <p:nvPr/>
        </p:nvPicPr>
        <p:blipFill>
          <a:blip r:embed="rId5"/>
          <a:stretch>
            <a:fillRect/>
          </a:stretch>
        </p:blipFill>
        <p:spPr>
          <a:xfrm>
            <a:off x="9908966" y="4982015"/>
            <a:ext cx="1800866" cy="1200577"/>
          </a:xfrm>
          <a:prstGeom prst="rect">
            <a:avLst/>
          </a:prstGeom>
        </p:spPr>
      </p:pic>
    </p:spTree>
    <p:extLst>
      <p:ext uri="{BB962C8B-B14F-4D97-AF65-F5344CB8AC3E}">
        <p14:creationId xmlns:p14="http://schemas.microsoft.com/office/powerpoint/2010/main" val="2637118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Temporality – past, present, future</a:t>
            </a:r>
            <a:endParaRPr lang="en-GB" dirty="0"/>
          </a:p>
        </p:txBody>
      </p:sp>
      <p:sp>
        <p:nvSpPr>
          <p:cNvPr id="3" name="Content Placeholder 2"/>
          <p:cNvSpPr>
            <a:spLocks noGrp="1"/>
          </p:cNvSpPr>
          <p:nvPr>
            <p:ph idx="1"/>
          </p:nvPr>
        </p:nvSpPr>
        <p:spPr>
          <a:xfrm>
            <a:off x="1024128" y="2286000"/>
            <a:ext cx="6259899" cy="4023360"/>
          </a:xfrm>
        </p:spPr>
        <p:txBody>
          <a:bodyPr>
            <a:normAutofit lnSpcReduction="10000"/>
          </a:bodyPr>
          <a:lstStyle/>
          <a:p>
            <a:r>
              <a:rPr lang="en-GB" dirty="0" smtClean="0"/>
              <a:t>Possible selves</a:t>
            </a:r>
          </a:p>
          <a:p>
            <a:r>
              <a:rPr lang="en-GB" i="1" dirty="0" smtClean="0">
                <a:solidFill>
                  <a:schemeClr val="accent1"/>
                </a:solidFill>
              </a:rPr>
              <a:t>Mothers and daughters </a:t>
            </a:r>
            <a:r>
              <a:rPr lang="en-GB" dirty="0" smtClean="0">
                <a:solidFill>
                  <a:schemeClr val="accent1"/>
                </a:solidFill>
              </a:rPr>
              <a:t>(Mannay 2014)</a:t>
            </a:r>
          </a:p>
          <a:p>
            <a:r>
              <a:rPr lang="en-GB" dirty="0" smtClean="0"/>
              <a:t>Timelines (</a:t>
            </a:r>
            <a:r>
              <a:rPr lang="en-GB" dirty="0"/>
              <a:t>Adriansen 2012; Berends 2011; Mannay and Creaghan 2016</a:t>
            </a:r>
            <a:r>
              <a:rPr lang="en-GB" dirty="0" smtClean="0"/>
              <a:t>)</a:t>
            </a:r>
          </a:p>
          <a:p>
            <a:r>
              <a:rPr lang="en-GB" dirty="0"/>
              <a:t>Emotion stickers (Gabb and Fink 2015</a:t>
            </a:r>
            <a:r>
              <a:rPr lang="en-GB" dirty="0" smtClean="0"/>
              <a:t>)</a:t>
            </a:r>
          </a:p>
          <a:p>
            <a:r>
              <a:rPr lang="en-GB" dirty="0" smtClean="0"/>
              <a:t>Bubble activity</a:t>
            </a:r>
          </a:p>
          <a:p>
            <a:r>
              <a:rPr lang="en-GB" dirty="0"/>
              <a:t>Collage (Awan 2007; Mannay 2010</a:t>
            </a:r>
            <a:r>
              <a:rPr lang="en-GB" dirty="0" smtClean="0"/>
              <a:t>)</a:t>
            </a:r>
          </a:p>
          <a:p>
            <a:r>
              <a:rPr lang="en-GB" dirty="0" smtClean="0"/>
              <a:t>Sandboxing – adapted from The World Technique (</a:t>
            </a:r>
            <a:r>
              <a:rPr lang="en-US" dirty="0" err="1" smtClean="0"/>
              <a:t>Lowenfeld</a:t>
            </a:r>
            <a:r>
              <a:rPr lang="en-US" dirty="0" smtClean="0"/>
              <a:t> 1939)</a:t>
            </a:r>
            <a:endParaRPr lang="en-GB" dirty="0" smtClean="0"/>
          </a:p>
          <a:p>
            <a:r>
              <a:rPr lang="en-GB" i="1" dirty="0" smtClean="0">
                <a:solidFill>
                  <a:schemeClr val="accent1"/>
                </a:solidFill>
              </a:rPr>
              <a:t>Motherhood</a:t>
            </a:r>
            <a:r>
              <a:rPr lang="en-GB" dirty="0" smtClean="0">
                <a:solidFill>
                  <a:schemeClr val="accent1"/>
                </a:solidFill>
              </a:rPr>
              <a:t> (Mannay et al 2017)</a:t>
            </a:r>
            <a:endParaRPr lang="en-GB" dirty="0">
              <a:solidFill>
                <a:schemeClr val="accent1"/>
              </a:solidFill>
            </a:endParaRPr>
          </a:p>
        </p:txBody>
      </p:sp>
      <p:pic>
        <p:nvPicPr>
          <p:cNvPr id="4" name="Picture 3"/>
          <p:cNvPicPr>
            <a:picLocks noChangeAspect="1"/>
          </p:cNvPicPr>
          <p:nvPr/>
        </p:nvPicPr>
        <p:blipFill>
          <a:blip r:embed="rId2"/>
          <a:stretch>
            <a:fillRect/>
          </a:stretch>
        </p:blipFill>
        <p:spPr>
          <a:xfrm>
            <a:off x="8803193" y="4501892"/>
            <a:ext cx="2877561" cy="1621677"/>
          </a:xfrm>
          <a:prstGeom prst="rect">
            <a:avLst/>
          </a:prstGeom>
        </p:spPr>
      </p:pic>
      <p:pic>
        <p:nvPicPr>
          <p:cNvPr id="5" name="Picture 4"/>
          <p:cNvPicPr>
            <a:picLocks noChangeAspect="1"/>
          </p:cNvPicPr>
          <p:nvPr/>
        </p:nvPicPr>
        <p:blipFill>
          <a:blip r:embed="rId3"/>
          <a:stretch>
            <a:fillRect/>
          </a:stretch>
        </p:blipFill>
        <p:spPr>
          <a:xfrm>
            <a:off x="9672389" y="1241517"/>
            <a:ext cx="1707028" cy="2920237"/>
          </a:xfrm>
          <a:prstGeom prst="rect">
            <a:avLst/>
          </a:prstGeom>
        </p:spPr>
      </p:pic>
      <p:pic>
        <p:nvPicPr>
          <p:cNvPr id="6" name="Picture 5"/>
          <p:cNvPicPr>
            <a:picLocks noChangeAspect="1"/>
          </p:cNvPicPr>
          <p:nvPr/>
        </p:nvPicPr>
        <p:blipFill>
          <a:blip r:embed="rId4"/>
          <a:stretch>
            <a:fillRect/>
          </a:stretch>
        </p:blipFill>
        <p:spPr>
          <a:xfrm>
            <a:off x="7259107" y="1736193"/>
            <a:ext cx="2249619" cy="1463167"/>
          </a:xfrm>
          <a:prstGeom prst="rect">
            <a:avLst/>
          </a:prstGeom>
        </p:spPr>
      </p:pic>
      <p:pic>
        <p:nvPicPr>
          <p:cNvPr id="7" name="Picture 6"/>
          <p:cNvPicPr>
            <a:picLocks noChangeAspect="1"/>
          </p:cNvPicPr>
          <p:nvPr/>
        </p:nvPicPr>
        <p:blipFill>
          <a:blip r:embed="rId5"/>
          <a:stretch>
            <a:fillRect/>
          </a:stretch>
        </p:blipFill>
        <p:spPr>
          <a:xfrm>
            <a:off x="6765084" y="3627062"/>
            <a:ext cx="1713124" cy="1341236"/>
          </a:xfrm>
          <a:prstGeom prst="rect">
            <a:avLst/>
          </a:prstGeom>
        </p:spPr>
      </p:pic>
    </p:spTree>
    <p:extLst>
      <p:ext uri="{BB962C8B-B14F-4D97-AF65-F5344CB8AC3E}">
        <p14:creationId xmlns:p14="http://schemas.microsoft.com/office/powerpoint/2010/main" val="4151964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216</TotalTime>
  <Words>1729</Words>
  <Application>Microsoft Office PowerPoint</Application>
  <PresentationFormat>Widescreen</PresentationFormat>
  <Paragraphs>99</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Tw Cen MT Condensed</vt:lpstr>
      <vt:lpstr>Wingdings 3</vt:lpstr>
      <vt:lpstr>Integral</vt:lpstr>
      <vt:lpstr>Sand, stickers and superheroes: Applying visual and creative methodologies to understand participants' worlds and negotiate positive changes </vt:lpstr>
      <vt:lpstr>Overview</vt:lpstr>
      <vt:lpstr>The problem of familiarity</vt:lpstr>
      <vt:lpstr>Fighting Familiarity Visually</vt:lpstr>
      <vt:lpstr>Making the familiar strange</vt:lpstr>
      <vt:lpstr>Can visual methods render the familiar setting more perceptible?</vt:lpstr>
      <vt:lpstr> Negotiating closed doors and constraining deadlines </vt:lpstr>
      <vt:lpstr>Media messages Stigma, class and motherhood</vt:lpstr>
      <vt:lpstr>Temporality – past, present, future</vt:lpstr>
      <vt:lpstr>Different ways of asking </vt:lpstr>
      <vt:lpstr>Enabling ethical engagement, impact and change?</vt:lpstr>
      <vt:lpstr>Revisualisation - Anonymising, reframing and re-representing accounts  </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Methods: Practice, Practicalities and Publication</dc:title>
  <dc:creator>Reviewer</dc:creator>
  <cp:lastModifiedBy>Dawn Mannay</cp:lastModifiedBy>
  <cp:revision>30</cp:revision>
  <cp:lastPrinted>2018-07-06T14:09:04Z</cp:lastPrinted>
  <dcterms:created xsi:type="dcterms:W3CDTF">2018-06-24T22:35:09Z</dcterms:created>
  <dcterms:modified xsi:type="dcterms:W3CDTF">2019-05-16T19:04:00Z</dcterms:modified>
</cp:coreProperties>
</file>