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16256000" cy="9271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07" autoAdjust="0"/>
    <p:restoredTop sz="94660"/>
  </p:normalViewPr>
  <p:slideViewPr>
    <p:cSldViewPr snapToGrid="0">
      <p:cViewPr>
        <p:scale>
          <a:sx n="100" d="100"/>
          <a:sy n="100" d="100"/>
        </p:scale>
        <p:origin x="72" y="-5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32000" y="1517269"/>
            <a:ext cx="12192000" cy="3227681"/>
          </a:xfrm>
        </p:spPr>
        <p:txBody>
          <a:bodyPr anchor="b"/>
          <a:lstStyle>
            <a:lvl1pPr algn="ctr">
              <a:defRPr sz="8000"/>
            </a:lvl1pPr>
          </a:lstStyle>
          <a:p>
            <a:r>
              <a:rPr lang="en-US"/>
              <a:t>Click to edit Master title style</a:t>
            </a:r>
            <a:endParaRPr lang="en-US" dirty="0"/>
          </a:p>
        </p:txBody>
      </p:sp>
      <p:sp>
        <p:nvSpPr>
          <p:cNvPr id="3" name="Subtitle 2"/>
          <p:cNvSpPr>
            <a:spLocks noGrp="1"/>
          </p:cNvSpPr>
          <p:nvPr>
            <p:ph type="subTitle" idx="1"/>
          </p:nvPr>
        </p:nvSpPr>
        <p:spPr>
          <a:xfrm>
            <a:off x="2032000" y="4869422"/>
            <a:ext cx="12192000" cy="2238345"/>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80E1AAB-0261-48EE-9E73-DFCA0315BD3A}" type="datetimeFigureOut">
              <a:rPr lang="en-GB" smtClean="0"/>
              <a:t>18/08/2021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62B5F9-C704-4B3C-9FE3-1DA0A470D0BF}" type="slidenum">
              <a:rPr lang="en-GB" smtClean="0"/>
              <a:t>‹#›</a:t>
            </a:fld>
            <a:endParaRPr lang="en-GB"/>
          </a:p>
        </p:txBody>
      </p:sp>
    </p:spTree>
    <p:extLst>
      <p:ext uri="{BB962C8B-B14F-4D97-AF65-F5344CB8AC3E}">
        <p14:creationId xmlns:p14="http://schemas.microsoft.com/office/powerpoint/2010/main" val="37029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0E1AAB-0261-48EE-9E73-DFCA0315BD3A}" type="datetimeFigureOut">
              <a:rPr lang="en-GB" smtClean="0"/>
              <a:t>18/08/2021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62B5F9-C704-4B3C-9FE3-1DA0A470D0BF}" type="slidenum">
              <a:rPr lang="en-GB" smtClean="0"/>
              <a:t>‹#›</a:t>
            </a:fld>
            <a:endParaRPr lang="en-GB"/>
          </a:p>
        </p:txBody>
      </p:sp>
    </p:spTree>
    <p:extLst>
      <p:ext uri="{BB962C8B-B14F-4D97-AF65-F5344CB8AC3E}">
        <p14:creationId xmlns:p14="http://schemas.microsoft.com/office/powerpoint/2010/main" val="1467781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633200" y="493595"/>
            <a:ext cx="3505200" cy="78567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7600" y="493595"/>
            <a:ext cx="10312400" cy="78567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0E1AAB-0261-48EE-9E73-DFCA0315BD3A}" type="datetimeFigureOut">
              <a:rPr lang="en-GB" smtClean="0"/>
              <a:t>18/08/2021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62B5F9-C704-4B3C-9FE3-1DA0A470D0BF}" type="slidenum">
              <a:rPr lang="en-GB" smtClean="0"/>
              <a:t>‹#›</a:t>
            </a:fld>
            <a:endParaRPr lang="en-GB"/>
          </a:p>
        </p:txBody>
      </p:sp>
    </p:spTree>
    <p:extLst>
      <p:ext uri="{BB962C8B-B14F-4D97-AF65-F5344CB8AC3E}">
        <p14:creationId xmlns:p14="http://schemas.microsoft.com/office/powerpoint/2010/main" val="2036315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0E1AAB-0261-48EE-9E73-DFCA0315BD3A}" type="datetimeFigureOut">
              <a:rPr lang="en-GB" smtClean="0"/>
              <a:t>18/08/2021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62B5F9-C704-4B3C-9FE3-1DA0A470D0BF}" type="slidenum">
              <a:rPr lang="en-GB" smtClean="0"/>
              <a:t>‹#›</a:t>
            </a:fld>
            <a:endParaRPr lang="en-GB"/>
          </a:p>
        </p:txBody>
      </p:sp>
    </p:spTree>
    <p:extLst>
      <p:ext uri="{BB962C8B-B14F-4D97-AF65-F5344CB8AC3E}">
        <p14:creationId xmlns:p14="http://schemas.microsoft.com/office/powerpoint/2010/main" val="1619054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9133" y="2311313"/>
            <a:ext cx="14020800" cy="3856478"/>
          </a:xfrm>
        </p:spPr>
        <p:txBody>
          <a:bodyPr anchor="b"/>
          <a:lstStyle>
            <a:lvl1pPr>
              <a:defRPr sz="8000"/>
            </a:lvl1pPr>
          </a:lstStyle>
          <a:p>
            <a:r>
              <a:rPr lang="en-US"/>
              <a:t>Click to edit Master title style</a:t>
            </a:r>
            <a:endParaRPr lang="en-US" dirty="0"/>
          </a:p>
        </p:txBody>
      </p:sp>
      <p:sp>
        <p:nvSpPr>
          <p:cNvPr id="3" name="Text Placeholder 2"/>
          <p:cNvSpPr>
            <a:spLocks noGrp="1"/>
          </p:cNvSpPr>
          <p:nvPr>
            <p:ph type="body" idx="1"/>
          </p:nvPr>
        </p:nvSpPr>
        <p:spPr>
          <a:xfrm>
            <a:off x="1109133" y="6204275"/>
            <a:ext cx="14020800" cy="2028031"/>
          </a:xfr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80E1AAB-0261-48EE-9E73-DFCA0315BD3A}" type="datetimeFigureOut">
              <a:rPr lang="en-GB" smtClean="0"/>
              <a:t>18/08/2021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62B5F9-C704-4B3C-9FE3-1DA0A470D0BF}" type="slidenum">
              <a:rPr lang="en-GB" smtClean="0"/>
              <a:t>‹#›</a:t>
            </a:fld>
            <a:endParaRPr lang="en-GB"/>
          </a:p>
        </p:txBody>
      </p:sp>
    </p:spTree>
    <p:extLst>
      <p:ext uri="{BB962C8B-B14F-4D97-AF65-F5344CB8AC3E}">
        <p14:creationId xmlns:p14="http://schemas.microsoft.com/office/powerpoint/2010/main" val="2280977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17600" y="2467975"/>
            <a:ext cx="6908800" cy="58823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229600" y="2467975"/>
            <a:ext cx="6908800" cy="58823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80E1AAB-0261-48EE-9E73-DFCA0315BD3A}" type="datetimeFigureOut">
              <a:rPr lang="en-GB" smtClean="0"/>
              <a:t>18/08/2021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62B5F9-C704-4B3C-9FE3-1DA0A470D0BF}" type="slidenum">
              <a:rPr lang="en-GB" smtClean="0"/>
              <a:t>‹#›</a:t>
            </a:fld>
            <a:endParaRPr lang="en-GB"/>
          </a:p>
        </p:txBody>
      </p:sp>
    </p:spTree>
    <p:extLst>
      <p:ext uri="{BB962C8B-B14F-4D97-AF65-F5344CB8AC3E}">
        <p14:creationId xmlns:p14="http://schemas.microsoft.com/office/powerpoint/2010/main" val="2997360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19717" y="493595"/>
            <a:ext cx="14020800" cy="1791965"/>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19718" y="2272683"/>
            <a:ext cx="6877049" cy="1113807"/>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4" name="Content Placeholder 3"/>
          <p:cNvSpPr>
            <a:spLocks noGrp="1"/>
          </p:cNvSpPr>
          <p:nvPr>
            <p:ph sz="half" idx="2"/>
          </p:nvPr>
        </p:nvSpPr>
        <p:spPr>
          <a:xfrm>
            <a:off x="1119718" y="3386490"/>
            <a:ext cx="6877049" cy="498101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229600" y="2272683"/>
            <a:ext cx="6910917" cy="1113807"/>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6" name="Content Placeholder 5"/>
          <p:cNvSpPr>
            <a:spLocks noGrp="1"/>
          </p:cNvSpPr>
          <p:nvPr>
            <p:ph sz="quarter" idx="4"/>
          </p:nvPr>
        </p:nvSpPr>
        <p:spPr>
          <a:xfrm>
            <a:off x="8229600" y="3386490"/>
            <a:ext cx="6910917" cy="498101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80E1AAB-0261-48EE-9E73-DFCA0315BD3A}" type="datetimeFigureOut">
              <a:rPr lang="en-GB" smtClean="0"/>
              <a:t>18/08/2021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662B5F9-C704-4B3C-9FE3-1DA0A470D0BF}" type="slidenum">
              <a:rPr lang="en-GB" smtClean="0"/>
              <a:t>‹#›</a:t>
            </a:fld>
            <a:endParaRPr lang="en-GB"/>
          </a:p>
        </p:txBody>
      </p:sp>
    </p:spTree>
    <p:extLst>
      <p:ext uri="{BB962C8B-B14F-4D97-AF65-F5344CB8AC3E}">
        <p14:creationId xmlns:p14="http://schemas.microsoft.com/office/powerpoint/2010/main" val="1309389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80E1AAB-0261-48EE-9E73-DFCA0315BD3A}" type="datetimeFigureOut">
              <a:rPr lang="en-GB" smtClean="0"/>
              <a:t>18/08/2021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662B5F9-C704-4B3C-9FE3-1DA0A470D0BF}" type="slidenum">
              <a:rPr lang="en-GB" smtClean="0"/>
              <a:t>‹#›</a:t>
            </a:fld>
            <a:endParaRPr lang="en-GB"/>
          </a:p>
        </p:txBody>
      </p:sp>
    </p:spTree>
    <p:extLst>
      <p:ext uri="{BB962C8B-B14F-4D97-AF65-F5344CB8AC3E}">
        <p14:creationId xmlns:p14="http://schemas.microsoft.com/office/powerpoint/2010/main" val="3148629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0E1AAB-0261-48EE-9E73-DFCA0315BD3A}" type="datetimeFigureOut">
              <a:rPr lang="en-GB" smtClean="0"/>
              <a:t>18/08/2021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662B5F9-C704-4B3C-9FE3-1DA0A470D0BF}" type="slidenum">
              <a:rPr lang="en-GB" smtClean="0"/>
              <a:t>‹#›</a:t>
            </a:fld>
            <a:endParaRPr lang="en-GB"/>
          </a:p>
        </p:txBody>
      </p:sp>
    </p:spTree>
    <p:extLst>
      <p:ext uri="{BB962C8B-B14F-4D97-AF65-F5344CB8AC3E}">
        <p14:creationId xmlns:p14="http://schemas.microsoft.com/office/powerpoint/2010/main" val="1712136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9718" y="618067"/>
            <a:ext cx="5242983" cy="2163233"/>
          </a:xfrm>
        </p:spPr>
        <p:txBody>
          <a:bodyPr anchor="b"/>
          <a:lstStyle>
            <a:lvl1pPr>
              <a:defRPr sz="4267"/>
            </a:lvl1pPr>
          </a:lstStyle>
          <a:p>
            <a:r>
              <a:rPr lang="en-US"/>
              <a:t>Click to edit Master title style</a:t>
            </a:r>
            <a:endParaRPr lang="en-US" dirty="0"/>
          </a:p>
        </p:txBody>
      </p:sp>
      <p:sp>
        <p:nvSpPr>
          <p:cNvPr id="3" name="Content Placeholder 2"/>
          <p:cNvSpPr>
            <a:spLocks noGrp="1"/>
          </p:cNvSpPr>
          <p:nvPr>
            <p:ph idx="1"/>
          </p:nvPr>
        </p:nvSpPr>
        <p:spPr>
          <a:xfrm>
            <a:off x="6910917" y="1334853"/>
            <a:ext cx="8229600" cy="6588419"/>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9718" y="2781300"/>
            <a:ext cx="5242983" cy="5152702"/>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Edit Master text styles</a:t>
            </a:r>
          </a:p>
        </p:txBody>
      </p:sp>
      <p:sp>
        <p:nvSpPr>
          <p:cNvPr id="5" name="Date Placeholder 4"/>
          <p:cNvSpPr>
            <a:spLocks noGrp="1"/>
          </p:cNvSpPr>
          <p:nvPr>
            <p:ph type="dt" sz="half" idx="10"/>
          </p:nvPr>
        </p:nvSpPr>
        <p:spPr/>
        <p:txBody>
          <a:bodyPr/>
          <a:lstStyle/>
          <a:p>
            <a:fld id="{680E1AAB-0261-48EE-9E73-DFCA0315BD3A}" type="datetimeFigureOut">
              <a:rPr lang="en-GB" smtClean="0"/>
              <a:t>18/08/2021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62B5F9-C704-4B3C-9FE3-1DA0A470D0BF}" type="slidenum">
              <a:rPr lang="en-GB" smtClean="0"/>
              <a:t>‹#›</a:t>
            </a:fld>
            <a:endParaRPr lang="en-GB"/>
          </a:p>
        </p:txBody>
      </p:sp>
    </p:spTree>
    <p:extLst>
      <p:ext uri="{BB962C8B-B14F-4D97-AF65-F5344CB8AC3E}">
        <p14:creationId xmlns:p14="http://schemas.microsoft.com/office/powerpoint/2010/main" val="1245958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9718" y="618067"/>
            <a:ext cx="5242983" cy="2163233"/>
          </a:xfrm>
        </p:spPr>
        <p:txBody>
          <a:bodyPr anchor="b"/>
          <a:lstStyle>
            <a:lvl1pPr>
              <a:defRPr sz="4267"/>
            </a:lvl1pPr>
          </a:lstStyle>
          <a:p>
            <a:r>
              <a:rPr lang="en-US"/>
              <a:t>Click to edit Master title style</a:t>
            </a:r>
            <a:endParaRPr lang="en-US" dirty="0"/>
          </a:p>
        </p:txBody>
      </p:sp>
      <p:sp>
        <p:nvSpPr>
          <p:cNvPr id="3" name="Picture Placeholder 2"/>
          <p:cNvSpPr>
            <a:spLocks noGrp="1" noChangeAspect="1"/>
          </p:cNvSpPr>
          <p:nvPr>
            <p:ph type="pic" idx="1"/>
          </p:nvPr>
        </p:nvSpPr>
        <p:spPr>
          <a:xfrm>
            <a:off x="6910917" y="1334853"/>
            <a:ext cx="8229600" cy="6588419"/>
          </a:xfr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endParaRPr lang="en-US" dirty="0"/>
          </a:p>
        </p:txBody>
      </p:sp>
      <p:sp>
        <p:nvSpPr>
          <p:cNvPr id="4" name="Text Placeholder 3"/>
          <p:cNvSpPr>
            <a:spLocks noGrp="1"/>
          </p:cNvSpPr>
          <p:nvPr>
            <p:ph type="body" sz="half" idx="2"/>
          </p:nvPr>
        </p:nvSpPr>
        <p:spPr>
          <a:xfrm>
            <a:off x="1119718" y="2781300"/>
            <a:ext cx="5242983" cy="5152702"/>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Edit Master text styles</a:t>
            </a:r>
          </a:p>
        </p:txBody>
      </p:sp>
      <p:sp>
        <p:nvSpPr>
          <p:cNvPr id="5" name="Date Placeholder 4"/>
          <p:cNvSpPr>
            <a:spLocks noGrp="1"/>
          </p:cNvSpPr>
          <p:nvPr>
            <p:ph type="dt" sz="half" idx="10"/>
          </p:nvPr>
        </p:nvSpPr>
        <p:spPr/>
        <p:txBody>
          <a:bodyPr/>
          <a:lstStyle/>
          <a:p>
            <a:fld id="{680E1AAB-0261-48EE-9E73-DFCA0315BD3A}" type="datetimeFigureOut">
              <a:rPr lang="en-GB" smtClean="0"/>
              <a:t>18/08/2021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62B5F9-C704-4B3C-9FE3-1DA0A470D0BF}" type="slidenum">
              <a:rPr lang="en-GB" smtClean="0"/>
              <a:t>‹#›</a:t>
            </a:fld>
            <a:endParaRPr lang="en-GB"/>
          </a:p>
        </p:txBody>
      </p:sp>
    </p:spTree>
    <p:extLst>
      <p:ext uri="{BB962C8B-B14F-4D97-AF65-F5344CB8AC3E}">
        <p14:creationId xmlns:p14="http://schemas.microsoft.com/office/powerpoint/2010/main" val="4057614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7600" y="493595"/>
            <a:ext cx="14020800" cy="179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17600" y="2467975"/>
            <a:ext cx="14020800" cy="588236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17600" y="8592844"/>
            <a:ext cx="3657600" cy="493595"/>
          </a:xfrm>
          <a:prstGeom prst="rect">
            <a:avLst/>
          </a:prstGeom>
        </p:spPr>
        <p:txBody>
          <a:bodyPr vert="horz" lIns="91440" tIns="45720" rIns="91440" bIns="45720" rtlCol="0" anchor="ctr"/>
          <a:lstStyle>
            <a:lvl1pPr algn="l">
              <a:defRPr sz="1600">
                <a:solidFill>
                  <a:schemeClr val="tx1">
                    <a:tint val="75000"/>
                  </a:schemeClr>
                </a:solidFill>
              </a:defRPr>
            </a:lvl1pPr>
          </a:lstStyle>
          <a:p>
            <a:fld id="{680E1AAB-0261-48EE-9E73-DFCA0315BD3A}" type="datetimeFigureOut">
              <a:rPr lang="en-GB" smtClean="0"/>
              <a:t>18/08/2021</a:t>
            </a:fld>
            <a:endParaRPr lang="en-GB"/>
          </a:p>
        </p:txBody>
      </p:sp>
      <p:sp>
        <p:nvSpPr>
          <p:cNvPr id="5" name="Footer Placeholder 4"/>
          <p:cNvSpPr>
            <a:spLocks noGrp="1"/>
          </p:cNvSpPr>
          <p:nvPr>
            <p:ph type="ftr" sz="quarter" idx="3"/>
          </p:nvPr>
        </p:nvSpPr>
        <p:spPr>
          <a:xfrm>
            <a:off x="5384800" y="8592844"/>
            <a:ext cx="5486400" cy="49359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1480800" y="8592844"/>
            <a:ext cx="3657600" cy="493595"/>
          </a:xfrm>
          <a:prstGeom prst="rect">
            <a:avLst/>
          </a:prstGeom>
        </p:spPr>
        <p:txBody>
          <a:bodyPr vert="horz" lIns="91440" tIns="45720" rIns="91440" bIns="45720" rtlCol="0" anchor="ctr"/>
          <a:lstStyle>
            <a:lvl1pPr algn="r">
              <a:defRPr sz="1600">
                <a:solidFill>
                  <a:schemeClr val="tx1">
                    <a:tint val="75000"/>
                  </a:schemeClr>
                </a:solidFill>
              </a:defRPr>
            </a:lvl1pPr>
          </a:lstStyle>
          <a:p>
            <a:fld id="{9662B5F9-C704-4B3C-9FE3-1DA0A470D0BF}" type="slidenum">
              <a:rPr lang="en-GB" smtClean="0"/>
              <a:t>‹#›</a:t>
            </a:fld>
            <a:endParaRPr lang="en-GB"/>
          </a:p>
        </p:txBody>
      </p:sp>
    </p:spTree>
    <p:extLst>
      <p:ext uri="{BB962C8B-B14F-4D97-AF65-F5344CB8AC3E}">
        <p14:creationId xmlns:p14="http://schemas.microsoft.com/office/powerpoint/2010/main" val="33702479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wtoon.com/c/eh8O41X6xP1/0/m" TargetMode="External"/><Relationship Id="rId2" Type="http://schemas.openxmlformats.org/officeDocument/2006/relationships/hyperlink" Target="mailto:University.pickeringdm@cf.ac.uk"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F107B15-9AE4-467A-A870-F52427CFC2E8}"/>
              </a:ext>
            </a:extLst>
          </p:cNvPr>
          <p:cNvSpPr txBox="1"/>
          <p:nvPr/>
        </p:nvSpPr>
        <p:spPr>
          <a:xfrm>
            <a:off x="10820299" y="1850514"/>
            <a:ext cx="5169941" cy="4678204"/>
          </a:xfrm>
          <a:prstGeom prst="rect">
            <a:avLst/>
          </a:prstGeom>
          <a:noFill/>
        </p:spPr>
        <p:txBody>
          <a:bodyPr wrap="square" rtlCol="0">
            <a:spAutoFit/>
          </a:bodyPr>
          <a:lstStyle/>
          <a:p>
            <a:r>
              <a:rPr lang="en-GB" sz="1400" b="1" dirty="0">
                <a:latin typeface="Arial" panose="020B0604020202020204" pitchFamily="34" charset="0"/>
                <a:cs typeface="Arial" panose="020B0604020202020204" pitchFamily="34" charset="0"/>
              </a:rPr>
              <a:t>Results (continued)</a:t>
            </a:r>
          </a:p>
          <a:p>
            <a:r>
              <a:rPr kumimoji="0" lang="de-DE" sz="1400" b="0" i="0" u="none" strike="noStrike" kern="1200" cap="none" spc="0" normalizeH="0" baseline="0" noProof="0" dirty="0">
                <a:ln>
                  <a:noFill/>
                </a:ln>
                <a:solidFill>
                  <a:srgbClr val="212529"/>
                </a:solidFill>
                <a:effectLst/>
                <a:uLnTx/>
                <a:uFillTx/>
                <a:latin typeface="Arial" panose="020B0604020202020204" pitchFamily="34" charset="0"/>
                <a:ea typeface="Times New Roman" panose="02020603050405020304" pitchFamily="18" charset="0"/>
                <a:cs typeface="+mn-cs"/>
              </a:rPr>
              <a:t>Positioning theory has been further adapted to include the non-verbal children’s storylines, represented by a ‘Kaleidoscope of Well-being’(Figure 1). This suggests that well-being can fluctuate in different environments, influenced by the social forces of advocates who promoted their needs, with specialist equipment. Participants also showed they could choose not to participate, to determine their own storylines, showing their own agency as self-advcoates</a:t>
            </a:r>
            <a:r>
              <a:rPr kumimoji="0" lang="de-DE" sz="1400" b="0" i="0" u="none" strike="noStrike" kern="1200" cap="none" spc="0" normalizeH="0" baseline="30000" noProof="0" dirty="0">
                <a:ln>
                  <a:noFill/>
                </a:ln>
                <a:solidFill>
                  <a:srgbClr val="212529"/>
                </a:solidFill>
                <a:effectLst/>
                <a:uLnTx/>
                <a:uFillTx/>
                <a:latin typeface="Arial" panose="020B0604020202020204" pitchFamily="34" charset="0"/>
                <a:ea typeface="Times New Roman" panose="02020603050405020304" pitchFamily="18" charset="0"/>
                <a:cs typeface="+mn-cs"/>
              </a:rPr>
              <a:t>3</a:t>
            </a:r>
            <a:r>
              <a:rPr kumimoji="0" lang="de-DE" sz="1400" b="0" i="0" u="none" strike="noStrike" kern="1200" cap="none" spc="0" normalizeH="0" baseline="0" noProof="0" dirty="0">
                <a:ln>
                  <a:noFill/>
                </a:ln>
                <a:solidFill>
                  <a:srgbClr val="212529"/>
                </a:solidFill>
                <a:effectLst/>
                <a:uLnTx/>
                <a:uFillTx/>
                <a:latin typeface="Arial" panose="020B0604020202020204" pitchFamily="34" charset="0"/>
                <a:ea typeface="Times New Roman" panose="02020603050405020304" pitchFamily="18" charset="0"/>
                <a:cs typeface="+mn-cs"/>
              </a:rPr>
              <a:t>. When activites, environments and attitudes were not adapted, this showed as a skewed Kaleidoscope (Figure 2).</a:t>
            </a:r>
            <a:endParaRPr lang="en-GB" b="1" dirty="0"/>
          </a:p>
          <a:p>
            <a:endParaRPr lang="en-GB" b="1" dirty="0"/>
          </a:p>
          <a:p>
            <a:endParaRPr lang="en-GB" b="1" dirty="0"/>
          </a:p>
          <a:p>
            <a:endParaRPr lang="en-GB" b="1" dirty="0"/>
          </a:p>
          <a:p>
            <a:endParaRPr lang="en-GB" b="1" dirty="0"/>
          </a:p>
          <a:p>
            <a:endParaRPr lang="en-GB" b="1" dirty="0"/>
          </a:p>
          <a:p>
            <a:endParaRPr lang="en-GB" b="1" dirty="0"/>
          </a:p>
          <a:p>
            <a:endParaRPr lang="en-GB" b="1" dirty="0"/>
          </a:p>
          <a:p>
            <a:r>
              <a:rPr lang="en-GB" b="1" dirty="0"/>
              <a:t> </a:t>
            </a:r>
          </a:p>
        </p:txBody>
      </p:sp>
      <p:sp>
        <p:nvSpPr>
          <p:cNvPr id="9" name="Rounded Rectangle 8"/>
          <p:cNvSpPr/>
          <p:nvPr/>
        </p:nvSpPr>
        <p:spPr>
          <a:xfrm>
            <a:off x="6680821" y="287105"/>
            <a:ext cx="9198516" cy="1387920"/>
          </a:xfrm>
          <a:prstGeom prst="round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16"/>
          </a:p>
        </p:txBody>
      </p:sp>
      <p:sp>
        <p:nvSpPr>
          <p:cNvPr id="2" name="Title 1"/>
          <p:cNvSpPr>
            <a:spLocks noGrp="1"/>
          </p:cNvSpPr>
          <p:nvPr>
            <p:ph type="ctrTitle"/>
          </p:nvPr>
        </p:nvSpPr>
        <p:spPr>
          <a:xfrm>
            <a:off x="4598347" y="287105"/>
            <a:ext cx="1973435" cy="1387920"/>
          </a:xfrm>
        </p:spPr>
        <p:txBody>
          <a:bodyPr anchor="t" anchorCtr="0">
            <a:noAutofit/>
          </a:bodyPr>
          <a:lstStyle/>
          <a:p>
            <a:pPr algn="l"/>
            <a:r>
              <a:rPr lang="en-GB" sz="2000" dirty="0">
                <a:solidFill>
                  <a:schemeClr val="bg2">
                    <a:lumMod val="50000"/>
                  </a:schemeClr>
                </a:solidFill>
                <a:latin typeface="Arial" panose="020B0604020202020204" pitchFamily="34" charset="0"/>
                <a:cs typeface="Arial" panose="020B0604020202020204" pitchFamily="34" charset="0"/>
              </a:rPr>
              <a:t> </a:t>
            </a:r>
            <a:r>
              <a:rPr lang="en-GB" sz="1800" b="1" dirty="0">
                <a:solidFill>
                  <a:schemeClr val="bg2">
                    <a:lumMod val="50000"/>
                  </a:schemeClr>
                </a:solidFill>
                <a:latin typeface="Arial" panose="020B0604020202020204" pitchFamily="34" charset="0"/>
                <a:cs typeface="Arial" panose="020B0604020202020204" pitchFamily="34" charset="0"/>
              </a:rPr>
              <a:t>Theme</a:t>
            </a:r>
            <a:r>
              <a:rPr lang="en-GB" sz="1800" dirty="0">
                <a:solidFill>
                  <a:schemeClr val="bg2">
                    <a:lumMod val="50000"/>
                  </a:schemeClr>
                </a:solidFill>
                <a:latin typeface="Arial" panose="020B0604020202020204" pitchFamily="34" charset="0"/>
                <a:cs typeface="Arial" panose="020B0604020202020204" pitchFamily="34" charset="0"/>
              </a:rPr>
              <a:t>:</a:t>
            </a:r>
            <a:br>
              <a:rPr lang="en-GB" sz="1800" dirty="0">
                <a:solidFill>
                  <a:schemeClr val="bg2">
                    <a:lumMod val="50000"/>
                  </a:schemeClr>
                </a:solidFill>
                <a:latin typeface="Arial" panose="020B0604020202020204" pitchFamily="34" charset="0"/>
                <a:cs typeface="Arial" panose="020B0604020202020204" pitchFamily="34" charset="0"/>
              </a:rPr>
            </a:br>
            <a:r>
              <a:rPr lang="en-GB" sz="1800" dirty="0">
                <a:solidFill>
                  <a:schemeClr val="bg2">
                    <a:lumMod val="50000"/>
                  </a:schemeClr>
                </a:solidFill>
                <a:latin typeface="Arial" panose="020B0604020202020204" pitchFamily="34" charset="0"/>
                <a:cs typeface="Arial" panose="020B0604020202020204" pitchFamily="34" charset="0"/>
              </a:rPr>
              <a:t> </a:t>
            </a:r>
            <a:br>
              <a:rPr lang="en-GB" sz="1800" dirty="0">
                <a:solidFill>
                  <a:schemeClr val="bg2">
                    <a:lumMod val="50000"/>
                  </a:schemeClr>
                </a:solidFill>
                <a:latin typeface="Arial" panose="020B0604020202020204" pitchFamily="34" charset="0"/>
                <a:cs typeface="Arial" panose="020B0604020202020204" pitchFamily="34" charset="0"/>
              </a:rPr>
            </a:br>
            <a:r>
              <a:rPr lang="en-GB" sz="1800" b="1" dirty="0">
                <a:solidFill>
                  <a:schemeClr val="bg2">
                    <a:lumMod val="50000"/>
                  </a:schemeClr>
                </a:solidFill>
                <a:latin typeface="Arial" panose="020B0604020202020204" pitchFamily="34" charset="0"/>
                <a:cs typeface="Arial" panose="020B0604020202020204" pitchFamily="34" charset="0"/>
              </a:rPr>
              <a:t>Digital transformation </a:t>
            </a:r>
            <a:br>
              <a:rPr lang="en-GB" sz="1800" dirty="0">
                <a:solidFill>
                  <a:schemeClr val="bg2">
                    <a:lumMod val="50000"/>
                  </a:schemeClr>
                </a:solidFill>
                <a:latin typeface="Arial" panose="020B0604020202020204" pitchFamily="34" charset="0"/>
                <a:cs typeface="Arial" panose="020B0604020202020204" pitchFamily="34" charset="0"/>
              </a:rPr>
            </a:br>
            <a:endParaRPr lang="en-GB" sz="1800" dirty="0">
              <a:solidFill>
                <a:schemeClr val="bg2">
                  <a:lumMod val="50000"/>
                </a:schemeClr>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3494646" y="326034"/>
            <a:ext cx="994662" cy="992629"/>
          </a:xfrm>
        </p:spPr>
        <p:txBody>
          <a:bodyPr>
            <a:noAutofit/>
          </a:bodyPr>
          <a:lstStyle/>
          <a:p>
            <a:endParaRPr lang="en-GB" sz="1800" b="1" dirty="0">
              <a:solidFill>
                <a:schemeClr val="bg2">
                  <a:lumMod val="50000"/>
                </a:schemeClr>
              </a:solidFill>
              <a:latin typeface="Arial" panose="020B0604020202020204" pitchFamily="34" charset="0"/>
              <a:cs typeface="Arial" panose="020B0604020202020204" pitchFamily="34" charset="0"/>
            </a:endParaRPr>
          </a:p>
          <a:p>
            <a:r>
              <a:rPr lang="en-GB" sz="3600" b="1" dirty="0">
                <a:solidFill>
                  <a:schemeClr val="bg2">
                    <a:lumMod val="50000"/>
                  </a:schemeClr>
                </a:solidFill>
                <a:latin typeface="Arial" panose="020B0604020202020204" pitchFamily="34" charset="0"/>
                <a:cs typeface="Arial" panose="020B0604020202020204" pitchFamily="34" charset="0"/>
              </a:rPr>
              <a:t>86</a:t>
            </a:r>
          </a:p>
        </p:txBody>
      </p:sp>
      <p:sp>
        <p:nvSpPr>
          <p:cNvPr id="7" name="Rounded Rectangle 6"/>
          <p:cNvSpPr/>
          <p:nvPr/>
        </p:nvSpPr>
        <p:spPr>
          <a:xfrm flipH="1">
            <a:off x="3494645" y="298573"/>
            <a:ext cx="994662" cy="1376452"/>
          </a:xfrm>
          <a:prstGeom prst="round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16"/>
          </a:p>
        </p:txBody>
      </p:sp>
      <p:sp>
        <p:nvSpPr>
          <p:cNvPr id="8" name="Rounded Rectangle 7"/>
          <p:cNvSpPr/>
          <p:nvPr/>
        </p:nvSpPr>
        <p:spPr>
          <a:xfrm>
            <a:off x="4598348" y="287105"/>
            <a:ext cx="1973435" cy="1375187"/>
          </a:xfrm>
          <a:prstGeom prst="round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16"/>
          </a:p>
        </p:txBody>
      </p:sp>
      <p:sp>
        <p:nvSpPr>
          <p:cNvPr id="11" name="TextBox 10"/>
          <p:cNvSpPr txBox="1"/>
          <p:nvPr/>
        </p:nvSpPr>
        <p:spPr>
          <a:xfrm>
            <a:off x="6750201" y="334196"/>
            <a:ext cx="9129136" cy="1387920"/>
          </a:xfrm>
          <a:prstGeom prst="rect">
            <a:avLst/>
          </a:prstGeom>
          <a:noFill/>
        </p:spPr>
        <p:txBody>
          <a:bodyPr wrap="square" rtlCol="0">
            <a:normAutofit fontScale="47500" lnSpcReduction="20000"/>
          </a:bodyPr>
          <a:lstStyle/>
          <a:p>
            <a:pPr>
              <a:lnSpc>
                <a:spcPct val="120000"/>
              </a:lnSpc>
              <a:spcAft>
                <a:spcPts val="800"/>
              </a:spcAft>
            </a:pPr>
            <a:r>
              <a:rPr lang="de-DE" sz="3400" b="1" dirty="0">
                <a:solidFill>
                  <a:srgbClr val="212529"/>
                </a:solidFill>
                <a:effectLst/>
                <a:latin typeface="Arial" panose="020B0604020202020204" pitchFamily="34" charset="0"/>
                <a:ea typeface="Times New Roman" panose="02020603050405020304" pitchFamily="18" charset="0"/>
                <a:cs typeface="Times New Roman" panose="02020603050405020304" pitchFamily="18" charset="0"/>
              </a:rPr>
              <a:t>Disabled children and young people's voices about the well-being effects </a:t>
            </a:r>
          </a:p>
          <a:p>
            <a:pPr>
              <a:lnSpc>
                <a:spcPct val="120000"/>
              </a:lnSpc>
              <a:spcAft>
                <a:spcPts val="800"/>
              </a:spcAft>
            </a:pPr>
            <a:r>
              <a:rPr lang="de-DE" sz="3400" b="1" dirty="0">
                <a:solidFill>
                  <a:srgbClr val="212529"/>
                </a:solidFill>
                <a:effectLst/>
                <a:latin typeface="Arial" panose="020B0604020202020204" pitchFamily="34" charset="0"/>
                <a:ea typeface="Times New Roman" panose="02020603050405020304" pitchFamily="18" charset="0"/>
                <a:cs typeface="Times New Roman" panose="02020603050405020304" pitchFamily="18" charset="0"/>
              </a:rPr>
              <a:t>from their level of participation in recreational activities-comparative case study</a:t>
            </a:r>
          </a:p>
          <a:p>
            <a:pPr>
              <a:lnSpc>
                <a:spcPct val="120000"/>
              </a:lnSpc>
              <a:spcAft>
                <a:spcPts val="800"/>
              </a:spcAft>
            </a:pPr>
            <a:r>
              <a:rPr lang="de-DE" sz="2600" dirty="0">
                <a:solidFill>
                  <a:srgbClr val="212529"/>
                </a:solidFill>
                <a:latin typeface="Arial" panose="020B0604020202020204" pitchFamily="34" charset="0"/>
                <a:ea typeface="Calibri" panose="020F0502020204030204" pitchFamily="34" charset="0"/>
                <a:cs typeface="Times New Roman" panose="02020603050405020304" pitchFamily="18" charset="0"/>
              </a:rPr>
              <a:t>Dr Dawn M Pickering, School of Healthcare Sciences, Cardiff University:</a:t>
            </a:r>
          </a:p>
          <a:p>
            <a:pPr>
              <a:lnSpc>
                <a:spcPct val="120000"/>
              </a:lnSpc>
              <a:spcAft>
                <a:spcPts val="800"/>
              </a:spcAft>
            </a:pPr>
            <a:r>
              <a:rPr lang="de-DE" sz="2600" dirty="0">
                <a:solidFill>
                  <a:srgbClr val="212529"/>
                </a:solidFill>
                <a:latin typeface="Arial" panose="020B0604020202020204" pitchFamily="34" charset="0"/>
                <a:ea typeface="Calibri" panose="020F0502020204030204" pitchFamily="34" charset="0"/>
                <a:cs typeface="Times New Roman" panose="02020603050405020304" pitchFamily="18" charset="0"/>
                <a:hlinkClick r:id="rId2"/>
              </a:rPr>
              <a:t>pickeringdm@cf.ac.uk</a:t>
            </a:r>
            <a:r>
              <a:rPr lang="de-DE" sz="2600" dirty="0">
                <a:solidFill>
                  <a:srgbClr val="212529"/>
                </a:solidFill>
                <a:latin typeface="Arial" panose="020B0604020202020204" pitchFamily="34" charset="0"/>
                <a:ea typeface="Calibri" panose="020F0502020204030204" pitchFamily="34" charset="0"/>
                <a:cs typeface="Times New Roman" panose="02020603050405020304" pitchFamily="18" charset="0"/>
              </a:rPr>
              <a:t> Twitter: @DawnMPickering</a:t>
            </a:r>
            <a:endParaRPr lang="en-GB" sz="26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600" dirty="0">
              <a:solidFill>
                <a:schemeClr val="bg2">
                  <a:lumMod val="50000"/>
                </a:schemeClr>
              </a:solidFill>
            </a:endParaRPr>
          </a:p>
          <a:p>
            <a:endParaRPr lang="en-GB" sz="1600" dirty="0">
              <a:solidFill>
                <a:schemeClr val="bg2">
                  <a:lumMod val="50000"/>
                </a:schemeClr>
              </a:solidFill>
            </a:endParaRPr>
          </a:p>
          <a:p>
            <a:endParaRPr lang="en-GB" sz="1600" dirty="0">
              <a:solidFill>
                <a:schemeClr val="bg2">
                  <a:lumMod val="50000"/>
                </a:schemeClr>
              </a:solidFill>
            </a:endParaRPr>
          </a:p>
          <a:p>
            <a:endParaRPr lang="en-GB" sz="1600" dirty="0">
              <a:solidFill>
                <a:schemeClr val="bg2">
                  <a:lumMod val="25000"/>
                </a:schemeClr>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391" y="298573"/>
            <a:ext cx="3106218" cy="1376452"/>
          </a:xfrm>
          <a:prstGeom prst="rect">
            <a:avLst/>
          </a:prstGeom>
        </p:spPr>
      </p:pic>
      <p:pic>
        <p:nvPicPr>
          <p:cNvPr id="4" name="Picture 3">
            <a:extLst>
              <a:ext uri="{FF2B5EF4-FFF2-40B4-BE49-F238E27FC236}">
                <a16:creationId xmlns:a16="http://schemas.microsoft.com/office/drawing/2014/main" id="{01065168-A217-4F4E-8D33-E63B52F7C03A}"/>
              </a:ext>
            </a:extLst>
          </p:cNvPr>
          <p:cNvPicPr>
            <a:picLocks noChangeAspect="1"/>
          </p:cNvPicPr>
          <p:nvPr/>
        </p:nvPicPr>
        <p:blipFill>
          <a:blip r:embed="rId4"/>
          <a:stretch>
            <a:fillRect/>
          </a:stretch>
        </p:blipFill>
        <p:spPr>
          <a:xfrm>
            <a:off x="14646552" y="326035"/>
            <a:ext cx="1353240" cy="1348990"/>
          </a:xfrm>
          <a:prstGeom prst="rect">
            <a:avLst/>
          </a:prstGeom>
        </p:spPr>
      </p:pic>
      <p:sp>
        <p:nvSpPr>
          <p:cNvPr id="12" name="TextBox 11">
            <a:extLst>
              <a:ext uri="{FF2B5EF4-FFF2-40B4-BE49-F238E27FC236}">
                <a16:creationId xmlns:a16="http://schemas.microsoft.com/office/drawing/2014/main" id="{B22BA93F-E57D-4C49-AB77-A5EEFF2E3775}"/>
              </a:ext>
            </a:extLst>
          </p:cNvPr>
          <p:cNvSpPr txBox="1"/>
          <p:nvPr/>
        </p:nvSpPr>
        <p:spPr>
          <a:xfrm>
            <a:off x="236508" y="1819830"/>
            <a:ext cx="5760720" cy="2462213"/>
          </a:xfrm>
          <a:prstGeom prst="rect">
            <a:avLst/>
          </a:prstGeom>
          <a:noFill/>
        </p:spPr>
        <p:txBody>
          <a:bodyPr wrap="square" rtlCol="0">
            <a:spAutoFit/>
          </a:bodyPr>
          <a:lstStyle/>
          <a:p>
            <a:r>
              <a:rPr lang="de-DE" sz="1400" b="1" dirty="0">
                <a:solidFill>
                  <a:srgbClr val="212529"/>
                </a:solidFill>
                <a:effectLst/>
                <a:latin typeface="Arial" panose="020B0604020202020204" pitchFamily="34" charset="0"/>
                <a:ea typeface="Times New Roman" panose="02020603050405020304" pitchFamily="18" charset="0"/>
              </a:rPr>
              <a:t>Purpose:</a:t>
            </a:r>
            <a:r>
              <a:rPr lang="de-DE" sz="1400" dirty="0">
                <a:solidFill>
                  <a:srgbClr val="212529"/>
                </a:solidFill>
                <a:effectLst/>
                <a:latin typeface="Arial" panose="020B0604020202020204" pitchFamily="34" charset="0"/>
                <a:ea typeface="Times New Roman" panose="02020603050405020304" pitchFamily="18" charset="0"/>
              </a:rPr>
              <a:t> A literature review highlighted a gap in knowledge for non-verbal disabled children with limited mobility</a:t>
            </a:r>
            <a:r>
              <a:rPr lang="de-DE" sz="1400" baseline="30000" dirty="0">
                <a:solidFill>
                  <a:srgbClr val="212529"/>
                </a:solidFill>
                <a:effectLst/>
                <a:latin typeface="Arial" panose="020B0604020202020204" pitchFamily="34" charset="0"/>
                <a:ea typeface="Times New Roman" panose="02020603050405020304" pitchFamily="18" charset="0"/>
              </a:rPr>
              <a:t>1</a:t>
            </a:r>
            <a:r>
              <a:rPr lang="de-DE" sz="1400" dirty="0">
                <a:solidFill>
                  <a:srgbClr val="212529"/>
                </a:solidFill>
                <a:effectLst/>
                <a:latin typeface="Arial" panose="020B0604020202020204" pitchFamily="34" charset="0"/>
                <a:ea typeface="Times New Roman" panose="02020603050405020304" pitchFamily="18" charset="0"/>
              </a:rPr>
              <a:t>. The </a:t>
            </a:r>
            <a:r>
              <a:rPr lang="de-DE" sz="1400" b="1" dirty="0">
                <a:solidFill>
                  <a:srgbClr val="212529"/>
                </a:solidFill>
                <a:effectLst/>
                <a:latin typeface="Arial" panose="020B0604020202020204" pitchFamily="34" charset="0"/>
                <a:ea typeface="Times New Roman" panose="02020603050405020304" pitchFamily="18" charset="0"/>
              </a:rPr>
              <a:t>research question </a:t>
            </a:r>
            <a:r>
              <a:rPr lang="de-DE" sz="1400" dirty="0">
                <a:solidFill>
                  <a:srgbClr val="212529"/>
                </a:solidFill>
                <a:effectLst/>
                <a:latin typeface="Arial" panose="020B0604020202020204" pitchFamily="34" charset="0"/>
                <a:ea typeface="Times New Roman" panose="02020603050405020304" pitchFamily="18" charset="0"/>
              </a:rPr>
              <a:t>was: How do children and young people with cerebral palsy and their parents view, experience, and choose their level of participation in recreational activities, to benefit their well-being? </a:t>
            </a:r>
          </a:p>
          <a:p>
            <a:r>
              <a:rPr lang="de-DE" sz="1400" dirty="0">
                <a:solidFill>
                  <a:srgbClr val="212529"/>
                </a:solidFill>
                <a:effectLst/>
                <a:latin typeface="Arial" panose="020B0604020202020204" pitchFamily="34" charset="0"/>
                <a:ea typeface="Times New Roman" panose="02020603050405020304" pitchFamily="18" charset="0"/>
              </a:rPr>
              <a:t>The </a:t>
            </a:r>
            <a:r>
              <a:rPr lang="de-DE" sz="1400" b="1" dirty="0">
                <a:solidFill>
                  <a:srgbClr val="212529"/>
                </a:solidFill>
                <a:effectLst/>
                <a:latin typeface="Arial" panose="020B0604020202020204" pitchFamily="34" charset="0"/>
                <a:ea typeface="Times New Roman" panose="02020603050405020304" pitchFamily="18" charset="0"/>
              </a:rPr>
              <a:t>two aims </a:t>
            </a:r>
            <a:r>
              <a:rPr lang="de-DE" sz="1400" dirty="0">
                <a:solidFill>
                  <a:srgbClr val="212529"/>
                </a:solidFill>
                <a:effectLst/>
                <a:latin typeface="Arial" panose="020B0604020202020204" pitchFamily="34" charset="0"/>
                <a:ea typeface="Times New Roman" panose="02020603050405020304" pitchFamily="18" charset="0"/>
              </a:rPr>
              <a:t>were to explore: </a:t>
            </a:r>
          </a:p>
          <a:p>
            <a:r>
              <a:rPr lang="de-DE" sz="1400" dirty="0">
                <a:solidFill>
                  <a:srgbClr val="212529"/>
                </a:solidFill>
                <a:effectLst/>
                <a:latin typeface="Arial" panose="020B0604020202020204" pitchFamily="34" charset="0"/>
                <a:ea typeface="Times New Roman" panose="02020603050405020304" pitchFamily="18" charset="0"/>
              </a:rPr>
              <a:t>1. The views, experiences and choices for children and young people’s level of participation in recreational activities, including barriers and facilitators. </a:t>
            </a:r>
          </a:p>
          <a:p>
            <a:r>
              <a:rPr lang="de-DE" sz="1400" dirty="0">
                <a:solidFill>
                  <a:srgbClr val="212529"/>
                </a:solidFill>
                <a:effectLst/>
                <a:latin typeface="Arial" panose="020B0604020202020204" pitchFamily="34" charset="0"/>
                <a:ea typeface="Times New Roman" panose="02020603050405020304" pitchFamily="18" charset="0"/>
              </a:rPr>
              <a:t>2. Their perceptions of the effect of their level of participation upon children and young people’s emotional well-being.</a:t>
            </a:r>
            <a:endParaRPr lang="en-GB" sz="1400" dirty="0"/>
          </a:p>
        </p:txBody>
      </p:sp>
      <p:sp>
        <p:nvSpPr>
          <p:cNvPr id="13" name="TextBox 12">
            <a:extLst>
              <a:ext uri="{FF2B5EF4-FFF2-40B4-BE49-F238E27FC236}">
                <a16:creationId xmlns:a16="http://schemas.microsoft.com/office/drawing/2014/main" id="{0B686B74-C44F-486B-958F-F2498DF4069D}"/>
              </a:ext>
            </a:extLst>
          </p:cNvPr>
          <p:cNvSpPr txBox="1"/>
          <p:nvPr/>
        </p:nvSpPr>
        <p:spPr>
          <a:xfrm>
            <a:off x="116884" y="4426848"/>
            <a:ext cx="5726298" cy="3108543"/>
          </a:xfrm>
          <a:prstGeom prst="rect">
            <a:avLst/>
          </a:prstGeom>
          <a:noFill/>
        </p:spPr>
        <p:txBody>
          <a:bodyPr wrap="square" rtlCol="0">
            <a:spAutoFit/>
          </a:bodyPr>
          <a:lstStyle/>
          <a:p>
            <a:r>
              <a:rPr lang="de-DE" sz="1400" b="1" dirty="0">
                <a:solidFill>
                  <a:srgbClr val="212529"/>
                </a:solidFill>
                <a:effectLst/>
                <a:latin typeface="Arial" panose="020B0604020202020204" pitchFamily="34" charset="0"/>
                <a:ea typeface="Times New Roman" panose="02020603050405020304" pitchFamily="18" charset="0"/>
              </a:rPr>
              <a:t>Methods:</a:t>
            </a:r>
            <a:r>
              <a:rPr lang="de-DE" sz="1400" dirty="0">
                <a:solidFill>
                  <a:srgbClr val="212529"/>
                </a:solidFill>
                <a:effectLst/>
                <a:latin typeface="Arial" panose="020B0604020202020204" pitchFamily="34" charset="0"/>
                <a:ea typeface="Times New Roman" panose="02020603050405020304" pitchFamily="18" charset="0"/>
              </a:rPr>
              <a:t> A qualitative approach was developed using an exploratory comparative case study design using visual methods. There were two groups, a Participatory Group (N=4) and a Limited Participatory Group (N=3). The participants were aged nine to sixteen years and were supported by their parents in the data collection. Each case included two interviews at the beginning and end of twelve weeks, during which time the parents also kept a hand-written diary. Observations were also carried out at one of their usual activities during this time. Photographs were taken by the parent or the researcher, which were used to elicit discussion in the second interview. Positioning theory was applied, which included a triad of their position, social forces, and their own stories</a:t>
            </a:r>
            <a:r>
              <a:rPr lang="de-DE" sz="1400" baseline="30000" dirty="0">
                <a:solidFill>
                  <a:srgbClr val="212529"/>
                </a:solidFill>
                <a:effectLst/>
                <a:latin typeface="Arial" panose="020B0604020202020204" pitchFamily="34" charset="0"/>
                <a:ea typeface="Times New Roman" panose="02020603050405020304" pitchFamily="18" charset="0"/>
              </a:rPr>
              <a:t>2</a:t>
            </a:r>
            <a:r>
              <a:rPr lang="de-DE" sz="1400" dirty="0">
                <a:solidFill>
                  <a:srgbClr val="212529"/>
                </a:solidFill>
                <a:effectLst/>
                <a:latin typeface="Arial" panose="020B0604020202020204" pitchFamily="34" charset="0"/>
                <a:ea typeface="Times New Roman" panose="02020603050405020304" pitchFamily="18" charset="0"/>
              </a:rPr>
              <a:t>. The storylines of the participants were socially constructed from the evidence of the social forces at play, at the activities where they were positioned.  </a:t>
            </a:r>
            <a:endParaRPr lang="en-GB" sz="1400" dirty="0"/>
          </a:p>
        </p:txBody>
      </p:sp>
      <p:sp>
        <p:nvSpPr>
          <p:cNvPr id="14" name="TextBox 13">
            <a:extLst>
              <a:ext uri="{FF2B5EF4-FFF2-40B4-BE49-F238E27FC236}">
                <a16:creationId xmlns:a16="http://schemas.microsoft.com/office/drawing/2014/main" id="{CE1ABE53-D1FC-4CF1-8EE8-71E716B4D800}"/>
              </a:ext>
            </a:extLst>
          </p:cNvPr>
          <p:cNvSpPr txBox="1"/>
          <p:nvPr/>
        </p:nvSpPr>
        <p:spPr>
          <a:xfrm>
            <a:off x="236508" y="7510871"/>
            <a:ext cx="5956043" cy="1600438"/>
          </a:xfrm>
          <a:prstGeom prst="rect">
            <a:avLst/>
          </a:prstGeom>
          <a:noFill/>
        </p:spPr>
        <p:txBody>
          <a:bodyPr wrap="square" rtlCol="0">
            <a:spAutoFit/>
          </a:bodyPr>
          <a:lstStyle/>
          <a:p>
            <a:r>
              <a:rPr lang="de-DE" sz="1400" b="1" dirty="0">
                <a:solidFill>
                  <a:srgbClr val="212529"/>
                </a:solidFill>
                <a:effectLst/>
                <a:latin typeface="Arial" panose="020B0604020202020204" pitchFamily="34" charset="0"/>
                <a:ea typeface="Times New Roman" panose="02020603050405020304" pitchFamily="18" charset="0"/>
              </a:rPr>
              <a:t>Results:</a:t>
            </a:r>
            <a:r>
              <a:rPr lang="de-DE" sz="1400" dirty="0">
                <a:solidFill>
                  <a:srgbClr val="212529"/>
                </a:solidFill>
                <a:effectLst/>
                <a:latin typeface="Arial" panose="020B0604020202020204" pitchFamily="34" charset="0"/>
                <a:ea typeface="Times New Roman" panose="02020603050405020304" pitchFamily="18" charset="0"/>
              </a:rPr>
              <a:t> Seven cases were analysed using Braun and Clark’s six stages of thematic analysis. Three overall themes were identified from the findings: </a:t>
            </a:r>
          </a:p>
          <a:p>
            <a:pPr algn="ctr"/>
            <a:r>
              <a:rPr lang="de-DE" sz="1400" b="1" dirty="0">
                <a:solidFill>
                  <a:srgbClr val="212529"/>
                </a:solidFill>
                <a:effectLst/>
                <a:latin typeface="Arial" panose="020B0604020202020204" pitchFamily="34" charset="0"/>
                <a:ea typeface="Times New Roman" panose="02020603050405020304" pitchFamily="18" charset="0"/>
              </a:rPr>
              <a:t>1. Participation Enhancers; </a:t>
            </a:r>
          </a:p>
          <a:p>
            <a:pPr algn="ctr"/>
            <a:r>
              <a:rPr lang="de-DE" sz="1400" b="1" dirty="0">
                <a:solidFill>
                  <a:srgbClr val="212529"/>
                </a:solidFill>
                <a:effectLst/>
                <a:latin typeface="Arial" panose="020B0604020202020204" pitchFamily="34" charset="0"/>
                <a:ea typeface="Times New Roman" panose="02020603050405020304" pitchFamily="18" charset="0"/>
              </a:rPr>
              <a:t>2. Champions for disabled children and young </a:t>
            </a:r>
            <a:r>
              <a:rPr lang="de-DE" sz="1400" b="1">
                <a:solidFill>
                  <a:srgbClr val="212529"/>
                </a:solidFill>
                <a:effectLst/>
                <a:latin typeface="Arial" panose="020B0604020202020204" pitchFamily="34" charset="0"/>
                <a:ea typeface="Times New Roman" panose="02020603050405020304" pitchFamily="18" charset="0"/>
              </a:rPr>
              <a:t>people's well-being-     	Self </a:t>
            </a:r>
            <a:r>
              <a:rPr lang="de-DE" sz="1400" b="1" dirty="0">
                <a:solidFill>
                  <a:srgbClr val="212529"/>
                </a:solidFill>
                <a:effectLst/>
                <a:latin typeface="Arial" panose="020B0604020202020204" pitchFamily="34" charset="0"/>
                <a:ea typeface="Times New Roman" panose="02020603050405020304" pitchFamily="18" charset="0"/>
              </a:rPr>
              <a:t>advocacy; </a:t>
            </a:r>
          </a:p>
          <a:p>
            <a:pPr algn="ctr"/>
            <a:r>
              <a:rPr lang="de-DE" sz="1400" b="1" dirty="0">
                <a:solidFill>
                  <a:srgbClr val="212529"/>
                </a:solidFill>
                <a:effectLst/>
                <a:latin typeface="Arial" panose="020B0604020202020204" pitchFamily="34" charset="0"/>
                <a:ea typeface="Times New Roman" panose="02020603050405020304" pitchFamily="18" charset="0"/>
              </a:rPr>
              <a:t>3. Hindrances to participation. </a:t>
            </a:r>
            <a:endParaRPr lang="en-GB" b="1" dirty="0"/>
          </a:p>
        </p:txBody>
      </p:sp>
      <p:pic>
        <p:nvPicPr>
          <p:cNvPr id="16" name="Picture 15" descr="Diagram&#10;&#10;Description automatically generated">
            <a:extLst>
              <a:ext uri="{FF2B5EF4-FFF2-40B4-BE49-F238E27FC236}">
                <a16:creationId xmlns:a16="http://schemas.microsoft.com/office/drawing/2014/main" id="{A4EC4212-6123-4208-8744-2B4CC99BA9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3569" y="1867081"/>
            <a:ext cx="4330389" cy="3438698"/>
          </a:xfrm>
          <a:prstGeom prst="rect">
            <a:avLst/>
          </a:prstGeom>
          <a:ln cmpd="thickThin">
            <a:solidFill>
              <a:schemeClr val="tx1"/>
            </a:solidFill>
          </a:ln>
        </p:spPr>
      </p:pic>
      <p:sp>
        <p:nvSpPr>
          <p:cNvPr id="17" name="TextBox 16">
            <a:extLst>
              <a:ext uri="{FF2B5EF4-FFF2-40B4-BE49-F238E27FC236}">
                <a16:creationId xmlns:a16="http://schemas.microsoft.com/office/drawing/2014/main" id="{4A49BB24-BE91-4B9F-B27D-68AEFCE40809}"/>
              </a:ext>
            </a:extLst>
          </p:cNvPr>
          <p:cNvSpPr txBox="1"/>
          <p:nvPr/>
        </p:nvSpPr>
        <p:spPr>
          <a:xfrm>
            <a:off x="10779161" y="4218228"/>
            <a:ext cx="5169941" cy="2462213"/>
          </a:xfrm>
          <a:prstGeom prst="rect">
            <a:avLst/>
          </a:prstGeom>
          <a:noFill/>
        </p:spPr>
        <p:txBody>
          <a:bodyPr wrap="square" rtlCol="0">
            <a:spAutoFit/>
          </a:bodyPr>
          <a:lstStyle/>
          <a:p>
            <a:r>
              <a:rPr lang="de-DE" sz="1400" b="1" dirty="0">
                <a:solidFill>
                  <a:srgbClr val="212529"/>
                </a:solidFill>
                <a:effectLst/>
                <a:latin typeface="Arial" panose="020B0604020202020204" pitchFamily="34" charset="0"/>
                <a:ea typeface="Times New Roman" panose="02020603050405020304" pitchFamily="18" charset="0"/>
              </a:rPr>
              <a:t>Conclusions:</a:t>
            </a:r>
            <a:r>
              <a:rPr lang="de-DE" sz="1400" dirty="0">
                <a:solidFill>
                  <a:srgbClr val="212529"/>
                </a:solidFill>
                <a:effectLst/>
                <a:latin typeface="Arial" panose="020B0604020202020204" pitchFamily="34" charset="0"/>
                <a:ea typeface="Times New Roman" panose="02020603050405020304" pitchFamily="18" charset="0"/>
              </a:rPr>
              <a:t> Policy makers and designers of equipment and environments should consider how to increase the choices of recreational activities for disabled children. Due to the current COVID restrictions the opportunity to develop digital games where disabled children and young people see themselves affirmed and represented is proposed post doc, if further funding is secured. There is a need to explore how health and social care professionals perceive the role of advocacy with disabled children and young people, to enhance their participatory opportunities.</a:t>
            </a:r>
            <a:br>
              <a:rPr lang="de-DE" sz="1400" dirty="0">
                <a:solidFill>
                  <a:srgbClr val="212529"/>
                </a:solidFill>
                <a:effectLst/>
                <a:latin typeface="Arial" panose="020B0604020202020204" pitchFamily="34" charset="0"/>
                <a:ea typeface="Times New Roman" panose="02020603050405020304" pitchFamily="18" charset="0"/>
              </a:rPr>
            </a:br>
            <a:endParaRPr lang="en-GB" sz="1400" dirty="0"/>
          </a:p>
        </p:txBody>
      </p:sp>
      <p:pic>
        <p:nvPicPr>
          <p:cNvPr id="19" name="Picture 18" descr="Diagram&#10;&#10;Description automatically generated">
            <a:extLst>
              <a:ext uri="{FF2B5EF4-FFF2-40B4-BE49-F238E27FC236}">
                <a16:creationId xmlns:a16="http://schemas.microsoft.com/office/drawing/2014/main" id="{5A9439F0-7EE0-46A1-9344-AAC829D9ED1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43568" y="5718729"/>
            <a:ext cx="4330389" cy="3108543"/>
          </a:xfrm>
          <a:prstGeom prst="rect">
            <a:avLst/>
          </a:prstGeom>
          <a:ln cmpd="thickThin">
            <a:solidFill>
              <a:schemeClr val="tx1"/>
            </a:solidFill>
          </a:ln>
        </p:spPr>
      </p:pic>
      <p:sp>
        <p:nvSpPr>
          <p:cNvPr id="20" name="TextBox 19">
            <a:extLst>
              <a:ext uri="{FF2B5EF4-FFF2-40B4-BE49-F238E27FC236}">
                <a16:creationId xmlns:a16="http://schemas.microsoft.com/office/drawing/2014/main" id="{0E2C718F-FCA4-4F1F-BBE4-5433C8167047}"/>
              </a:ext>
            </a:extLst>
          </p:cNvPr>
          <p:cNvSpPr txBox="1"/>
          <p:nvPr/>
        </p:nvSpPr>
        <p:spPr>
          <a:xfrm>
            <a:off x="10762028" y="6370153"/>
            <a:ext cx="5204206" cy="1384995"/>
          </a:xfrm>
          <a:prstGeom prst="rect">
            <a:avLst/>
          </a:prstGeom>
          <a:noFill/>
        </p:spPr>
        <p:txBody>
          <a:bodyPr wrap="square" rtlCol="0">
            <a:spAutoFit/>
          </a:bodyPr>
          <a:lstStyle/>
          <a:p>
            <a:pPr>
              <a:spcAft>
                <a:spcPts val="800"/>
              </a:spcAft>
            </a:pPr>
            <a:r>
              <a:rPr lang="de-DE" sz="1400" b="1" dirty="0">
                <a:solidFill>
                  <a:srgbClr val="212529"/>
                </a:solidFill>
                <a:effectLst/>
                <a:latin typeface="Arial" panose="020B0604020202020204" pitchFamily="34" charset="0"/>
                <a:ea typeface="Times New Roman" panose="02020603050405020304" pitchFamily="18" charset="0"/>
                <a:cs typeface="Times New Roman" panose="02020603050405020304" pitchFamily="18" charset="0"/>
              </a:rPr>
              <a:t>Impact:</a:t>
            </a:r>
            <a:r>
              <a:rPr lang="de-DE" sz="1400" dirty="0">
                <a:solidFill>
                  <a:srgbClr val="212529"/>
                </a:solidFill>
                <a:effectLst/>
                <a:latin typeface="Arial" panose="020B0604020202020204" pitchFamily="34" charset="0"/>
                <a:ea typeface="Times New Roman" panose="02020603050405020304" pitchFamily="18" charset="0"/>
                <a:cs typeface="Times New Roman" panose="02020603050405020304" pitchFamily="18" charset="0"/>
              </a:rPr>
              <a:t> The impact of my PhD will develop from publications in both academic journals, parental networks and policy statements. I created a three minute Powtoon for the participants to listen and see what my dissemination plans are which you can view here: </a:t>
            </a:r>
            <a:r>
              <a:rPr lang="de-DE" sz="1400" dirty="0">
                <a:solidFill>
                  <a:srgbClr val="212529"/>
                </a:solidFill>
                <a:effectLst/>
                <a:latin typeface="Arial" panose="020B0604020202020204" pitchFamily="34" charset="0"/>
                <a:ea typeface="Times New Roman" panose="02020603050405020304" pitchFamily="18" charset="0"/>
                <a:cs typeface="Times New Roman" panose="02020603050405020304" pitchFamily="18" charset="0"/>
                <a:hlinkClick r:id="rId7"/>
              </a:rPr>
              <a:t>https://www.powtoon.com/c/eh8O41X6xP1/0/m</a:t>
            </a:r>
            <a:endParaRPr lang="de-DE" sz="1400" dirty="0">
              <a:solidFill>
                <a:srgbClr val="212529"/>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786B3317-1B47-45A4-AAD5-AC21B52AC0DB}"/>
              </a:ext>
            </a:extLst>
          </p:cNvPr>
          <p:cNvSpPr txBox="1"/>
          <p:nvPr/>
        </p:nvSpPr>
        <p:spPr>
          <a:xfrm>
            <a:off x="6643951" y="5305779"/>
            <a:ext cx="3529621" cy="338554"/>
          </a:xfrm>
          <a:prstGeom prst="rect">
            <a:avLst/>
          </a:prstGeom>
          <a:noFill/>
        </p:spPr>
        <p:txBody>
          <a:bodyPr wrap="none" rtlCol="0">
            <a:spAutoFit/>
          </a:bodyPr>
          <a:lstStyle/>
          <a:p>
            <a:r>
              <a:rPr lang="en-GB" sz="1600" u="sng" dirty="0">
                <a:latin typeface="Arial" panose="020B0604020202020204" pitchFamily="34" charset="0"/>
                <a:cs typeface="Arial" panose="020B0604020202020204" pitchFamily="34" charset="0"/>
              </a:rPr>
              <a:t>Figure 1: Kaleidoscope of Well-being</a:t>
            </a:r>
          </a:p>
        </p:txBody>
      </p:sp>
      <p:sp>
        <p:nvSpPr>
          <p:cNvPr id="22" name="TextBox 21">
            <a:extLst>
              <a:ext uri="{FF2B5EF4-FFF2-40B4-BE49-F238E27FC236}">
                <a16:creationId xmlns:a16="http://schemas.microsoft.com/office/drawing/2014/main" id="{86331E60-3880-4CB8-9AFA-2EAFF49AD655}"/>
              </a:ext>
            </a:extLst>
          </p:cNvPr>
          <p:cNvSpPr txBox="1"/>
          <p:nvPr/>
        </p:nvSpPr>
        <p:spPr>
          <a:xfrm>
            <a:off x="6192551" y="8901668"/>
            <a:ext cx="4315092" cy="338554"/>
          </a:xfrm>
          <a:prstGeom prst="rect">
            <a:avLst/>
          </a:prstGeom>
          <a:noFill/>
        </p:spPr>
        <p:txBody>
          <a:bodyPr wrap="none" rtlCol="0">
            <a:spAutoFit/>
          </a:bodyPr>
          <a:lstStyle/>
          <a:p>
            <a:r>
              <a:rPr lang="en-GB" sz="1600" u="sng" dirty="0">
                <a:latin typeface="Arial" panose="020B0604020202020204" pitchFamily="34" charset="0"/>
                <a:cs typeface="Arial" panose="020B0604020202020204" pitchFamily="34" charset="0"/>
              </a:rPr>
              <a:t>Figure 2: Skewed Kaleidoscope of Well-being</a:t>
            </a:r>
          </a:p>
        </p:txBody>
      </p:sp>
      <p:pic>
        <p:nvPicPr>
          <p:cNvPr id="23" name="Picture 22">
            <a:extLst>
              <a:ext uri="{FF2B5EF4-FFF2-40B4-BE49-F238E27FC236}">
                <a16:creationId xmlns:a16="http://schemas.microsoft.com/office/drawing/2014/main" id="{183CEDCC-D906-4D4E-8FCC-081D92133B2E}"/>
              </a:ext>
            </a:extLst>
          </p:cNvPr>
          <p:cNvPicPr>
            <a:picLocks noChangeAspect="1"/>
          </p:cNvPicPr>
          <p:nvPr/>
        </p:nvPicPr>
        <p:blipFill>
          <a:blip r:embed="rId8"/>
          <a:stretch>
            <a:fillRect/>
          </a:stretch>
        </p:blipFill>
        <p:spPr>
          <a:xfrm>
            <a:off x="14646552" y="7831010"/>
            <a:ext cx="1530229" cy="1345543"/>
          </a:xfrm>
          <a:prstGeom prst="rect">
            <a:avLst/>
          </a:prstGeom>
          <a:ln w="3175">
            <a:solidFill>
              <a:schemeClr val="tx1"/>
            </a:solidFill>
          </a:ln>
        </p:spPr>
      </p:pic>
      <p:sp>
        <p:nvSpPr>
          <p:cNvPr id="5" name="TextBox 4">
            <a:extLst>
              <a:ext uri="{FF2B5EF4-FFF2-40B4-BE49-F238E27FC236}">
                <a16:creationId xmlns:a16="http://schemas.microsoft.com/office/drawing/2014/main" id="{73BD5C1C-B2AF-42FD-8810-A0E9C6D26FE3}"/>
              </a:ext>
            </a:extLst>
          </p:cNvPr>
          <p:cNvSpPr txBox="1"/>
          <p:nvPr/>
        </p:nvSpPr>
        <p:spPr>
          <a:xfrm>
            <a:off x="10573957" y="7853114"/>
            <a:ext cx="4123222" cy="1477328"/>
          </a:xfrm>
          <a:prstGeom prst="rect">
            <a:avLst/>
          </a:prstGeom>
          <a:noFill/>
        </p:spPr>
        <p:txBody>
          <a:bodyPr wrap="square" rtlCol="0">
            <a:spAutoFit/>
          </a:bodyPr>
          <a:lstStyle/>
          <a:p>
            <a:r>
              <a:rPr lang="en-GB" sz="1000" b="1" u="sng" dirty="0">
                <a:latin typeface="Arial" panose="020B0604020202020204" pitchFamily="34" charset="0"/>
                <a:cs typeface="Arial" panose="020B0604020202020204" pitchFamily="34" charset="0"/>
              </a:rPr>
              <a:t>References: </a:t>
            </a:r>
            <a:r>
              <a:rPr lang="en-GB" sz="1000" dirty="0"/>
              <a:t>1. </a:t>
            </a:r>
            <a:r>
              <a:rPr lang="en-GB" sz="1000" dirty="0" err="1">
                <a:effectLst/>
                <a:latin typeface="Arial" panose="020B0604020202020204" pitchFamily="34" charset="0"/>
                <a:ea typeface="Calibri" panose="020F0502020204030204" pitchFamily="34" charset="0"/>
                <a:cs typeface="Times New Roman" panose="02020603050405020304" pitchFamily="18" charset="0"/>
              </a:rPr>
              <a:t>Shikako</a:t>
            </a:r>
            <a:r>
              <a:rPr lang="en-GB" sz="1000" dirty="0">
                <a:effectLst/>
                <a:latin typeface="Arial" panose="020B0604020202020204" pitchFamily="34" charset="0"/>
                <a:ea typeface="Calibri" panose="020F0502020204030204" pitchFamily="34" charset="0"/>
                <a:cs typeface="Times New Roman" panose="02020603050405020304" pitchFamily="18" charset="0"/>
              </a:rPr>
              <a:t>-Thomas, K. et al. 2014. Promoting leisure participation as part of health and well-being in children and youth with cerebral palsy. </a:t>
            </a:r>
            <a:r>
              <a:rPr lang="en-GB" sz="1000" i="1" dirty="0">
                <a:effectLst/>
                <a:latin typeface="Arial" panose="020B0604020202020204" pitchFamily="34" charset="0"/>
                <a:ea typeface="Calibri" panose="020F0502020204030204" pitchFamily="34" charset="0"/>
                <a:cs typeface="Times New Roman" panose="02020603050405020304" pitchFamily="18" charset="0"/>
              </a:rPr>
              <a:t>J Child </a:t>
            </a:r>
            <a:r>
              <a:rPr lang="en-GB" sz="1000" i="1" dirty="0" err="1">
                <a:effectLst/>
                <a:latin typeface="Arial" panose="020B0604020202020204" pitchFamily="34" charset="0"/>
                <a:ea typeface="Calibri" panose="020F0502020204030204" pitchFamily="34" charset="0"/>
                <a:cs typeface="Times New Roman" panose="02020603050405020304" pitchFamily="18" charset="0"/>
              </a:rPr>
              <a:t>Neurol</a:t>
            </a:r>
            <a:r>
              <a:rPr lang="en-GB" sz="1000" dirty="0">
                <a:effectLst/>
                <a:latin typeface="Arial" panose="020B0604020202020204" pitchFamily="34" charset="0"/>
                <a:ea typeface="Calibri" panose="020F0502020204030204" pitchFamily="34" charset="0"/>
                <a:cs typeface="Times New Roman" panose="02020603050405020304" pitchFamily="18" charset="0"/>
              </a:rPr>
              <a:t> 29(8), pp. 1125-1133.</a:t>
            </a:r>
            <a:endParaRPr lang="en-GB" sz="1000" dirty="0"/>
          </a:p>
          <a:p>
            <a:r>
              <a:rPr lang="en-GB" sz="1000" dirty="0"/>
              <a:t>2.</a:t>
            </a:r>
            <a:r>
              <a:rPr lang="en-GB" sz="1000" dirty="0">
                <a:effectLst/>
                <a:latin typeface="Arial" panose="020B0604020202020204" pitchFamily="34" charset="0"/>
                <a:ea typeface="Calibri" panose="020F0502020204030204" pitchFamily="34" charset="0"/>
              </a:rPr>
              <a:t> </a:t>
            </a:r>
            <a:r>
              <a:rPr lang="en-GB" sz="1000" dirty="0" err="1">
                <a:effectLst/>
                <a:latin typeface="Arial" panose="020B0604020202020204" pitchFamily="34" charset="0"/>
                <a:ea typeface="Calibri" panose="020F0502020204030204" pitchFamily="34" charset="0"/>
              </a:rPr>
              <a:t>Langenhove</a:t>
            </a:r>
            <a:r>
              <a:rPr lang="en-GB" sz="1000" dirty="0">
                <a:effectLst/>
                <a:latin typeface="Arial" panose="020B0604020202020204" pitchFamily="34" charset="0"/>
                <a:ea typeface="Calibri" panose="020F0502020204030204" pitchFamily="34" charset="0"/>
              </a:rPr>
              <a:t> LV, </a:t>
            </a:r>
            <a:r>
              <a:rPr lang="en-GB" sz="1000" dirty="0" err="1">
                <a:effectLst/>
                <a:latin typeface="Arial" panose="020B0604020202020204" pitchFamily="34" charset="0"/>
                <a:ea typeface="Calibri" panose="020F0502020204030204" pitchFamily="34" charset="0"/>
              </a:rPr>
              <a:t>Harré</a:t>
            </a:r>
            <a:r>
              <a:rPr lang="en-GB" sz="1000" dirty="0">
                <a:effectLst/>
                <a:latin typeface="Arial" panose="020B0604020202020204" pitchFamily="34" charset="0"/>
                <a:ea typeface="Calibri" panose="020F0502020204030204" pitchFamily="34" charset="0"/>
              </a:rPr>
              <a:t> R. Cultural stereotypes and positioning theory. Journal for the Theory of Social Behaviour. 1994 Dec;24(4):359-72.</a:t>
            </a:r>
            <a:r>
              <a:rPr lang="en-GB" sz="1000" dirty="0"/>
              <a:t> </a:t>
            </a:r>
          </a:p>
          <a:p>
            <a:r>
              <a:rPr lang="en-GB" sz="1000" dirty="0"/>
              <a:t>3. </a:t>
            </a:r>
            <a:r>
              <a:rPr lang="en-GB" sz="1000" dirty="0" err="1">
                <a:effectLst/>
                <a:latin typeface="Arial" panose="020B0604020202020204" pitchFamily="34" charset="0"/>
                <a:ea typeface="Calibri" panose="020F0502020204030204" pitchFamily="34" charset="0"/>
                <a:cs typeface="Arial" panose="020B0604020202020204" pitchFamily="34" charset="0"/>
              </a:rPr>
              <a:t>Devakumar</a:t>
            </a:r>
            <a:r>
              <a:rPr lang="en-GB" sz="1000" dirty="0">
                <a:effectLst/>
                <a:latin typeface="Arial" panose="020B0604020202020204" pitchFamily="34" charset="0"/>
                <a:ea typeface="Calibri" panose="020F0502020204030204" pitchFamily="34" charset="0"/>
                <a:cs typeface="Arial" panose="020B0604020202020204" pitchFamily="34" charset="0"/>
              </a:rPr>
              <a:t> et al 2016. The role of advocacy in promoting better child health </a:t>
            </a:r>
            <a:r>
              <a:rPr lang="en-GB" sz="1000" i="1" dirty="0">
                <a:effectLst/>
                <a:latin typeface="Arial" panose="020B0604020202020204" pitchFamily="34" charset="0"/>
                <a:ea typeface="Calibri" panose="020F0502020204030204" pitchFamily="34" charset="0"/>
                <a:cs typeface="Arial" panose="020B0604020202020204" pitchFamily="34" charset="0"/>
              </a:rPr>
              <a:t>Arch Dis Child</a:t>
            </a:r>
            <a:r>
              <a:rPr lang="en-GB" sz="1000" dirty="0">
                <a:effectLst/>
                <a:latin typeface="Arial" panose="020B0604020202020204" pitchFamily="34" charset="0"/>
                <a:ea typeface="Calibri" panose="020F0502020204030204" pitchFamily="34" charset="0"/>
                <a:cs typeface="Arial" panose="020B0604020202020204" pitchFamily="34" charset="0"/>
              </a:rPr>
              <a:t> July 2016 Vol 101 No 7</a:t>
            </a:r>
            <a:endParaRPr lang="en-GB" sz="1000" dirty="0">
              <a:latin typeface="Arial" panose="020B0604020202020204" pitchFamily="34" charset="0"/>
              <a:cs typeface="Arial" panose="020B0604020202020204" pitchFamily="34" charset="0"/>
            </a:endParaRPr>
          </a:p>
          <a:p>
            <a:r>
              <a:rPr lang="en-GB" sz="1000" dirty="0"/>
              <a:t> </a:t>
            </a:r>
          </a:p>
        </p:txBody>
      </p:sp>
    </p:spTree>
    <p:extLst>
      <p:ext uri="{BB962C8B-B14F-4D97-AF65-F5344CB8AC3E}">
        <p14:creationId xmlns:p14="http://schemas.microsoft.com/office/powerpoint/2010/main" val="404690941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509</TotalTime>
  <Words>731</Words>
  <Application>Microsoft Office PowerPoint</Application>
  <PresentationFormat>Custom</PresentationFormat>
  <Paragraphs>36</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 Theme:   Digital transformation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Theme:</dc:title>
  <dc:creator>Linda Grootegoed</dc:creator>
  <cp:lastModifiedBy>Jim Pickering</cp:lastModifiedBy>
  <cp:revision>17</cp:revision>
  <dcterms:created xsi:type="dcterms:W3CDTF">2021-04-19T12:16:05Z</dcterms:created>
  <dcterms:modified xsi:type="dcterms:W3CDTF">2021-08-18T14:07:16Z</dcterms:modified>
</cp:coreProperties>
</file>