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344" r:id="rId5"/>
    <p:sldId id="343" r:id="rId6"/>
    <p:sldId id="290" r:id="rId7"/>
    <p:sldId id="345" r:id="rId8"/>
    <p:sldId id="346" r:id="rId9"/>
    <p:sldId id="347" r:id="rId10"/>
    <p:sldId id="323" r:id="rId11"/>
    <p:sldId id="324" r:id="rId12"/>
    <p:sldId id="306" r:id="rId13"/>
    <p:sldId id="309" r:id="rId14"/>
    <p:sldId id="310" r:id="rId15"/>
    <p:sldId id="339" r:id="rId16"/>
    <p:sldId id="340" r:id="rId17"/>
    <p:sldId id="325" r:id="rId18"/>
    <p:sldId id="328" r:id="rId19"/>
    <p:sldId id="312" r:id="rId20"/>
    <p:sldId id="319" r:id="rId21"/>
    <p:sldId id="314" r:id="rId22"/>
    <p:sldId id="316" r:id="rId23"/>
    <p:sldId id="31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241AB1-B1AC-48AC-ACD0-EAE2A219307B}" v="1" dt="2023-10-20T09:28:57.9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443" autoAdjust="0"/>
    <p:restoredTop sz="93657" autoAdjust="0"/>
  </p:normalViewPr>
  <p:slideViewPr>
    <p:cSldViewPr snapToGrid="0">
      <p:cViewPr varScale="1">
        <p:scale>
          <a:sx n="62" d="100"/>
          <a:sy n="62" d="100"/>
        </p:scale>
        <p:origin x="39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holas Ryder" userId="e2d2935a-8ebf-499a-b9bc-e7f40862ad4e" providerId="ADAL" clId="{B01D2FB1-B5F3-4FA7-88C7-7E400EADD71C}"/>
    <pc:docChg chg="undo custSel addSld delSld modSld sldOrd">
      <pc:chgData name="Nicholas Ryder" userId="e2d2935a-8ebf-499a-b9bc-e7f40862ad4e" providerId="ADAL" clId="{B01D2FB1-B5F3-4FA7-88C7-7E400EADD71C}" dt="2023-09-14T10:32:25.388" v="2296" actId="1076"/>
      <pc:docMkLst>
        <pc:docMk/>
      </pc:docMkLst>
      <pc:sldChg chg="delSp modSp mod delDesignElem chgLayout">
        <pc:chgData name="Nicholas Ryder" userId="e2d2935a-8ebf-499a-b9bc-e7f40862ad4e" providerId="ADAL" clId="{B01D2FB1-B5F3-4FA7-88C7-7E400EADD71C}" dt="2023-09-12T16:39:15.824" v="590" actId="122"/>
        <pc:sldMkLst>
          <pc:docMk/>
          <pc:sldMk cId="2841140786" sldId="290"/>
        </pc:sldMkLst>
        <pc:spChg chg="mod ord">
          <ac:chgData name="Nicholas Ryder" userId="e2d2935a-8ebf-499a-b9bc-e7f40862ad4e" providerId="ADAL" clId="{B01D2FB1-B5F3-4FA7-88C7-7E400EADD71C}" dt="2023-09-12T16:39:15.824" v="590" actId="122"/>
          <ac:spMkLst>
            <pc:docMk/>
            <pc:sldMk cId="2841140786" sldId="290"/>
            <ac:spMk id="2" creationId="{00000000-0000-0000-0000-000000000000}"/>
          </ac:spMkLst>
        </pc:spChg>
        <pc:spChg chg="mod ord">
          <ac:chgData name="Nicholas Ryder" userId="e2d2935a-8ebf-499a-b9bc-e7f40862ad4e" providerId="ADAL" clId="{B01D2FB1-B5F3-4FA7-88C7-7E400EADD71C}" dt="2023-09-12T16:39:10.143" v="589" actId="20577"/>
          <ac:spMkLst>
            <pc:docMk/>
            <pc:sldMk cId="2841140786" sldId="290"/>
            <ac:spMk id="3" creationId="{00000000-0000-0000-0000-000000000000}"/>
          </ac:spMkLst>
        </pc:spChg>
        <pc:spChg chg="mod ord">
          <ac:chgData name="Nicholas Ryder" userId="e2d2935a-8ebf-499a-b9bc-e7f40862ad4e" providerId="ADAL" clId="{B01D2FB1-B5F3-4FA7-88C7-7E400EADD71C}" dt="2023-09-12T16:30:06.771" v="428" actId="700"/>
          <ac:spMkLst>
            <pc:docMk/>
            <pc:sldMk cId="2841140786" sldId="290"/>
            <ac:spMk id="4" creationId="{00000000-0000-0000-0000-000000000000}"/>
          </ac:spMkLst>
        </pc:spChg>
        <pc:spChg chg="mod ord">
          <ac:chgData name="Nicholas Ryder" userId="e2d2935a-8ebf-499a-b9bc-e7f40862ad4e" providerId="ADAL" clId="{B01D2FB1-B5F3-4FA7-88C7-7E400EADD71C}" dt="2023-09-12T16:30:06.771" v="428" actId="700"/>
          <ac:spMkLst>
            <pc:docMk/>
            <pc:sldMk cId="2841140786" sldId="290"/>
            <ac:spMk id="5" creationId="{00000000-0000-0000-0000-000000000000}"/>
          </ac:spMkLst>
        </pc:spChg>
        <pc:spChg chg="del">
          <ac:chgData name="Nicholas Ryder" userId="e2d2935a-8ebf-499a-b9bc-e7f40862ad4e" providerId="ADAL" clId="{B01D2FB1-B5F3-4FA7-88C7-7E400EADD71C}" dt="2023-09-12T16:30:06.771" v="428" actId="700"/>
          <ac:spMkLst>
            <pc:docMk/>
            <pc:sldMk cId="2841140786" sldId="290"/>
            <ac:spMk id="67" creationId="{743AA782-23D1-4521-8CAD-47662984AA08}"/>
          </ac:spMkLst>
        </pc:spChg>
        <pc:spChg chg="del">
          <ac:chgData name="Nicholas Ryder" userId="e2d2935a-8ebf-499a-b9bc-e7f40862ad4e" providerId="ADAL" clId="{B01D2FB1-B5F3-4FA7-88C7-7E400EADD71C}" dt="2023-09-12T16:30:06.771" v="428" actId="700"/>
          <ac:spMkLst>
            <pc:docMk/>
            <pc:sldMk cId="2841140786" sldId="290"/>
            <ac:spMk id="69" creationId="{71877DBC-BB60-40F0-AC93-2ACDBAAE60CE}"/>
          </ac:spMkLst>
        </pc:spChg>
        <pc:picChg chg="del">
          <ac:chgData name="Nicholas Ryder" userId="e2d2935a-8ebf-499a-b9bc-e7f40862ad4e" providerId="ADAL" clId="{B01D2FB1-B5F3-4FA7-88C7-7E400EADD71C}" dt="2023-09-12T16:29:48.043" v="427" actId="478"/>
          <ac:picMkLst>
            <pc:docMk/>
            <pc:sldMk cId="2841140786" sldId="290"/>
            <ac:picMk id="36" creationId="{3CAEF011-5134-DF23-3243-6279EC469362}"/>
          </ac:picMkLst>
        </pc:picChg>
      </pc:sldChg>
      <pc:sldChg chg="delSp modSp mod delDesignElem chgLayout">
        <pc:chgData name="Nicholas Ryder" userId="e2d2935a-8ebf-499a-b9bc-e7f40862ad4e" providerId="ADAL" clId="{B01D2FB1-B5F3-4FA7-88C7-7E400EADD71C}" dt="2023-09-12T16:40:05.691" v="607" actId="14100"/>
        <pc:sldMkLst>
          <pc:docMk/>
          <pc:sldMk cId="3597053500" sldId="306"/>
        </pc:sldMkLst>
        <pc:spChg chg="mod ord">
          <ac:chgData name="Nicholas Ryder" userId="e2d2935a-8ebf-499a-b9bc-e7f40862ad4e" providerId="ADAL" clId="{B01D2FB1-B5F3-4FA7-88C7-7E400EADD71C}" dt="2023-09-12T16:40:05.691" v="607" actId="14100"/>
          <ac:spMkLst>
            <pc:docMk/>
            <pc:sldMk cId="3597053500" sldId="306"/>
            <ac:spMk id="2" creationId="{00000000-0000-0000-0000-000000000000}"/>
          </ac:spMkLst>
        </pc:spChg>
        <pc:spChg chg="mod ord">
          <ac:chgData name="Nicholas Ryder" userId="e2d2935a-8ebf-499a-b9bc-e7f40862ad4e" providerId="ADAL" clId="{B01D2FB1-B5F3-4FA7-88C7-7E400EADD71C}" dt="2023-09-12T16:34:07.410" v="469" actId="20577"/>
          <ac:spMkLst>
            <pc:docMk/>
            <pc:sldMk cId="3597053500" sldId="306"/>
            <ac:spMk id="3" creationId="{00000000-0000-0000-0000-000000000000}"/>
          </ac:spMkLst>
        </pc:spChg>
        <pc:spChg chg="mod ord">
          <ac:chgData name="Nicholas Ryder" userId="e2d2935a-8ebf-499a-b9bc-e7f40862ad4e" providerId="ADAL" clId="{B01D2FB1-B5F3-4FA7-88C7-7E400EADD71C}" dt="2023-09-12T16:30:30.121" v="434" actId="700"/>
          <ac:spMkLst>
            <pc:docMk/>
            <pc:sldMk cId="3597053500" sldId="306"/>
            <ac:spMk id="4" creationId="{00000000-0000-0000-0000-000000000000}"/>
          </ac:spMkLst>
        </pc:spChg>
        <pc:spChg chg="mod ord">
          <ac:chgData name="Nicholas Ryder" userId="e2d2935a-8ebf-499a-b9bc-e7f40862ad4e" providerId="ADAL" clId="{B01D2FB1-B5F3-4FA7-88C7-7E400EADD71C}" dt="2023-09-12T16:30:30.121" v="434" actId="700"/>
          <ac:spMkLst>
            <pc:docMk/>
            <pc:sldMk cId="3597053500" sldId="306"/>
            <ac:spMk id="5" creationId="{00000000-0000-0000-0000-000000000000}"/>
          </ac:spMkLst>
        </pc:spChg>
        <pc:spChg chg="del">
          <ac:chgData name="Nicholas Ryder" userId="e2d2935a-8ebf-499a-b9bc-e7f40862ad4e" providerId="ADAL" clId="{B01D2FB1-B5F3-4FA7-88C7-7E400EADD71C}" dt="2023-09-12T16:30:30.121" v="434" actId="700"/>
          <ac:spMkLst>
            <pc:docMk/>
            <pc:sldMk cId="3597053500" sldId="306"/>
            <ac:spMk id="51" creationId="{743AA782-23D1-4521-8CAD-47662984AA08}"/>
          </ac:spMkLst>
        </pc:spChg>
        <pc:spChg chg="del">
          <ac:chgData name="Nicholas Ryder" userId="e2d2935a-8ebf-499a-b9bc-e7f40862ad4e" providerId="ADAL" clId="{B01D2FB1-B5F3-4FA7-88C7-7E400EADD71C}" dt="2023-09-12T16:30:30.121" v="434" actId="700"/>
          <ac:spMkLst>
            <pc:docMk/>
            <pc:sldMk cId="3597053500" sldId="306"/>
            <ac:spMk id="53" creationId="{71877DBC-BB60-40F0-AC93-2ACDBAAE60CE}"/>
          </ac:spMkLst>
        </pc:spChg>
        <pc:picChg chg="del">
          <ac:chgData name="Nicholas Ryder" userId="e2d2935a-8ebf-499a-b9bc-e7f40862ad4e" providerId="ADAL" clId="{B01D2FB1-B5F3-4FA7-88C7-7E400EADD71C}" dt="2023-09-12T16:30:26.155" v="433" actId="478"/>
          <ac:picMkLst>
            <pc:docMk/>
            <pc:sldMk cId="3597053500" sldId="306"/>
            <ac:picMk id="6" creationId="{3F6B7630-DF24-CE8D-CB83-B451762F4779}"/>
          </ac:picMkLst>
        </pc:picChg>
      </pc:sldChg>
      <pc:sldChg chg="delSp modSp mod delDesignElem chgLayout">
        <pc:chgData name="Nicholas Ryder" userId="e2d2935a-8ebf-499a-b9bc-e7f40862ad4e" providerId="ADAL" clId="{B01D2FB1-B5F3-4FA7-88C7-7E400EADD71C}" dt="2023-09-12T16:40:16.034" v="611" actId="14100"/>
        <pc:sldMkLst>
          <pc:docMk/>
          <pc:sldMk cId="1179737942" sldId="309"/>
        </pc:sldMkLst>
        <pc:spChg chg="mod ord">
          <ac:chgData name="Nicholas Ryder" userId="e2d2935a-8ebf-499a-b9bc-e7f40862ad4e" providerId="ADAL" clId="{B01D2FB1-B5F3-4FA7-88C7-7E400EADD71C}" dt="2023-09-12T16:40:16.034" v="611" actId="14100"/>
          <ac:spMkLst>
            <pc:docMk/>
            <pc:sldMk cId="1179737942" sldId="309"/>
            <ac:spMk id="2" creationId="{00000000-0000-0000-0000-000000000000}"/>
          </ac:spMkLst>
        </pc:spChg>
        <pc:spChg chg="mod ord">
          <ac:chgData name="Nicholas Ryder" userId="e2d2935a-8ebf-499a-b9bc-e7f40862ad4e" providerId="ADAL" clId="{B01D2FB1-B5F3-4FA7-88C7-7E400EADD71C}" dt="2023-09-12T16:34:14.396" v="470" actId="255"/>
          <ac:spMkLst>
            <pc:docMk/>
            <pc:sldMk cId="1179737942" sldId="309"/>
            <ac:spMk id="3" creationId="{00000000-0000-0000-0000-000000000000}"/>
          </ac:spMkLst>
        </pc:spChg>
        <pc:spChg chg="mod ord">
          <ac:chgData name="Nicholas Ryder" userId="e2d2935a-8ebf-499a-b9bc-e7f40862ad4e" providerId="ADAL" clId="{B01D2FB1-B5F3-4FA7-88C7-7E400EADD71C}" dt="2023-09-12T16:30:49.095" v="436" actId="700"/>
          <ac:spMkLst>
            <pc:docMk/>
            <pc:sldMk cId="1179737942" sldId="309"/>
            <ac:spMk id="4" creationId="{00000000-0000-0000-0000-000000000000}"/>
          </ac:spMkLst>
        </pc:spChg>
        <pc:spChg chg="mod ord">
          <ac:chgData name="Nicholas Ryder" userId="e2d2935a-8ebf-499a-b9bc-e7f40862ad4e" providerId="ADAL" clId="{B01D2FB1-B5F3-4FA7-88C7-7E400EADD71C}" dt="2023-09-12T16:30:49.095" v="436" actId="700"/>
          <ac:spMkLst>
            <pc:docMk/>
            <pc:sldMk cId="1179737942" sldId="309"/>
            <ac:spMk id="5" creationId="{00000000-0000-0000-0000-000000000000}"/>
          </ac:spMkLst>
        </pc:spChg>
        <pc:spChg chg="del">
          <ac:chgData name="Nicholas Ryder" userId="e2d2935a-8ebf-499a-b9bc-e7f40862ad4e" providerId="ADAL" clId="{B01D2FB1-B5F3-4FA7-88C7-7E400EADD71C}" dt="2023-09-12T16:30:49.095" v="436" actId="700"/>
          <ac:spMkLst>
            <pc:docMk/>
            <pc:sldMk cId="1179737942" sldId="309"/>
            <ac:spMk id="76" creationId="{743AA782-23D1-4521-8CAD-47662984AA08}"/>
          </ac:spMkLst>
        </pc:spChg>
        <pc:spChg chg="del">
          <ac:chgData name="Nicholas Ryder" userId="e2d2935a-8ebf-499a-b9bc-e7f40862ad4e" providerId="ADAL" clId="{B01D2FB1-B5F3-4FA7-88C7-7E400EADD71C}" dt="2023-09-12T16:30:49.095" v="436" actId="700"/>
          <ac:spMkLst>
            <pc:docMk/>
            <pc:sldMk cId="1179737942" sldId="309"/>
            <ac:spMk id="78" creationId="{71877DBC-BB60-40F0-AC93-2ACDBAAE60CE}"/>
          </ac:spMkLst>
        </pc:spChg>
        <pc:picChg chg="del">
          <ac:chgData name="Nicholas Ryder" userId="e2d2935a-8ebf-499a-b9bc-e7f40862ad4e" providerId="ADAL" clId="{B01D2FB1-B5F3-4FA7-88C7-7E400EADD71C}" dt="2023-09-12T16:30:34.572" v="435" actId="478"/>
          <ac:picMkLst>
            <pc:docMk/>
            <pc:sldMk cId="1179737942" sldId="309"/>
            <ac:picMk id="63" creationId="{3F7EAA49-08CA-CCAB-1976-B09FD00A94AF}"/>
          </ac:picMkLst>
        </pc:picChg>
      </pc:sldChg>
      <pc:sldChg chg="delSp modSp mod delDesignElem chgLayout">
        <pc:chgData name="Nicholas Ryder" userId="e2d2935a-8ebf-499a-b9bc-e7f40862ad4e" providerId="ADAL" clId="{B01D2FB1-B5F3-4FA7-88C7-7E400EADD71C}" dt="2023-09-12T16:40:20.486" v="613" actId="20577"/>
        <pc:sldMkLst>
          <pc:docMk/>
          <pc:sldMk cId="3812033326" sldId="310"/>
        </pc:sldMkLst>
        <pc:spChg chg="mod ord">
          <ac:chgData name="Nicholas Ryder" userId="e2d2935a-8ebf-499a-b9bc-e7f40862ad4e" providerId="ADAL" clId="{B01D2FB1-B5F3-4FA7-88C7-7E400EADD71C}" dt="2023-09-12T16:40:20.486" v="613" actId="20577"/>
          <ac:spMkLst>
            <pc:docMk/>
            <pc:sldMk cId="3812033326" sldId="310"/>
            <ac:spMk id="2" creationId="{00000000-0000-0000-0000-000000000000}"/>
          </ac:spMkLst>
        </pc:spChg>
        <pc:spChg chg="mod ord">
          <ac:chgData name="Nicholas Ryder" userId="e2d2935a-8ebf-499a-b9bc-e7f40862ad4e" providerId="ADAL" clId="{B01D2FB1-B5F3-4FA7-88C7-7E400EADD71C}" dt="2023-09-12T16:34:21.994" v="471" actId="255"/>
          <ac:spMkLst>
            <pc:docMk/>
            <pc:sldMk cId="3812033326" sldId="310"/>
            <ac:spMk id="3" creationId="{00000000-0000-0000-0000-000000000000}"/>
          </ac:spMkLst>
        </pc:spChg>
        <pc:spChg chg="mod ord">
          <ac:chgData name="Nicholas Ryder" userId="e2d2935a-8ebf-499a-b9bc-e7f40862ad4e" providerId="ADAL" clId="{B01D2FB1-B5F3-4FA7-88C7-7E400EADD71C}" dt="2023-09-12T16:30:55.142" v="438" actId="700"/>
          <ac:spMkLst>
            <pc:docMk/>
            <pc:sldMk cId="3812033326" sldId="310"/>
            <ac:spMk id="4" creationId="{00000000-0000-0000-0000-000000000000}"/>
          </ac:spMkLst>
        </pc:spChg>
        <pc:spChg chg="mod ord">
          <ac:chgData name="Nicholas Ryder" userId="e2d2935a-8ebf-499a-b9bc-e7f40862ad4e" providerId="ADAL" clId="{B01D2FB1-B5F3-4FA7-88C7-7E400EADD71C}" dt="2023-09-12T16:30:55.142" v="438" actId="700"/>
          <ac:spMkLst>
            <pc:docMk/>
            <pc:sldMk cId="3812033326" sldId="310"/>
            <ac:spMk id="5" creationId="{00000000-0000-0000-0000-000000000000}"/>
          </ac:spMkLst>
        </pc:spChg>
        <pc:spChg chg="del">
          <ac:chgData name="Nicholas Ryder" userId="e2d2935a-8ebf-499a-b9bc-e7f40862ad4e" providerId="ADAL" clId="{B01D2FB1-B5F3-4FA7-88C7-7E400EADD71C}" dt="2023-09-12T16:30:55.142" v="438" actId="700"/>
          <ac:spMkLst>
            <pc:docMk/>
            <pc:sldMk cId="3812033326" sldId="310"/>
            <ac:spMk id="49" creationId="{743AA782-23D1-4521-8CAD-47662984AA08}"/>
          </ac:spMkLst>
        </pc:spChg>
        <pc:spChg chg="del">
          <ac:chgData name="Nicholas Ryder" userId="e2d2935a-8ebf-499a-b9bc-e7f40862ad4e" providerId="ADAL" clId="{B01D2FB1-B5F3-4FA7-88C7-7E400EADD71C}" dt="2023-09-12T16:30:55.142" v="438" actId="700"/>
          <ac:spMkLst>
            <pc:docMk/>
            <pc:sldMk cId="3812033326" sldId="310"/>
            <ac:spMk id="51" creationId="{71877DBC-BB60-40F0-AC93-2ACDBAAE60CE}"/>
          </ac:spMkLst>
        </pc:spChg>
        <pc:picChg chg="del">
          <ac:chgData name="Nicholas Ryder" userId="e2d2935a-8ebf-499a-b9bc-e7f40862ad4e" providerId="ADAL" clId="{B01D2FB1-B5F3-4FA7-88C7-7E400EADD71C}" dt="2023-09-12T16:30:52.058" v="437" actId="478"/>
          <ac:picMkLst>
            <pc:docMk/>
            <pc:sldMk cId="3812033326" sldId="310"/>
            <ac:picMk id="36" creationId="{B09DE114-3540-318F-F7A8-ABEA0FF2F5AA}"/>
          </ac:picMkLst>
        </pc:picChg>
      </pc:sldChg>
      <pc:sldChg chg="delSp modSp mod delDesignElem chgLayout">
        <pc:chgData name="Nicholas Ryder" userId="e2d2935a-8ebf-499a-b9bc-e7f40862ad4e" providerId="ADAL" clId="{B01D2FB1-B5F3-4FA7-88C7-7E400EADD71C}" dt="2023-09-13T11:19:00.125" v="2287" actId="255"/>
        <pc:sldMkLst>
          <pc:docMk/>
          <pc:sldMk cId="3459383711" sldId="312"/>
        </pc:sldMkLst>
        <pc:spChg chg="mod ord">
          <ac:chgData name="Nicholas Ryder" userId="e2d2935a-8ebf-499a-b9bc-e7f40862ad4e" providerId="ADAL" clId="{B01D2FB1-B5F3-4FA7-88C7-7E400EADD71C}" dt="2023-09-12T16:41:01.550" v="631" actId="122"/>
          <ac:spMkLst>
            <pc:docMk/>
            <pc:sldMk cId="3459383711" sldId="312"/>
            <ac:spMk id="2" creationId="{4465E472-6B7E-897E-F605-7767BDD6FC29}"/>
          </ac:spMkLst>
        </pc:spChg>
        <pc:spChg chg="mod ord">
          <ac:chgData name="Nicholas Ryder" userId="e2d2935a-8ebf-499a-b9bc-e7f40862ad4e" providerId="ADAL" clId="{B01D2FB1-B5F3-4FA7-88C7-7E400EADD71C}" dt="2023-09-13T11:19:00.125" v="2287" actId="255"/>
          <ac:spMkLst>
            <pc:docMk/>
            <pc:sldMk cId="3459383711" sldId="312"/>
            <ac:spMk id="3" creationId="{B6C03F35-78C6-DA4D-D619-E42F1B43C0A6}"/>
          </ac:spMkLst>
        </pc:spChg>
        <pc:spChg chg="mod ord">
          <ac:chgData name="Nicholas Ryder" userId="e2d2935a-8ebf-499a-b9bc-e7f40862ad4e" providerId="ADAL" clId="{B01D2FB1-B5F3-4FA7-88C7-7E400EADD71C}" dt="2023-09-12T16:31:24.670" v="450" actId="700"/>
          <ac:spMkLst>
            <pc:docMk/>
            <pc:sldMk cId="3459383711" sldId="312"/>
            <ac:spMk id="4" creationId="{E28CEE33-91FC-7979-120E-90284D4843DC}"/>
          </ac:spMkLst>
        </pc:spChg>
        <pc:spChg chg="mod ord">
          <ac:chgData name="Nicholas Ryder" userId="e2d2935a-8ebf-499a-b9bc-e7f40862ad4e" providerId="ADAL" clId="{B01D2FB1-B5F3-4FA7-88C7-7E400EADD71C}" dt="2023-09-12T16:31:24.670" v="450" actId="700"/>
          <ac:spMkLst>
            <pc:docMk/>
            <pc:sldMk cId="3459383711" sldId="312"/>
            <ac:spMk id="5" creationId="{4C91A103-FAC7-8CAC-30B0-0875A7139FFC}"/>
          </ac:spMkLst>
        </pc:spChg>
        <pc:spChg chg="del">
          <ac:chgData name="Nicholas Ryder" userId="e2d2935a-8ebf-499a-b9bc-e7f40862ad4e" providerId="ADAL" clId="{B01D2FB1-B5F3-4FA7-88C7-7E400EADD71C}" dt="2023-09-12T16:31:24.670" v="450" actId="700"/>
          <ac:spMkLst>
            <pc:docMk/>
            <pc:sldMk cId="3459383711" sldId="312"/>
            <ac:spMk id="38" creationId="{743AA782-23D1-4521-8CAD-47662984AA08}"/>
          </ac:spMkLst>
        </pc:spChg>
        <pc:spChg chg="del">
          <ac:chgData name="Nicholas Ryder" userId="e2d2935a-8ebf-499a-b9bc-e7f40862ad4e" providerId="ADAL" clId="{B01D2FB1-B5F3-4FA7-88C7-7E400EADD71C}" dt="2023-09-12T16:31:24.670" v="450" actId="700"/>
          <ac:spMkLst>
            <pc:docMk/>
            <pc:sldMk cId="3459383711" sldId="312"/>
            <ac:spMk id="40" creationId="{71877DBC-BB60-40F0-AC93-2ACDBAAE60CE}"/>
          </ac:spMkLst>
        </pc:spChg>
        <pc:picChg chg="del">
          <ac:chgData name="Nicholas Ryder" userId="e2d2935a-8ebf-499a-b9bc-e7f40862ad4e" providerId="ADAL" clId="{B01D2FB1-B5F3-4FA7-88C7-7E400EADD71C}" dt="2023-09-12T16:31:21.597" v="449" actId="478"/>
          <ac:picMkLst>
            <pc:docMk/>
            <pc:sldMk cId="3459383711" sldId="312"/>
            <ac:picMk id="25" creationId="{7654D46B-56FD-0EDB-EC70-EC2FDDFD1B1B}"/>
          </ac:picMkLst>
        </pc:picChg>
      </pc:sldChg>
      <pc:sldChg chg="delSp modSp mod delDesignElem chgLayout">
        <pc:chgData name="Nicholas Ryder" userId="e2d2935a-8ebf-499a-b9bc-e7f40862ad4e" providerId="ADAL" clId="{B01D2FB1-B5F3-4FA7-88C7-7E400EADD71C}" dt="2023-09-12T16:41:19.862" v="639" actId="122"/>
        <pc:sldMkLst>
          <pc:docMk/>
          <pc:sldMk cId="3392263912" sldId="314"/>
        </pc:sldMkLst>
        <pc:spChg chg="mod ord">
          <ac:chgData name="Nicholas Ryder" userId="e2d2935a-8ebf-499a-b9bc-e7f40862ad4e" providerId="ADAL" clId="{B01D2FB1-B5F3-4FA7-88C7-7E400EADD71C}" dt="2023-09-12T16:41:19.862" v="639" actId="122"/>
          <ac:spMkLst>
            <pc:docMk/>
            <pc:sldMk cId="3392263912" sldId="314"/>
            <ac:spMk id="2" creationId="{4465E472-6B7E-897E-F605-7767BDD6FC29}"/>
          </ac:spMkLst>
        </pc:spChg>
        <pc:spChg chg="mod ord">
          <ac:chgData name="Nicholas Ryder" userId="e2d2935a-8ebf-499a-b9bc-e7f40862ad4e" providerId="ADAL" clId="{B01D2FB1-B5F3-4FA7-88C7-7E400EADD71C}" dt="2023-09-12T16:37:04.856" v="491" actId="255"/>
          <ac:spMkLst>
            <pc:docMk/>
            <pc:sldMk cId="3392263912" sldId="314"/>
            <ac:spMk id="3" creationId="{B6C03F35-78C6-DA4D-D619-E42F1B43C0A6}"/>
          </ac:spMkLst>
        </pc:spChg>
        <pc:spChg chg="mod ord">
          <ac:chgData name="Nicholas Ryder" userId="e2d2935a-8ebf-499a-b9bc-e7f40862ad4e" providerId="ADAL" clId="{B01D2FB1-B5F3-4FA7-88C7-7E400EADD71C}" dt="2023-09-12T16:31:37.726" v="454" actId="700"/>
          <ac:spMkLst>
            <pc:docMk/>
            <pc:sldMk cId="3392263912" sldId="314"/>
            <ac:spMk id="4" creationId="{E28CEE33-91FC-7979-120E-90284D4843DC}"/>
          </ac:spMkLst>
        </pc:spChg>
        <pc:spChg chg="mod ord">
          <ac:chgData name="Nicholas Ryder" userId="e2d2935a-8ebf-499a-b9bc-e7f40862ad4e" providerId="ADAL" clId="{B01D2FB1-B5F3-4FA7-88C7-7E400EADD71C}" dt="2023-09-12T16:31:37.726" v="454" actId="700"/>
          <ac:spMkLst>
            <pc:docMk/>
            <pc:sldMk cId="3392263912" sldId="314"/>
            <ac:spMk id="5" creationId="{4C91A103-FAC7-8CAC-30B0-0875A7139FFC}"/>
          </ac:spMkLst>
        </pc:spChg>
        <pc:spChg chg="del">
          <ac:chgData name="Nicholas Ryder" userId="e2d2935a-8ebf-499a-b9bc-e7f40862ad4e" providerId="ADAL" clId="{B01D2FB1-B5F3-4FA7-88C7-7E400EADD71C}" dt="2023-09-12T16:31:37.726" v="454" actId="700"/>
          <ac:spMkLst>
            <pc:docMk/>
            <pc:sldMk cId="3392263912" sldId="314"/>
            <ac:spMk id="29" creationId="{743AA782-23D1-4521-8CAD-47662984AA08}"/>
          </ac:spMkLst>
        </pc:spChg>
        <pc:spChg chg="del">
          <ac:chgData name="Nicholas Ryder" userId="e2d2935a-8ebf-499a-b9bc-e7f40862ad4e" providerId="ADAL" clId="{B01D2FB1-B5F3-4FA7-88C7-7E400EADD71C}" dt="2023-09-12T16:31:37.726" v="454" actId="700"/>
          <ac:spMkLst>
            <pc:docMk/>
            <pc:sldMk cId="3392263912" sldId="314"/>
            <ac:spMk id="31" creationId="{71877DBC-BB60-40F0-AC93-2ACDBAAE60CE}"/>
          </ac:spMkLst>
        </pc:spChg>
        <pc:picChg chg="del">
          <ac:chgData name="Nicholas Ryder" userId="e2d2935a-8ebf-499a-b9bc-e7f40862ad4e" providerId="ADAL" clId="{B01D2FB1-B5F3-4FA7-88C7-7E400EADD71C}" dt="2023-09-12T16:31:35.563" v="453" actId="478"/>
          <ac:picMkLst>
            <pc:docMk/>
            <pc:sldMk cId="3392263912" sldId="314"/>
            <ac:picMk id="16" creationId="{F1406A6F-D1A8-CDAB-A71A-96BD1D7D5904}"/>
          </ac:picMkLst>
        </pc:picChg>
      </pc:sldChg>
      <pc:sldChg chg="delSp modSp mod delDesignElem chgLayout">
        <pc:chgData name="Nicholas Ryder" userId="e2d2935a-8ebf-499a-b9bc-e7f40862ad4e" providerId="ADAL" clId="{B01D2FB1-B5F3-4FA7-88C7-7E400EADD71C}" dt="2023-09-13T11:19:14.942" v="2292" actId="27636"/>
        <pc:sldMkLst>
          <pc:docMk/>
          <pc:sldMk cId="2543910685" sldId="316"/>
        </pc:sldMkLst>
        <pc:spChg chg="mod ord">
          <ac:chgData name="Nicholas Ryder" userId="e2d2935a-8ebf-499a-b9bc-e7f40862ad4e" providerId="ADAL" clId="{B01D2FB1-B5F3-4FA7-88C7-7E400EADD71C}" dt="2023-09-12T16:41:28.366" v="643" actId="122"/>
          <ac:spMkLst>
            <pc:docMk/>
            <pc:sldMk cId="2543910685" sldId="316"/>
            <ac:spMk id="2" creationId="{00000000-0000-0000-0000-000000000000}"/>
          </ac:spMkLst>
        </pc:spChg>
        <pc:spChg chg="mod ord">
          <ac:chgData name="Nicholas Ryder" userId="e2d2935a-8ebf-499a-b9bc-e7f40862ad4e" providerId="ADAL" clId="{B01D2FB1-B5F3-4FA7-88C7-7E400EADD71C}" dt="2023-09-13T11:19:14.942" v="2292" actId="27636"/>
          <ac:spMkLst>
            <pc:docMk/>
            <pc:sldMk cId="2543910685" sldId="316"/>
            <ac:spMk id="3" creationId="{00000000-0000-0000-0000-000000000000}"/>
          </ac:spMkLst>
        </pc:spChg>
        <pc:spChg chg="mod ord">
          <ac:chgData name="Nicholas Ryder" userId="e2d2935a-8ebf-499a-b9bc-e7f40862ad4e" providerId="ADAL" clId="{B01D2FB1-B5F3-4FA7-88C7-7E400EADD71C}" dt="2023-09-12T16:31:44.118" v="457" actId="700"/>
          <ac:spMkLst>
            <pc:docMk/>
            <pc:sldMk cId="2543910685" sldId="316"/>
            <ac:spMk id="4" creationId="{00000000-0000-0000-0000-000000000000}"/>
          </ac:spMkLst>
        </pc:spChg>
        <pc:spChg chg="mod ord">
          <ac:chgData name="Nicholas Ryder" userId="e2d2935a-8ebf-499a-b9bc-e7f40862ad4e" providerId="ADAL" clId="{B01D2FB1-B5F3-4FA7-88C7-7E400EADD71C}" dt="2023-09-12T16:31:44.118" v="457" actId="700"/>
          <ac:spMkLst>
            <pc:docMk/>
            <pc:sldMk cId="2543910685" sldId="316"/>
            <ac:spMk id="5" creationId="{00000000-0000-0000-0000-000000000000}"/>
          </ac:spMkLst>
        </pc:spChg>
        <pc:spChg chg="del">
          <ac:chgData name="Nicholas Ryder" userId="e2d2935a-8ebf-499a-b9bc-e7f40862ad4e" providerId="ADAL" clId="{B01D2FB1-B5F3-4FA7-88C7-7E400EADD71C}" dt="2023-09-12T16:31:44.118" v="457" actId="700"/>
          <ac:spMkLst>
            <pc:docMk/>
            <pc:sldMk cId="2543910685" sldId="316"/>
            <ac:spMk id="29" creationId="{743AA782-23D1-4521-8CAD-47662984AA08}"/>
          </ac:spMkLst>
        </pc:spChg>
        <pc:spChg chg="del">
          <ac:chgData name="Nicholas Ryder" userId="e2d2935a-8ebf-499a-b9bc-e7f40862ad4e" providerId="ADAL" clId="{B01D2FB1-B5F3-4FA7-88C7-7E400EADD71C}" dt="2023-09-12T16:31:44.118" v="457" actId="700"/>
          <ac:spMkLst>
            <pc:docMk/>
            <pc:sldMk cId="2543910685" sldId="316"/>
            <ac:spMk id="31" creationId="{71877DBC-BB60-40F0-AC93-2ACDBAAE60CE}"/>
          </ac:spMkLst>
        </pc:spChg>
        <pc:picChg chg="del">
          <ac:chgData name="Nicholas Ryder" userId="e2d2935a-8ebf-499a-b9bc-e7f40862ad4e" providerId="ADAL" clId="{B01D2FB1-B5F3-4FA7-88C7-7E400EADD71C}" dt="2023-09-12T16:31:40.994" v="456" actId="478"/>
          <ac:picMkLst>
            <pc:docMk/>
            <pc:sldMk cId="2543910685" sldId="316"/>
            <ac:picMk id="16" creationId="{34CEE260-516A-34F8-D2AB-6DC11E144CAE}"/>
          </ac:picMkLst>
        </pc:picChg>
      </pc:sldChg>
      <pc:sldChg chg="delSp modSp mod modClrScheme delDesignElem chgLayout">
        <pc:chgData name="Nicholas Ryder" userId="e2d2935a-8ebf-499a-b9bc-e7f40862ad4e" providerId="ADAL" clId="{B01D2FB1-B5F3-4FA7-88C7-7E400EADD71C}" dt="2023-09-13T11:19:21.549" v="2295" actId="20577"/>
        <pc:sldMkLst>
          <pc:docMk/>
          <pc:sldMk cId="1245170188" sldId="318"/>
        </pc:sldMkLst>
        <pc:spChg chg="mod ord">
          <ac:chgData name="Nicholas Ryder" userId="e2d2935a-8ebf-499a-b9bc-e7f40862ad4e" providerId="ADAL" clId="{B01D2FB1-B5F3-4FA7-88C7-7E400EADD71C}" dt="2023-09-12T16:41:35.016" v="647" actId="122"/>
          <ac:spMkLst>
            <pc:docMk/>
            <pc:sldMk cId="1245170188" sldId="318"/>
            <ac:spMk id="2" creationId="{00000000-0000-0000-0000-000000000000}"/>
          </ac:spMkLst>
        </pc:spChg>
        <pc:spChg chg="mod ord">
          <ac:chgData name="Nicholas Ryder" userId="e2d2935a-8ebf-499a-b9bc-e7f40862ad4e" providerId="ADAL" clId="{B01D2FB1-B5F3-4FA7-88C7-7E400EADD71C}" dt="2023-09-13T11:19:21.549" v="2295" actId="20577"/>
          <ac:spMkLst>
            <pc:docMk/>
            <pc:sldMk cId="1245170188" sldId="318"/>
            <ac:spMk id="3" creationId="{00000000-0000-0000-0000-000000000000}"/>
          </ac:spMkLst>
        </pc:spChg>
        <pc:spChg chg="mod ord">
          <ac:chgData name="Nicholas Ryder" userId="e2d2935a-8ebf-499a-b9bc-e7f40862ad4e" providerId="ADAL" clId="{B01D2FB1-B5F3-4FA7-88C7-7E400EADD71C}" dt="2023-09-12T16:31:51.575" v="460" actId="700"/>
          <ac:spMkLst>
            <pc:docMk/>
            <pc:sldMk cId="1245170188" sldId="318"/>
            <ac:spMk id="4" creationId="{00000000-0000-0000-0000-000000000000}"/>
          </ac:spMkLst>
        </pc:spChg>
        <pc:spChg chg="mod ord">
          <ac:chgData name="Nicholas Ryder" userId="e2d2935a-8ebf-499a-b9bc-e7f40862ad4e" providerId="ADAL" clId="{B01D2FB1-B5F3-4FA7-88C7-7E400EADD71C}" dt="2023-09-12T16:31:51.575" v="460" actId="700"/>
          <ac:spMkLst>
            <pc:docMk/>
            <pc:sldMk cId="1245170188" sldId="318"/>
            <ac:spMk id="5" creationId="{00000000-0000-0000-0000-000000000000}"/>
          </ac:spMkLst>
        </pc:spChg>
        <pc:spChg chg="del">
          <ac:chgData name="Nicholas Ryder" userId="e2d2935a-8ebf-499a-b9bc-e7f40862ad4e" providerId="ADAL" clId="{B01D2FB1-B5F3-4FA7-88C7-7E400EADD71C}" dt="2023-09-12T16:31:47.577" v="458" actId="700"/>
          <ac:spMkLst>
            <pc:docMk/>
            <pc:sldMk cId="1245170188" sldId="318"/>
            <ac:spMk id="29" creationId="{743AA782-23D1-4521-8CAD-47662984AA08}"/>
          </ac:spMkLst>
        </pc:spChg>
        <pc:spChg chg="del">
          <ac:chgData name="Nicholas Ryder" userId="e2d2935a-8ebf-499a-b9bc-e7f40862ad4e" providerId="ADAL" clId="{B01D2FB1-B5F3-4FA7-88C7-7E400EADD71C}" dt="2023-09-12T16:31:47.577" v="458" actId="700"/>
          <ac:spMkLst>
            <pc:docMk/>
            <pc:sldMk cId="1245170188" sldId="318"/>
            <ac:spMk id="31" creationId="{71877DBC-BB60-40F0-AC93-2ACDBAAE60CE}"/>
          </ac:spMkLst>
        </pc:spChg>
        <pc:picChg chg="del">
          <ac:chgData name="Nicholas Ryder" userId="e2d2935a-8ebf-499a-b9bc-e7f40862ad4e" providerId="ADAL" clId="{B01D2FB1-B5F3-4FA7-88C7-7E400EADD71C}" dt="2023-09-12T16:31:54.202" v="462" actId="478"/>
          <ac:picMkLst>
            <pc:docMk/>
            <pc:sldMk cId="1245170188" sldId="318"/>
            <ac:picMk id="16" creationId="{992CF245-1DD2-B79E-EDEC-A543DFB2D394}"/>
          </ac:picMkLst>
        </pc:picChg>
      </pc:sldChg>
      <pc:sldChg chg="delSp modSp mod delDesignElem chgLayout">
        <pc:chgData name="Nicholas Ryder" userId="e2d2935a-8ebf-499a-b9bc-e7f40862ad4e" providerId="ADAL" clId="{B01D2FB1-B5F3-4FA7-88C7-7E400EADD71C}" dt="2023-09-12T16:41:10.590" v="635" actId="122"/>
        <pc:sldMkLst>
          <pc:docMk/>
          <pc:sldMk cId="1185504860" sldId="319"/>
        </pc:sldMkLst>
        <pc:spChg chg="mod ord">
          <ac:chgData name="Nicholas Ryder" userId="e2d2935a-8ebf-499a-b9bc-e7f40862ad4e" providerId="ADAL" clId="{B01D2FB1-B5F3-4FA7-88C7-7E400EADD71C}" dt="2023-09-12T16:41:10.590" v="635" actId="122"/>
          <ac:spMkLst>
            <pc:docMk/>
            <pc:sldMk cId="1185504860" sldId="319"/>
            <ac:spMk id="2" creationId="{4465E472-6B7E-897E-F605-7767BDD6FC29}"/>
          </ac:spMkLst>
        </pc:spChg>
        <pc:spChg chg="mod ord">
          <ac:chgData name="Nicholas Ryder" userId="e2d2935a-8ebf-499a-b9bc-e7f40862ad4e" providerId="ADAL" clId="{B01D2FB1-B5F3-4FA7-88C7-7E400EADD71C}" dt="2023-09-12T16:36:59.016" v="490" actId="255"/>
          <ac:spMkLst>
            <pc:docMk/>
            <pc:sldMk cId="1185504860" sldId="319"/>
            <ac:spMk id="3" creationId="{B6C03F35-78C6-DA4D-D619-E42F1B43C0A6}"/>
          </ac:spMkLst>
        </pc:spChg>
        <pc:spChg chg="mod ord">
          <ac:chgData name="Nicholas Ryder" userId="e2d2935a-8ebf-499a-b9bc-e7f40862ad4e" providerId="ADAL" clId="{B01D2FB1-B5F3-4FA7-88C7-7E400EADD71C}" dt="2023-09-12T16:31:30.590" v="452" actId="700"/>
          <ac:spMkLst>
            <pc:docMk/>
            <pc:sldMk cId="1185504860" sldId="319"/>
            <ac:spMk id="4" creationId="{E28CEE33-91FC-7979-120E-90284D4843DC}"/>
          </ac:spMkLst>
        </pc:spChg>
        <pc:spChg chg="mod ord">
          <ac:chgData name="Nicholas Ryder" userId="e2d2935a-8ebf-499a-b9bc-e7f40862ad4e" providerId="ADAL" clId="{B01D2FB1-B5F3-4FA7-88C7-7E400EADD71C}" dt="2023-09-12T16:31:30.590" v="452" actId="700"/>
          <ac:spMkLst>
            <pc:docMk/>
            <pc:sldMk cId="1185504860" sldId="319"/>
            <ac:spMk id="5" creationId="{4C91A103-FAC7-8CAC-30B0-0875A7139FFC}"/>
          </ac:spMkLst>
        </pc:spChg>
        <pc:spChg chg="del">
          <ac:chgData name="Nicholas Ryder" userId="e2d2935a-8ebf-499a-b9bc-e7f40862ad4e" providerId="ADAL" clId="{B01D2FB1-B5F3-4FA7-88C7-7E400EADD71C}" dt="2023-09-12T16:31:30.590" v="452" actId="700"/>
          <ac:spMkLst>
            <pc:docMk/>
            <pc:sldMk cId="1185504860" sldId="319"/>
            <ac:spMk id="38" creationId="{743AA782-23D1-4521-8CAD-47662984AA08}"/>
          </ac:spMkLst>
        </pc:spChg>
        <pc:spChg chg="del">
          <ac:chgData name="Nicholas Ryder" userId="e2d2935a-8ebf-499a-b9bc-e7f40862ad4e" providerId="ADAL" clId="{B01D2FB1-B5F3-4FA7-88C7-7E400EADD71C}" dt="2023-09-12T16:31:30.590" v="452" actId="700"/>
          <ac:spMkLst>
            <pc:docMk/>
            <pc:sldMk cId="1185504860" sldId="319"/>
            <ac:spMk id="40" creationId="{71877DBC-BB60-40F0-AC93-2ACDBAAE60CE}"/>
          </ac:spMkLst>
        </pc:spChg>
        <pc:picChg chg="del">
          <ac:chgData name="Nicholas Ryder" userId="e2d2935a-8ebf-499a-b9bc-e7f40862ad4e" providerId="ADAL" clId="{B01D2FB1-B5F3-4FA7-88C7-7E400EADD71C}" dt="2023-09-12T16:31:27.617" v="451" actId="478"/>
          <ac:picMkLst>
            <pc:docMk/>
            <pc:sldMk cId="1185504860" sldId="319"/>
            <ac:picMk id="25" creationId="{DB1C5EB1-174D-3909-8AA8-B4F1821FEBFC}"/>
          </ac:picMkLst>
        </pc:picChg>
      </pc:sldChg>
      <pc:sldChg chg="delSp modSp mod delDesignElem chgLayout">
        <pc:chgData name="Nicholas Ryder" userId="e2d2935a-8ebf-499a-b9bc-e7f40862ad4e" providerId="ADAL" clId="{B01D2FB1-B5F3-4FA7-88C7-7E400EADD71C}" dt="2023-09-12T16:39:47.799" v="600" actId="122"/>
        <pc:sldMkLst>
          <pc:docMk/>
          <pc:sldMk cId="320292632" sldId="323"/>
        </pc:sldMkLst>
        <pc:spChg chg="mod ord">
          <ac:chgData name="Nicholas Ryder" userId="e2d2935a-8ebf-499a-b9bc-e7f40862ad4e" providerId="ADAL" clId="{B01D2FB1-B5F3-4FA7-88C7-7E400EADD71C}" dt="2023-09-12T16:39:47.799" v="600" actId="122"/>
          <ac:spMkLst>
            <pc:docMk/>
            <pc:sldMk cId="320292632" sldId="323"/>
            <ac:spMk id="2" creationId="{00000000-0000-0000-0000-000000000000}"/>
          </ac:spMkLst>
        </pc:spChg>
        <pc:spChg chg="mod ord">
          <ac:chgData name="Nicholas Ryder" userId="e2d2935a-8ebf-499a-b9bc-e7f40862ad4e" providerId="ADAL" clId="{B01D2FB1-B5F3-4FA7-88C7-7E400EADD71C}" dt="2023-09-12T16:33:47.290" v="465" actId="403"/>
          <ac:spMkLst>
            <pc:docMk/>
            <pc:sldMk cId="320292632" sldId="323"/>
            <ac:spMk id="3" creationId="{00000000-0000-0000-0000-000000000000}"/>
          </ac:spMkLst>
        </pc:spChg>
        <pc:spChg chg="mod ord">
          <ac:chgData name="Nicholas Ryder" userId="e2d2935a-8ebf-499a-b9bc-e7f40862ad4e" providerId="ADAL" clId="{B01D2FB1-B5F3-4FA7-88C7-7E400EADD71C}" dt="2023-09-12T16:30:15.451" v="430" actId="700"/>
          <ac:spMkLst>
            <pc:docMk/>
            <pc:sldMk cId="320292632" sldId="323"/>
            <ac:spMk id="4" creationId="{00000000-0000-0000-0000-000000000000}"/>
          </ac:spMkLst>
        </pc:spChg>
        <pc:spChg chg="mod ord">
          <ac:chgData name="Nicholas Ryder" userId="e2d2935a-8ebf-499a-b9bc-e7f40862ad4e" providerId="ADAL" clId="{B01D2FB1-B5F3-4FA7-88C7-7E400EADD71C}" dt="2023-09-12T16:30:15.451" v="430" actId="700"/>
          <ac:spMkLst>
            <pc:docMk/>
            <pc:sldMk cId="320292632" sldId="323"/>
            <ac:spMk id="5" creationId="{00000000-0000-0000-0000-000000000000}"/>
          </ac:spMkLst>
        </pc:spChg>
        <pc:spChg chg="del">
          <ac:chgData name="Nicholas Ryder" userId="e2d2935a-8ebf-499a-b9bc-e7f40862ad4e" providerId="ADAL" clId="{B01D2FB1-B5F3-4FA7-88C7-7E400EADD71C}" dt="2023-09-12T16:30:15.451" v="430" actId="700"/>
          <ac:spMkLst>
            <pc:docMk/>
            <pc:sldMk cId="320292632" sldId="323"/>
            <ac:spMk id="51" creationId="{743AA782-23D1-4521-8CAD-47662984AA08}"/>
          </ac:spMkLst>
        </pc:spChg>
        <pc:spChg chg="del">
          <ac:chgData name="Nicholas Ryder" userId="e2d2935a-8ebf-499a-b9bc-e7f40862ad4e" providerId="ADAL" clId="{B01D2FB1-B5F3-4FA7-88C7-7E400EADD71C}" dt="2023-09-12T16:30:15.451" v="430" actId="700"/>
          <ac:spMkLst>
            <pc:docMk/>
            <pc:sldMk cId="320292632" sldId="323"/>
            <ac:spMk id="53" creationId="{71877DBC-BB60-40F0-AC93-2ACDBAAE60CE}"/>
          </ac:spMkLst>
        </pc:spChg>
        <pc:picChg chg="del">
          <ac:chgData name="Nicholas Ryder" userId="e2d2935a-8ebf-499a-b9bc-e7f40862ad4e" providerId="ADAL" clId="{B01D2FB1-B5F3-4FA7-88C7-7E400EADD71C}" dt="2023-09-12T16:30:12.263" v="429" actId="478"/>
          <ac:picMkLst>
            <pc:docMk/>
            <pc:sldMk cId="320292632" sldId="323"/>
            <ac:picMk id="8" creationId="{9B28F6B5-7938-9043-AA09-48ED2B733A88}"/>
          </ac:picMkLst>
        </pc:picChg>
      </pc:sldChg>
      <pc:sldChg chg="delSp modSp mod delDesignElem chgLayout">
        <pc:chgData name="Nicholas Ryder" userId="e2d2935a-8ebf-499a-b9bc-e7f40862ad4e" providerId="ADAL" clId="{B01D2FB1-B5F3-4FA7-88C7-7E400EADD71C}" dt="2023-09-12T16:39:54.286" v="603" actId="122"/>
        <pc:sldMkLst>
          <pc:docMk/>
          <pc:sldMk cId="912807053" sldId="324"/>
        </pc:sldMkLst>
        <pc:spChg chg="mod ord">
          <ac:chgData name="Nicholas Ryder" userId="e2d2935a-8ebf-499a-b9bc-e7f40862ad4e" providerId="ADAL" clId="{B01D2FB1-B5F3-4FA7-88C7-7E400EADD71C}" dt="2023-09-12T16:39:54.286" v="603" actId="122"/>
          <ac:spMkLst>
            <pc:docMk/>
            <pc:sldMk cId="912807053" sldId="324"/>
            <ac:spMk id="2" creationId="{00000000-0000-0000-0000-000000000000}"/>
          </ac:spMkLst>
        </pc:spChg>
        <pc:spChg chg="mod ord">
          <ac:chgData name="Nicholas Ryder" userId="e2d2935a-8ebf-499a-b9bc-e7f40862ad4e" providerId="ADAL" clId="{B01D2FB1-B5F3-4FA7-88C7-7E400EADD71C}" dt="2023-09-12T16:33:57.034" v="466" actId="255"/>
          <ac:spMkLst>
            <pc:docMk/>
            <pc:sldMk cId="912807053" sldId="324"/>
            <ac:spMk id="3" creationId="{00000000-0000-0000-0000-000000000000}"/>
          </ac:spMkLst>
        </pc:spChg>
        <pc:spChg chg="mod ord">
          <ac:chgData name="Nicholas Ryder" userId="e2d2935a-8ebf-499a-b9bc-e7f40862ad4e" providerId="ADAL" clId="{B01D2FB1-B5F3-4FA7-88C7-7E400EADD71C}" dt="2023-09-12T16:30:23.284" v="432" actId="700"/>
          <ac:spMkLst>
            <pc:docMk/>
            <pc:sldMk cId="912807053" sldId="324"/>
            <ac:spMk id="4" creationId="{00000000-0000-0000-0000-000000000000}"/>
          </ac:spMkLst>
        </pc:spChg>
        <pc:spChg chg="mod ord">
          <ac:chgData name="Nicholas Ryder" userId="e2d2935a-8ebf-499a-b9bc-e7f40862ad4e" providerId="ADAL" clId="{B01D2FB1-B5F3-4FA7-88C7-7E400EADD71C}" dt="2023-09-12T16:30:23.284" v="432" actId="700"/>
          <ac:spMkLst>
            <pc:docMk/>
            <pc:sldMk cId="912807053" sldId="324"/>
            <ac:spMk id="5" creationId="{00000000-0000-0000-0000-000000000000}"/>
          </ac:spMkLst>
        </pc:spChg>
        <pc:spChg chg="del">
          <ac:chgData name="Nicholas Ryder" userId="e2d2935a-8ebf-499a-b9bc-e7f40862ad4e" providerId="ADAL" clId="{B01D2FB1-B5F3-4FA7-88C7-7E400EADD71C}" dt="2023-09-12T16:30:23.284" v="432" actId="700"/>
          <ac:spMkLst>
            <pc:docMk/>
            <pc:sldMk cId="912807053" sldId="324"/>
            <ac:spMk id="42" creationId="{743AA782-23D1-4521-8CAD-47662984AA08}"/>
          </ac:spMkLst>
        </pc:spChg>
        <pc:spChg chg="del">
          <ac:chgData name="Nicholas Ryder" userId="e2d2935a-8ebf-499a-b9bc-e7f40862ad4e" providerId="ADAL" clId="{B01D2FB1-B5F3-4FA7-88C7-7E400EADD71C}" dt="2023-09-12T16:30:23.284" v="432" actId="700"/>
          <ac:spMkLst>
            <pc:docMk/>
            <pc:sldMk cId="912807053" sldId="324"/>
            <ac:spMk id="44" creationId="{71877DBC-BB60-40F0-AC93-2ACDBAAE60CE}"/>
          </ac:spMkLst>
        </pc:spChg>
        <pc:picChg chg="del">
          <ac:chgData name="Nicholas Ryder" userId="e2d2935a-8ebf-499a-b9bc-e7f40862ad4e" providerId="ADAL" clId="{B01D2FB1-B5F3-4FA7-88C7-7E400EADD71C}" dt="2023-09-12T16:30:18.831" v="431" actId="478"/>
          <ac:picMkLst>
            <pc:docMk/>
            <pc:sldMk cId="912807053" sldId="324"/>
            <ac:picMk id="8" creationId="{9B28F6B5-7938-9043-AA09-48ED2B733A88}"/>
          </ac:picMkLst>
        </pc:picChg>
      </pc:sldChg>
      <pc:sldChg chg="delSp modSp mod delDesignElem chgLayout">
        <pc:chgData name="Nicholas Ryder" userId="e2d2935a-8ebf-499a-b9bc-e7f40862ad4e" providerId="ADAL" clId="{B01D2FB1-B5F3-4FA7-88C7-7E400EADD71C}" dt="2023-09-13T11:18:22.393" v="2278" actId="20577"/>
        <pc:sldMkLst>
          <pc:docMk/>
          <pc:sldMk cId="523350068" sldId="325"/>
        </pc:sldMkLst>
        <pc:spChg chg="mod ord">
          <ac:chgData name="Nicholas Ryder" userId="e2d2935a-8ebf-499a-b9bc-e7f40862ad4e" providerId="ADAL" clId="{B01D2FB1-B5F3-4FA7-88C7-7E400EADD71C}" dt="2023-09-12T16:40:46.166" v="623" actId="122"/>
          <ac:spMkLst>
            <pc:docMk/>
            <pc:sldMk cId="523350068" sldId="325"/>
            <ac:spMk id="2" creationId="{4465E472-6B7E-897E-F605-7767BDD6FC29}"/>
          </ac:spMkLst>
        </pc:spChg>
        <pc:spChg chg="mod ord">
          <ac:chgData name="Nicholas Ryder" userId="e2d2935a-8ebf-499a-b9bc-e7f40862ad4e" providerId="ADAL" clId="{B01D2FB1-B5F3-4FA7-88C7-7E400EADD71C}" dt="2023-09-13T11:18:22.393" v="2278" actId="20577"/>
          <ac:spMkLst>
            <pc:docMk/>
            <pc:sldMk cId="523350068" sldId="325"/>
            <ac:spMk id="3" creationId="{B6C03F35-78C6-DA4D-D619-E42F1B43C0A6}"/>
          </ac:spMkLst>
        </pc:spChg>
        <pc:spChg chg="mod ord">
          <ac:chgData name="Nicholas Ryder" userId="e2d2935a-8ebf-499a-b9bc-e7f40862ad4e" providerId="ADAL" clId="{B01D2FB1-B5F3-4FA7-88C7-7E400EADD71C}" dt="2023-09-12T16:31:13.286" v="445" actId="700"/>
          <ac:spMkLst>
            <pc:docMk/>
            <pc:sldMk cId="523350068" sldId="325"/>
            <ac:spMk id="4" creationId="{E28CEE33-91FC-7979-120E-90284D4843DC}"/>
          </ac:spMkLst>
        </pc:spChg>
        <pc:spChg chg="mod ord">
          <ac:chgData name="Nicholas Ryder" userId="e2d2935a-8ebf-499a-b9bc-e7f40862ad4e" providerId="ADAL" clId="{B01D2FB1-B5F3-4FA7-88C7-7E400EADD71C}" dt="2023-09-12T16:31:13.286" v="445" actId="700"/>
          <ac:spMkLst>
            <pc:docMk/>
            <pc:sldMk cId="523350068" sldId="325"/>
            <ac:spMk id="5" creationId="{4C91A103-FAC7-8CAC-30B0-0875A7139FFC}"/>
          </ac:spMkLst>
        </pc:spChg>
        <pc:spChg chg="del">
          <ac:chgData name="Nicholas Ryder" userId="e2d2935a-8ebf-499a-b9bc-e7f40862ad4e" providerId="ADAL" clId="{B01D2FB1-B5F3-4FA7-88C7-7E400EADD71C}" dt="2023-09-12T16:31:13.286" v="445" actId="700"/>
          <ac:spMkLst>
            <pc:docMk/>
            <pc:sldMk cId="523350068" sldId="325"/>
            <ac:spMk id="48" creationId="{743AA782-23D1-4521-8CAD-47662984AA08}"/>
          </ac:spMkLst>
        </pc:spChg>
        <pc:spChg chg="del">
          <ac:chgData name="Nicholas Ryder" userId="e2d2935a-8ebf-499a-b9bc-e7f40862ad4e" providerId="ADAL" clId="{B01D2FB1-B5F3-4FA7-88C7-7E400EADD71C}" dt="2023-09-12T16:31:13.286" v="445" actId="700"/>
          <ac:spMkLst>
            <pc:docMk/>
            <pc:sldMk cId="523350068" sldId="325"/>
            <ac:spMk id="50" creationId="{71877DBC-BB60-40F0-AC93-2ACDBAAE60CE}"/>
          </ac:spMkLst>
        </pc:spChg>
        <pc:picChg chg="del">
          <ac:chgData name="Nicholas Ryder" userId="e2d2935a-8ebf-499a-b9bc-e7f40862ad4e" providerId="ADAL" clId="{B01D2FB1-B5F3-4FA7-88C7-7E400EADD71C}" dt="2023-09-12T16:31:10.226" v="444" actId="478"/>
          <ac:picMkLst>
            <pc:docMk/>
            <pc:sldMk cId="523350068" sldId="325"/>
            <ac:picMk id="41" creationId="{A8F4ED93-9108-BDA4-F053-411285E2DCC3}"/>
          </ac:picMkLst>
        </pc:picChg>
      </pc:sldChg>
      <pc:sldChg chg="delSp modSp mod delDesignElem chgLayout">
        <pc:chgData name="Nicholas Ryder" userId="e2d2935a-8ebf-499a-b9bc-e7f40862ad4e" providerId="ADAL" clId="{B01D2FB1-B5F3-4FA7-88C7-7E400EADD71C}" dt="2023-09-13T11:18:43.371" v="2286" actId="20577"/>
        <pc:sldMkLst>
          <pc:docMk/>
          <pc:sldMk cId="945028124" sldId="328"/>
        </pc:sldMkLst>
        <pc:spChg chg="mod ord">
          <ac:chgData name="Nicholas Ryder" userId="e2d2935a-8ebf-499a-b9bc-e7f40862ad4e" providerId="ADAL" clId="{B01D2FB1-B5F3-4FA7-88C7-7E400EADD71C}" dt="2023-09-12T16:40:53.429" v="627" actId="122"/>
          <ac:spMkLst>
            <pc:docMk/>
            <pc:sldMk cId="945028124" sldId="328"/>
            <ac:spMk id="2" creationId="{4465E472-6B7E-897E-F605-7767BDD6FC29}"/>
          </ac:spMkLst>
        </pc:spChg>
        <pc:spChg chg="mod ord">
          <ac:chgData name="Nicholas Ryder" userId="e2d2935a-8ebf-499a-b9bc-e7f40862ad4e" providerId="ADAL" clId="{B01D2FB1-B5F3-4FA7-88C7-7E400EADD71C}" dt="2023-09-13T11:18:43.371" v="2286" actId="20577"/>
          <ac:spMkLst>
            <pc:docMk/>
            <pc:sldMk cId="945028124" sldId="328"/>
            <ac:spMk id="3" creationId="{B6C03F35-78C6-DA4D-D619-E42F1B43C0A6}"/>
          </ac:spMkLst>
        </pc:spChg>
        <pc:spChg chg="mod ord">
          <ac:chgData name="Nicholas Ryder" userId="e2d2935a-8ebf-499a-b9bc-e7f40862ad4e" providerId="ADAL" clId="{B01D2FB1-B5F3-4FA7-88C7-7E400EADD71C}" dt="2023-09-12T16:31:18.268" v="447" actId="700"/>
          <ac:spMkLst>
            <pc:docMk/>
            <pc:sldMk cId="945028124" sldId="328"/>
            <ac:spMk id="4" creationId="{E28CEE33-91FC-7979-120E-90284D4843DC}"/>
          </ac:spMkLst>
        </pc:spChg>
        <pc:spChg chg="mod ord">
          <ac:chgData name="Nicholas Ryder" userId="e2d2935a-8ebf-499a-b9bc-e7f40862ad4e" providerId="ADAL" clId="{B01D2FB1-B5F3-4FA7-88C7-7E400EADD71C}" dt="2023-09-12T16:31:18.268" v="447" actId="700"/>
          <ac:spMkLst>
            <pc:docMk/>
            <pc:sldMk cId="945028124" sldId="328"/>
            <ac:spMk id="5" creationId="{4C91A103-FAC7-8CAC-30B0-0875A7139FFC}"/>
          </ac:spMkLst>
        </pc:spChg>
        <pc:spChg chg="del">
          <ac:chgData name="Nicholas Ryder" userId="e2d2935a-8ebf-499a-b9bc-e7f40862ad4e" providerId="ADAL" clId="{B01D2FB1-B5F3-4FA7-88C7-7E400EADD71C}" dt="2023-09-12T16:31:18.268" v="447" actId="700"/>
          <ac:spMkLst>
            <pc:docMk/>
            <pc:sldMk cId="945028124" sldId="328"/>
            <ac:spMk id="29" creationId="{743AA782-23D1-4521-8CAD-47662984AA08}"/>
          </ac:spMkLst>
        </pc:spChg>
        <pc:spChg chg="del">
          <ac:chgData name="Nicholas Ryder" userId="e2d2935a-8ebf-499a-b9bc-e7f40862ad4e" providerId="ADAL" clId="{B01D2FB1-B5F3-4FA7-88C7-7E400EADD71C}" dt="2023-09-12T16:31:18.268" v="447" actId="700"/>
          <ac:spMkLst>
            <pc:docMk/>
            <pc:sldMk cId="945028124" sldId="328"/>
            <ac:spMk id="31" creationId="{71877DBC-BB60-40F0-AC93-2ACDBAAE60CE}"/>
          </ac:spMkLst>
        </pc:spChg>
        <pc:picChg chg="del">
          <ac:chgData name="Nicholas Ryder" userId="e2d2935a-8ebf-499a-b9bc-e7f40862ad4e" providerId="ADAL" clId="{B01D2FB1-B5F3-4FA7-88C7-7E400EADD71C}" dt="2023-09-12T16:31:15.641" v="446" actId="478"/>
          <ac:picMkLst>
            <pc:docMk/>
            <pc:sldMk cId="945028124" sldId="328"/>
            <ac:picMk id="16" creationId="{B95927AE-7663-65B5-42AF-7AF582B343EE}"/>
          </ac:picMkLst>
        </pc:picChg>
      </pc:sldChg>
      <pc:sldChg chg="addSp delSp modSp mod modClrScheme delDesignElem chgLayout">
        <pc:chgData name="Nicholas Ryder" userId="e2d2935a-8ebf-499a-b9bc-e7f40862ad4e" providerId="ADAL" clId="{B01D2FB1-B5F3-4FA7-88C7-7E400EADD71C}" dt="2023-09-12T16:40:26.076" v="615" actId="20577"/>
        <pc:sldMkLst>
          <pc:docMk/>
          <pc:sldMk cId="4193609053" sldId="339"/>
        </pc:sldMkLst>
        <pc:spChg chg="mod ord">
          <ac:chgData name="Nicholas Ryder" userId="e2d2935a-8ebf-499a-b9bc-e7f40862ad4e" providerId="ADAL" clId="{B01D2FB1-B5F3-4FA7-88C7-7E400EADD71C}" dt="2023-09-12T16:40:26.076" v="615" actId="20577"/>
          <ac:spMkLst>
            <pc:docMk/>
            <pc:sldMk cId="4193609053" sldId="339"/>
            <ac:spMk id="2" creationId="{5603AFAC-FB20-61F4-5EB4-01DAD7AF1AB3}"/>
          </ac:spMkLst>
        </pc:spChg>
        <pc:spChg chg="mod ord">
          <ac:chgData name="Nicholas Ryder" userId="e2d2935a-8ebf-499a-b9bc-e7f40862ad4e" providerId="ADAL" clId="{B01D2FB1-B5F3-4FA7-88C7-7E400EADD71C}" dt="2023-09-12T16:34:48.546" v="476" actId="255"/>
          <ac:spMkLst>
            <pc:docMk/>
            <pc:sldMk cId="4193609053" sldId="339"/>
            <ac:spMk id="3" creationId="{B702DA59-2B32-98AF-F3A9-8E26C40D9B9D}"/>
          </ac:spMkLst>
        </pc:spChg>
        <pc:spChg chg="mod ord">
          <ac:chgData name="Nicholas Ryder" userId="e2d2935a-8ebf-499a-b9bc-e7f40862ad4e" providerId="ADAL" clId="{B01D2FB1-B5F3-4FA7-88C7-7E400EADD71C}" dt="2023-09-12T16:34:29.408" v="472" actId="700"/>
          <ac:spMkLst>
            <pc:docMk/>
            <pc:sldMk cId="4193609053" sldId="339"/>
            <ac:spMk id="4" creationId="{C0C6AED3-C3DC-2407-4E12-F6786960CBA8}"/>
          </ac:spMkLst>
        </pc:spChg>
        <pc:spChg chg="mod ord">
          <ac:chgData name="Nicholas Ryder" userId="e2d2935a-8ebf-499a-b9bc-e7f40862ad4e" providerId="ADAL" clId="{B01D2FB1-B5F3-4FA7-88C7-7E400EADD71C}" dt="2023-09-12T16:34:29.408" v="472" actId="700"/>
          <ac:spMkLst>
            <pc:docMk/>
            <pc:sldMk cId="4193609053" sldId="339"/>
            <ac:spMk id="5" creationId="{C0CF3A81-0D0E-65EE-4C22-F9C36749536C}"/>
          </ac:spMkLst>
        </pc:spChg>
        <pc:spChg chg="add mod ord">
          <ac:chgData name="Nicholas Ryder" userId="e2d2935a-8ebf-499a-b9bc-e7f40862ad4e" providerId="ADAL" clId="{B01D2FB1-B5F3-4FA7-88C7-7E400EADD71C}" dt="2023-09-12T16:34:40.364" v="475" actId="5793"/>
          <ac:spMkLst>
            <pc:docMk/>
            <pc:sldMk cId="4193609053" sldId="339"/>
            <ac:spMk id="6" creationId="{8FFD7A55-05D2-C4FA-51B1-35EA87C042B6}"/>
          </ac:spMkLst>
        </pc:spChg>
        <pc:spChg chg="del">
          <ac:chgData name="Nicholas Ryder" userId="e2d2935a-8ebf-499a-b9bc-e7f40862ad4e" providerId="ADAL" clId="{B01D2FB1-B5F3-4FA7-88C7-7E400EADD71C}" dt="2023-09-12T16:31:00.871" v="440" actId="700"/>
          <ac:spMkLst>
            <pc:docMk/>
            <pc:sldMk cId="4193609053" sldId="339"/>
            <ac:spMk id="20" creationId="{743AA782-23D1-4521-8CAD-47662984AA08}"/>
          </ac:spMkLst>
        </pc:spChg>
        <pc:spChg chg="del">
          <ac:chgData name="Nicholas Ryder" userId="e2d2935a-8ebf-499a-b9bc-e7f40862ad4e" providerId="ADAL" clId="{B01D2FB1-B5F3-4FA7-88C7-7E400EADD71C}" dt="2023-09-12T16:31:00.871" v="440" actId="700"/>
          <ac:spMkLst>
            <pc:docMk/>
            <pc:sldMk cId="4193609053" sldId="339"/>
            <ac:spMk id="22" creationId="{71877DBC-BB60-40F0-AC93-2ACDBAAE60CE}"/>
          </ac:spMkLst>
        </pc:spChg>
        <pc:picChg chg="del">
          <ac:chgData name="Nicholas Ryder" userId="e2d2935a-8ebf-499a-b9bc-e7f40862ad4e" providerId="ADAL" clId="{B01D2FB1-B5F3-4FA7-88C7-7E400EADD71C}" dt="2023-09-12T16:30:58.600" v="439" actId="478"/>
          <ac:picMkLst>
            <pc:docMk/>
            <pc:sldMk cId="4193609053" sldId="339"/>
            <ac:picMk id="7" creationId="{5C8B6897-8604-4F0F-8C6C-35180068B06C}"/>
          </ac:picMkLst>
        </pc:picChg>
      </pc:sldChg>
      <pc:sldChg chg="delSp modSp mod delDesignElem chgLayout">
        <pc:chgData name="Nicholas Ryder" userId="e2d2935a-8ebf-499a-b9bc-e7f40862ad4e" providerId="ADAL" clId="{B01D2FB1-B5F3-4FA7-88C7-7E400EADD71C}" dt="2023-09-13T11:18:05.452" v="2262" actId="114"/>
        <pc:sldMkLst>
          <pc:docMk/>
          <pc:sldMk cId="3384464898" sldId="340"/>
        </pc:sldMkLst>
        <pc:spChg chg="mod ord">
          <ac:chgData name="Nicholas Ryder" userId="e2d2935a-8ebf-499a-b9bc-e7f40862ad4e" providerId="ADAL" clId="{B01D2FB1-B5F3-4FA7-88C7-7E400EADD71C}" dt="2023-09-12T16:40:37.120" v="619" actId="122"/>
          <ac:spMkLst>
            <pc:docMk/>
            <pc:sldMk cId="3384464898" sldId="340"/>
            <ac:spMk id="2" creationId="{1C8236F8-FFCC-ADDD-A35A-DCDA057BD258}"/>
          </ac:spMkLst>
        </pc:spChg>
        <pc:spChg chg="mod ord">
          <ac:chgData name="Nicholas Ryder" userId="e2d2935a-8ebf-499a-b9bc-e7f40862ad4e" providerId="ADAL" clId="{B01D2FB1-B5F3-4FA7-88C7-7E400EADD71C}" dt="2023-09-13T11:18:05.452" v="2262" actId="114"/>
          <ac:spMkLst>
            <pc:docMk/>
            <pc:sldMk cId="3384464898" sldId="340"/>
            <ac:spMk id="3" creationId="{1B7227F7-D48A-B1F5-195F-E963A32DA1F8}"/>
          </ac:spMkLst>
        </pc:spChg>
        <pc:spChg chg="mod ord">
          <ac:chgData name="Nicholas Ryder" userId="e2d2935a-8ebf-499a-b9bc-e7f40862ad4e" providerId="ADAL" clId="{B01D2FB1-B5F3-4FA7-88C7-7E400EADD71C}" dt="2023-09-12T16:31:05.111" v="442" actId="700"/>
          <ac:spMkLst>
            <pc:docMk/>
            <pc:sldMk cId="3384464898" sldId="340"/>
            <ac:spMk id="4" creationId="{380EE9B3-5975-7C67-D77C-43FE75E07020}"/>
          </ac:spMkLst>
        </pc:spChg>
        <pc:spChg chg="mod ord">
          <ac:chgData name="Nicholas Ryder" userId="e2d2935a-8ebf-499a-b9bc-e7f40862ad4e" providerId="ADAL" clId="{B01D2FB1-B5F3-4FA7-88C7-7E400EADD71C}" dt="2023-09-12T16:31:05.111" v="442" actId="700"/>
          <ac:spMkLst>
            <pc:docMk/>
            <pc:sldMk cId="3384464898" sldId="340"/>
            <ac:spMk id="5" creationId="{58FF049B-84C2-5F39-6D82-D733A4999E04}"/>
          </ac:spMkLst>
        </pc:spChg>
        <pc:spChg chg="del">
          <ac:chgData name="Nicholas Ryder" userId="e2d2935a-8ebf-499a-b9bc-e7f40862ad4e" providerId="ADAL" clId="{B01D2FB1-B5F3-4FA7-88C7-7E400EADD71C}" dt="2023-09-12T16:31:05.111" v="442" actId="700"/>
          <ac:spMkLst>
            <pc:docMk/>
            <pc:sldMk cId="3384464898" sldId="340"/>
            <ac:spMk id="20" creationId="{743AA782-23D1-4521-8CAD-47662984AA08}"/>
          </ac:spMkLst>
        </pc:spChg>
        <pc:spChg chg="del">
          <ac:chgData name="Nicholas Ryder" userId="e2d2935a-8ebf-499a-b9bc-e7f40862ad4e" providerId="ADAL" clId="{B01D2FB1-B5F3-4FA7-88C7-7E400EADD71C}" dt="2023-09-12T16:31:05.111" v="442" actId="700"/>
          <ac:spMkLst>
            <pc:docMk/>
            <pc:sldMk cId="3384464898" sldId="340"/>
            <ac:spMk id="22" creationId="{71877DBC-BB60-40F0-AC93-2ACDBAAE60CE}"/>
          </ac:spMkLst>
        </pc:spChg>
        <pc:picChg chg="del">
          <ac:chgData name="Nicholas Ryder" userId="e2d2935a-8ebf-499a-b9bc-e7f40862ad4e" providerId="ADAL" clId="{B01D2FB1-B5F3-4FA7-88C7-7E400EADD71C}" dt="2023-09-12T16:31:06.785" v="443" actId="478"/>
          <ac:picMkLst>
            <pc:docMk/>
            <pc:sldMk cId="3384464898" sldId="340"/>
            <ac:picMk id="7" creationId="{774C1C95-A320-0DDC-14A8-3F2478F3A1F2}"/>
          </ac:picMkLst>
        </pc:picChg>
      </pc:sldChg>
      <pc:sldChg chg="modSp mod">
        <pc:chgData name="Nicholas Ryder" userId="e2d2935a-8ebf-499a-b9bc-e7f40862ad4e" providerId="ADAL" clId="{B01D2FB1-B5F3-4FA7-88C7-7E400EADD71C}" dt="2023-09-13T11:17:15.289" v="2258" actId="20577"/>
        <pc:sldMkLst>
          <pc:docMk/>
          <pc:sldMk cId="3536101283" sldId="343"/>
        </pc:sldMkLst>
        <pc:spChg chg="mod">
          <ac:chgData name="Nicholas Ryder" userId="e2d2935a-8ebf-499a-b9bc-e7f40862ad4e" providerId="ADAL" clId="{B01D2FB1-B5F3-4FA7-88C7-7E400EADD71C}" dt="2023-09-13T11:17:15.289" v="2258" actId="20577"/>
          <ac:spMkLst>
            <pc:docMk/>
            <pc:sldMk cId="3536101283" sldId="343"/>
            <ac:spMk id="3" creationId="{E1E387B3-A964-1325-FAEC-C720E0801EC0}"/>
          </ac:spMkLst>
        </pc:spChg>
      </pc:sldChg>
      <pc:sldChg chg="addSp modSp mod">
        <pc:chgData name="Nicholas Ryder" userId="e2d2935a-8ebf-499a-b9bc-e7f40862ad4e" providerId="ADAL" clId="{B01D2FB1-B5F3-4FA7-88C7-7E400EADD71C}" dt="2023-09-14T10:32:25.388" v="2296" actId="1076"/>
        <pc:sldMkLst>
          <pc:docMk/>
          <pc:sldMk cId="3526053758" sldId="344"/>
        </pc:sldMkLst>
        <pc:spChg chg="mod">
          <ac:chgData name="Nicholas Ryder" userId="e2d2935a-8ebf-499a-b9bc-e7f40862ad4e" providerId="ADAL" clId="{B01D2FB1-B5F3-4FA7-88C7-7E400EADD71C}" dt="2023-09-14T10:32:25.388" v="2296" actId="1076"/>
          <ac:spMkLst>
            <pc:docMk/>
            <pc:sldMk cId="3526053758" sldId="344"/>
            <ac:spMk id="6" creationId="{909B8DAC-BF69-A9EC-5C96-BF2CBC5F8D41}"/>
          </ac:spMkLst>
        </pc:spChg>
        <pc:spChg chg="mod">
          <ac:chgData name="Nicholas Ryder" userId="e2d2935a-8ebf-499a-b9bc-e7f40862ad4e" providerId="ADAL" clId="{B01D2FB1-B5F3-4FA7-88C7-7E400EADD71C}" dt="2023-09-13T11:16:42.645" v="2247" actId="14100"/>
          <ac:spMkLst>
            <pc:docMk/>
            <pc:sldMk cId="3526053758" sldId="344"/>
            <ac:spMk id="7" creationId="{E5F358AA-E123-EFB1-B9BC-0F7C54087225}"/>
          </ac:spMkLst>
        </pc:spChg>
        <pc:picChg chg="add mod">
          <ac:chgData name="Nicholas Ryder" userId="e2d2935a-8ebf-499a-b9bc-e7f40862ad4e" providerId="ADAL" clId="{B01D2FB1-B5F3-4FA7-88C7-7E400EADD71C}" dt="2023-09-12T16:16:41.600" v="223" actId="1076"/>
          <ac:picMkLst>
            <pc:docMk/>
            <pc:sldMk cId="3526053758" sldId="344"/>
            <ac:picMk id="2" creationId="{39BD96A6-23DB-C66F-A5A6-F23231757CA4}"/>
          </ac:picMkLst>
        </pc:picChg>
      </pc:sldChg>
      <pc:sldChg chg="modSp new mod ord">
        <pc:chgData name="Nicholas Ryder" userId="e2d2935a-8ebf-499a-b9bc-e7f40862ad4e" providerId="ADAL" clId="{B01D2FB1-B5F3-4FA7-88C7-7E400EADD71C}" dt="2023-09-13T11:17:34.397" v="2261" actId="313"/>
        <pc:sldMkLst>
          <pc:docMk/>
          <pc:sldMk cId="2600272591" sldId="345"/>
        </pc:sldMkLst>
        <pc:spChg chg="mod">
          <ac:chgData name="Nicholas Ryder" userId="e2d2935a-8ebf-499a-b9bc-e7f40862ad4e" providerId="ADAL" clId="{B01D2FB1-B5F3-4FA7-88C7-7E400EADD71C}" dt="2023-09-12T16:39:36.248" v="595" actId="113"/>
          <ac:spMkLst>
            <pc:docMk/>
            <pc:sldMk cId="2600272591" sldId="345"/>
            <ac:spMk id="2" creationId="{A601D64D-159D-DB3B-D104-584F514C50BD}"/>
          </ac:spMkLst>
        </pc:spChg>
        <pc:spChg chg="mod">
          <ac:chgData name="Nicholas Ryder" userId="e2d2935a-8ebf-499a-b9bc-e7f40862ad4e" providerId="ADAL" clId="{B01D2FB1-B5F3-4FA7-88C7-7E400EADD71C}" dt="2023-09-13T11:17:34.397" v="2261" actId="313"/>
          <ac:spMkLst>
            <pc:docMk/>
            <pc:sldMk cId="2600272591" sldId="345"/>
            <ac:spMk id="3" creationId="{D77590E8-6310-B75A-88B1-B7392B85DEC7}"/>
          </ac:spMkLst>
        </pc:spChg>
      </pc:sldChg>
      <pc:sldChg chg="modSp add del mod">
        <pc:chgData name="Nicholas Ryder" userId="e2d2935a-8ebf-499a-b9bc-e7f40862ad4e" providerId="ADAL" clId="{B01D2FB1-B5F3-4FA7-88C7-7E400EADD71C}" dt="2023-09-13T11:13:28.079" v="2244" actId="20577"/>
        <pc:sldMkLst>
          <pc:docMk/>
          <pc:sldMk cId="2429579689" sldId="346"/>
        </pc:sldMkLst>
        <pc:spChg chg="mod">
          <ac:chgData name="Nicholas Ryder" userId="e2d2935a-8ebf-499a-b9bc-e7f40862ad4e" providerId="ADAL" clId="{B01D2FB1-B5F3-4FA7-88C7-7E400EADD71C}" dt="2023-09-13T11:13:28.079" v="2244" actId="20577"/>
          <ac:spMkLst>
            <pc:docMk/>
            <pc:sldMk cId="2429579689" sldId="346"/>
            <ac:spMk id="3" creationId="{D77590E8-6310-B75A-88B1-B7392B85DEC7}"/>
          </ac:spMkLst>
        </pc:spChg>
      </pc:sldChg>
      <pc:sldChg chg="modSp add mod">
        <pc:chgData name="Nicholas Ryder" userId="e2d2935a-8ebf-499a-b9bc-e7f40862ad4e" providerId="ADAL" clId="{B01D2FB1-B5F3-4FA7-88C7-7E400EADD71C}" dt="2023-09-13T11:07:55.023" v="2177" actId="20577"/>
        <pc:sldMkLst>
          <pc:docMk/>
          <pc:sldMk cId="2075139156" sldId="347"/>
        </pc:sldMkLst>
        <pc:spChg chg="mod">
          <ac:chgData name="Nicholas Ryder" userId="e2d2935a-8ebf-499a-b9bc-e7f40862ad4e" providerId="ADAL" clId="{B01D2FB1-B5F3-4FA7-88C7-7E400EADD71C}" dt="2023-09-13T11:07:55.023" v="2177" actId="20577"/>
          <ac:spMkLst>
            <pc:docMk/>
            <pc:sldMk cId="2075139156" sldId="347"/>
            <ac:spMk id="3" creationId="{D77590E8-6310-B75A-88B1-B7392B85DEC7}"/>
          </ac:spMkLst>
        </pc:spChg>
      </pc:sldChg>
    </pc:docChg>
  </pc:docChgLst>
  <pc:docChgLst>
    <pc:chgData name="Nicholas Ryder" userId="e2d2935a-8ebf-499a-b9bc-e7f40862ad4e" providerId="ADAL" clId="{3C241AB1-B1AC-48AC-ACD0-EAE2A219307B}"/>
    <pc:docChg chg="custSel modSld">
      <pc:chgData name="Nicholas Ryder" userId="e2d2935a-8ebf-499a-b9bc-e7f40862ad4e" providerId="ADAL" clId="{3C241AB1-B1AC-48AC-ACD0-EAE2A219307B}" dt="2023-10-20T09:29:02.127" v="19" actId="20577"/>
      <pc:docMkLst>
        <pc:docMk/>
      </pc:docMkLst>
      <pc:sldChg chg="modSp mod">
        <pc:chgData name="Nicholas Ryder" userId="e2d2935a-8ebf-499a-b9bc-e7f40862ad4e" providerId="ADAL" clId="{3C241AB1-B1AC-48AC-ACD0-EAE2A219307B}" dt="2023-10-20T09:29:02.127" v="19" actId="20577"/>
        <pc:sldMkLst>
          <pc:docMk/>
          <pc:sldMk cId="3526053758" sldId="344"/>
        </pc:sldMkLst>
        <pc:spChg chg="mod">
          <ac:chgData name="Nicholas Ryder" userId="e2d2935a-8ebf-499a-b9bc-e7f40862ad4e" providerId="ADAL" clId="{3C241AB1-B1AC-48AC-ACD0-EAE2A219307B}" dt="2023-10-20T09:29:02.127" v="19" actId="20577"/>
          <ac:spMkLst>
            <pc:docMk/>
            <pc:sldMk cId="3526053758" sldId="344"/>
            <ac:spMk id="7" creationId="{E5F358AA-E123-EFB1-B9BC-0F7C54087225}"/>
          </ac:spMkLst>
        </pc:spChg>
      </pc:sldChg>
      <pc:sldChg chg="modSp mod">
        <pc:chgData name="Nicholas Ryder" userId="e2d2935a-8ebf-499a-b9bc-e7f40862ad4e" providerId="ADAL" clId="{3C241AB1-B1AC-48AC-ACD0-EAE2A219307B}" dt="2023-10-04T11:45:37.246" v="0" actId="207"/>
        <pc:sldMkLst>
          <pc:docMk/>
          <pc:sldMk cId="2600272591" sldId="345"/>
        </pc:sldMkLst>
        <pc:spChg chg="mod">
          <ac:chgData name="Nicholas Ryder" userId="e2d2935a-8ebf-499a-b9bc-e7f40862ad4e" providerId="ADAL" clId="{3C241AB1-B1AC-48AC-ACD0-EAE2A219307B}" dt="2023-10-04T11:45:37.246" v="0" actId="207"/>
          <ac:spMkLst>
            <pc:docMk/>
            <pc:sldMk cId="2600272591" sldId="345"/>
            <ac:spMk id="3" creationId="{D77590E8-6310-B75A-88B1-B7392B85DEC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47CE9-786B-4A52-9E5F-F25F43FF14C7}" type="datetimeFigureOut">
              <a:rPr lang="en-GB" smtClean="0"/>
              <a:t>20/10/2023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BDF698-CC18-48C9-B60B-E88C69F7AA5C}" type="slidenum">
              <a:rPr lang="en-GB" smtClean="0"/>
              <a:t>‹#›</a:t>
            </a:fld>
            <a:endParaRPr lang="en-GB"/>
          </a:p>
        </p:txBody>
      </p:sp>
    </p:spTree>
    <p:extLst>
      <p:ext uri="{BB962C8B-B14F-4D97-AF65-F5344CB8AC3E}">
        <p14:creationId xmlns:p14="http://schemas.microsoft.com/office/powerpoint/2010/main" val="2285603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FBDF698-CC18-48C9-B60B-E88C69F7AA5C}" type="slidenum">
              <a:rPr lang="en-GB" smtClean="0"/>
              <a:t>3</a:t>
            </a:fld>
            <a:endParaRPr lang="en-GB"/>
          </a:p>
        </p:txBody>
      </p:sp>
    </p:spTree>
    <p:extLst>
      <p:ext uri="{BB962C8B-B14F-4D97-AF65-F5344CB8AC3E}">
        <p14:creationId xmlns:p14="http://schemas.microsoft.com/office/powerpoint/2010/main" val="8608999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FBDF698-CC18-48C9-B60B-E88C69F7AA5C}" type="slidenum">
              <a:rPr lang="en-GB" smtClean="0"/>
              <a:t>15</a:t>
            </a:fld>
            <a:endParaRPr lang="en-GB"/>
          </a:p>
        </p:txBody>
      </p:sp>
    </p:spTree>
    <p:extLst>
      <p:ext uri="{BB962C8B-B14F-4D97-AF65-F5344CB8AC3E}">
        <p14:creationId xmlns:p14="http://schemas.microsoft.com/office/powerpoint/2010/main" val="3297097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FBDF698-CC18-48C9-B60B-E88C69F7AA5C}" type="slidenum">
              <a:rPr lang="en-GB" smtClean="0"/>
              <a:t>16</a:t>
            </a:fld>
            <a:endParaRPr lang="en-GB"/>
          </a:p>
        </p:txBody>
      </p:sp>
    </p:spTree>
    <p:extLst>
      <p:ext uri="{BB962C8B-B14F-4D97-AF65-F5344CB8AC3E}">
        <p14:creationId xmlns:p14="http://schemas.microsoft.com/office/powerpoint/2010/main" val="1794581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FBDF698-CC18-48C9-B60B-E88C69F7AA5C}" type="slidenum">
              <a:rPr lang="en-GB" smtClean="0"/>
              <a:t>17</a:t>
            </a:fld>
            <a:endParaRPr lang="en-GB"/>
          </a:p>
        </p:txBody>
      </p:sp>
    </p:spTree>
    <p:extLst>
      <p:ext uri="{BB962C8B-B14F-4D97-AF65-F5344CB8AC3E}">
        <p14:creationId xmlns:p14="http://schemas.microsoft.com/office/powerpoint/2010/main" val="1338157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FBDF698-CC18-48C9-B60B-E88C69F7AA5C}" type="slidenum">
              <a:rPr lang="en-GB" smtClean="0"/>
              <a:t>18</a:t>
            </a:fld>
            <a:endParaRPr lang="en-GB"/>
          </a:p>
        </p:txBody>
      </p:sp>
    </p:spTree>
    <p:extLst>
      <p:ext uri="{BB962C8B-B14F-4D97-AF65-F5344CB8AC3E}">
        <p14:creationId xmlns:p14="http://schemas.microsoft.com/office/powerpoint/2010/main" val="953211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FBDF698-CC18-48C9-B60B-E88C69F7AA5C}" type="slidenum">
              <a:rPr lang="en-GB" smtClean="0"/>
              <a:t>19</a:t>
            </a:fld>
            <a:endParaRPr lang="en-GB"/>
          </a:p>
        </p:txBody>
      </p:sp>
    </p:spTree>
    <p:extLst>
      <p:ext uri="{BB962C8B-B14F-4D97-AF65-F5344CB8AC3E}">
        <p14:creationId xmlns:p14="http://schemas.microsoft.com/office/powerpoint/2010/main" val="4092009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FBDF698-CC18-48C9-B60B-E88C69F7AA5C}" type="slidenum">
              <a:rPr lang="en-GB" smtClean="0"/>
              <a:t>20</a:t>
            </a:fld>
            <a:endParaRPr lang="en-GB"/>
          </a:p>
        </p:txBody>
      </p:sp>
    </p:spTree>
    <p:extLst>
      <p:ext uri="{BB962C8B-B14F-4D97-AF65-F5344CB8AC3E}">
        <p14:creationId xmlns:p14="http://schemas.microsoft.com/office/powerpoint/2010/main" val="778662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FBDF698-CC18-48C9-B60B-E88C69F7AA5C}" type="slidenum">
              <a:rPr lang="en-GB" smtClean="0"/>
              <a:t>7</a:t>
            </a:fld>
            <a:endParaRPr lang="en-GB"/>
          </a:p>
        </p:txBody>
      </p:sp>
    </p:spTree>
    <p:extLst>
      <p:ext uri="{BB962C8B-B14F-4D97-AF65-F5344CB8AC3E}">
        <p14:creationId xmlns:p14="http://schemas.microsoft.com/office/powerpoint/2010/main" val="1042081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FBDF698-CC18-48C9-B60B-E88C69F7AA5C}" type="slidenum">
              <a:rPr lang="en-GB" smtClean="0"/>
              <a:t>8</a:t>
            </a:fld>
            <a:endParaRPr lang="en-GB"/>
          </a:p>
        </p:txBody>
      </p:sp>
    </p:spTree>
    <p:extLst>
      <p:ext uri="{BB962C8B-B14F-4D97-AF65-F5344CB8AC3E}">
        <p14:creationId xmlns:p14="http://schemas.microsoft.com/office/powerpoint/2010/main" val="89439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FBDF698-CC18-48C9-B60B-E88C69F7AA5C}" type="slidenum">
              <a:rPr lang="en-GB" smtClean="0"/>
              <a:t>9</a:t>
            </a:fld>
            <a:endParaRPr lang="en-GB"/>
          </a:p>
        </p:txBody>
      </p:sp>
    </p:spTree>
    <p:extLst>
      <p:ext uri="{BB962C8B-B14F-4D97-AF65-F5344CB8AC3E}">
        <p14:creationId xmlns:p14="http://schemas.microsoft.com/office/powerpoint/2010/main" val="3070995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FBDF698-CC18-48C9-B60B-E88C69F7AA5C}" type="slidenum">
              <a:rPr lang="en-GB" smtClean="0"/>
              <a:t>10</a:t>
            </a:fld>
            <a:endParaRPr lang="en-GB"/>
          </a:p>
        </p:txBody>
      </p:sp>
    </p:spTree>
    <p:extLst>
      <p:ext uri="{BB962C8B-B14F-4D97-AF65-F5344CB8AC3E}">
        <p14:creationId xmlns:p14="http://schemas.microsoft.com/office/powerpoint/2010/main" val="2168475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FBDF698-CC18-48C9-B60B-E88C69F7AA5C}" type="slidenum">
              <a:rPr lang="en-GB" smtClean="0"/>
              <a:t>11</a:t>
            </a:fld>
            <a:endParaRPr lang="en-GB"/>
          </a:p>
        </p:txBody>
      </p:sp>
    </p:spTree>
    <p:extLst>
      <p:ext uri="{BB962C8B-B14F-4D97-AF65-F5344CB8AC3E}">
        <p14:creationId xmlns:p14="http://schemas.microsoft.com/office/powerpoint/2010/main" val="3574006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FBDF698-CC18-48C9-B60B-E88C69F7AA5C}" type="slidenum">
              <a:rPr lang="en-GB" smtClean="0"/>
              <a:t>12</a:t>
            </a:fld>
            <a:endParaRPr lang="en-GB"/>
          </a:p>
        </p:txBody>
      </p:sp>
    </p:spTree>
    <p:extLst>
      <p:ext uri="{BB962C8B-B14F-4D97-AF65-F5344CB8AC3E}">
        <p14:creationId xmlns:p14="http://schemas.microsoft.com/office/powerpoint/2010/main" val="2576979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FBDF698-CC18-48C9-B60B-E88C69F7AA5C}" type="slidenum">
              <a:rPr lang="en-GB" smtClean="0"/>
              <a:t>13</a:t>
            </a:fld>
            <a:endParaRPr lang="en-GB"/>
          </a:p>
        </p:txBody>
      </p:sp>
    </p:spTree>
    <p:extLst>
      <p:ext uri="{BB962C8B-B14F-4D97-AF65-F5344CB8AC3E}">
        <p14:creationId xmlns:p14="http://schemas.microsoft.com/office/powerpoint/2010/main" val="3324470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FBDF698-CC18-48C9-B60B-E88C69F7AA5C}" type="slidenum">
              <a:rPr lang="en-GB" smtClean="0"/>
              <a:t>14</a:t>
            </a:fld>
            <a:endParaRPr lang="en-GB"/>
          </a:p>
        </p:txBody>
      </p:sp>
    </p:spTree>
    <p:extLst>
      <p:ext uri="{BB962C8B-B14F-4D97-AF65-F5344CB8AC3E}">
        <p14:creationId xmlns:p14="http://schemas.microsoft.com/office/powerpoint/2010/main" val="4250132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14039E7-6A84-404F-942E-C4732F533939}" type="datetime1">
              <a:rPr lang="en-GB" smtClean="0"/>
              <a:t>20/10/2023</a:t>
            </a:fld>
            <a:endParaRPr lang="en-GB"/>
          </a:p>
        </p:txBody>
      </p:sp>
      <p:sp>
        <p:nvSpPr>
          <p:cNvPr id="5" name="Footer Placeholder 4"/>
          <p:cNvSpPr>
            <a:spLocks noGrp="1"/>
          </p:cNvSpPr>
          <p:nvPr>
            <p:ph type="ftr" sz="quarter" idx="11"/>
          </p:nvPr>
        </p:nvSpPr>
        <p:spPr/>
        <p:txBody>
          <a:bodyPr/>
          <a:lstStyle/>
          <a:p>
            <a:r>
              <a:rPr lang="en-US"/>
              <a:t>Terrorism financing, fraud and organised crime – time for a joined-up approach?</a:t>
            </a:r>
            <a:endParaRPr lang="en-GB"/>
          </a:p>
        </p:txBody>
      </p:sp>
      <p:sp>
        <p:nvSpPr>
          <p:cNvPr id="6" name="Slide Number Placeholder 5"/>
          <p:cNvSpPr>
            <a:spLocks noGrp="1"/>
          </p:cNvSpPr>
          <p:nvPr>
            <p:ph type="sldNum" sz="quarter" idx="12"/>
          </p:nvPr>
        </p:nvSpPr>
        <p:spPr/>
        <p:txBody>
          <a:bodyPr/>
          <a:lstStyle/>
          <a:p>
            <a:fld id="{C0C061A3-E6E5-48A6-A78F-9EBE2752A664}" type="slidenum">
              <a:rPr lang="en-GB" smtClean="0"/>
              <a:t>‹#›</a:t>
            </a:fld>
            <a:endParaRPr lang="en-GB"/>
          </a:p>
        </p:txBody>
      </p:sp>
    </p:spTree>
    <p:extLst>
      <p:ext uri="{BB962C8B-B14F-4D97-AF65-F5344CB8AC3E}">
        <p14:creationId xmlns:p14="http://schemas.microsoft.com/office/powerpoint/2010/main" val="416168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3D0F2D-F56E-4CE2-9636-27AC198CE604}" type="datetime1">
              <a:rPr lang="en-GB" smtClean="0"/>
              <a:t>20/10/2023</a:t>
            </a:fld>
            <a:endParaRPr lang="en-GB"/>
          </a:p>
        </p:txBody>
      </p:sp>
      <p:sp>
        <p:nvSpPr>
          <p:cNvPr id="5" name="Footer Placeholder 4"/>
          <p:cNvSpPr>
            <a:spLocks noGrp="1"/>
          </p:cNvSpPr>
          <p:nvPr>
            <p:ph type="ftr" sz="quarter" idx="11"/>
          </p:nvPr>
        </p:nvSpPr>
        <p:spPr/>
        <p:txBody>
          <a:bodyPr/>
          <a:lstStyle/>
          <a:p>
            <a:r>
              <a:rPr lang="en-US"/>
              <a:t>Terrorism financing, fraud and organised crime – time for a joined-up approach?</a:t>
            </a:r>
            <a:endParaRPr lang="en-GB"/>
          </a:p>
        </p:txBody>
      </p:sp>
      <p:sp>
        <p:nvSpPr>
          <p:cNvPr id="6" name="Slide Number Placeholder 5"/>
          <p:cNvSpPr>
            <a:spLocks noGrp="1"/>
          </p:cNvSpPr>
          <p:nvPr>
            <p:ph type="sldNum" sz="quarter" idx="12"/>
          </p:nvPr>
        </p:nvSpPr>
        <p:spPr/>
        <p:txBody>
          <a:bodyPr/>
          <a:lstStyle/>
          <a:p>
            <a:fld id="{C0C061A3-E6E5-48A6-A78F-9EBE2752A664}" type="slidenum">
              <a:rPr lang="en-GB" smtClean="0"/>
              <a:t>‹#›</a:t>
            </a:fld>
            <a:endParaRPr lang="en-GB"/>
          </a:p>
        </p:txBody>
      </p:sp>
    </p:spTree>
    <p:extLst>
      <p:ext uri="{BB962C8B-B14F-4D97-AF65-F5344CB8AC3E}">
        <p14:creationId xmlns:p14="http://schemas.microsoft.com/office/powerpoint/2010/main" val="264948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C0FCAF-1E82-4AF9-B573-C3CCD6AE69A8}" type="datetime1">
              <a:rPr lang="en-GB" smtClean="0"/>
              <a:t>20/10/2023</a:t>
            </a:fld>
            <a:endParaRPr lang="en-GB"/>
          </a:p>
        </p:txBody>
      </p:sp>
      <p:sp>
        <p:nvSpPr>
          <p:cNvPr id="5" name="Footer Placeholder 4"/>
          <p:cNvSpPr>
            <a:spLocks noGrp="1"/>
          </p:cNvSpPr>
          <p:nvPr>
            <p:ph type="ftr" sz="quarter" idx="11"/>
          </p:nvPr>
        </p:nvSpPr>
        <p:spPr/>
        <p:txBody>
          <a:bodyPr/>
          <a:lstStyle/>
          <a:p>
            <a:r>
              <a:rPr lang="en-US"/>
              <a:t>Terrorism financing, fraud and organised crime – time for a joined-up approach?</a:t>
            </a:r>
            <a:endParaRPr lang="en-GB"/>
          </a:p>
        </p:txBody>
      </p:sp>
      <p:sp>
        <p:nvSpPr>
          <p:cNvPr id="6" name="Slide Number Placeholder 5"/>
          <p:cNvSpPr>
            <a:spLocks noGrp="1"/>
          </p:cNvSpPr>
          <p:nvPr>
            <p:ph type="sldNum" sz="quarter" idx="12"/>
          </p:nvPr>
        </p:nvSpPr>
        <p:spPr/>
        <p:txBody>
          <a:bodyPr/>
          <a:lstStyle/>
          <a:p>
            <a:fld id="{C0C061A3-E6E5-48A6-A78F-9EBE2752A664}" type="slidenum">
              <a:rPr lang="en-GB" smtClean="0"/>
              <a:t>‹#›</a:t>
            </a:fld>
            <a:endParaRPr lang="en-GB"/>
          </a:p>
        </p:txBody>
      </p:sp>
    </p:spTree>
    <p:extLst>
      <p:ext uri="{BB962C8B-B14F-4D97-AF65-F5344CB8AC3E}">
        <p14:creationId xmlns:p14="http://schemas.microsoft.com/office/powerpoint/2010/main" val="1808450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E435917-ED01-4E45-9E02-85B5ED1901FC}" type="datetime1">
              <a:rPr lang="en-GB" smtClean="0"/>
              <a:t>20/10/2023</a:t>
            </a:fld>
            <a:endParaRPr lang="en-GB"/>
          </a:p>
        </p:txBody>
      </p:sp>
      <p:sp>
        <p:nvSpPr>
          <p:cNvPr id="5" name="Footer Placeholder 4"/>
          <p:cNvSpPr>
            <a:spLocks noGrp="1"/>
          </p:cNvSpPr>
          <p:nvPr>
            <p:ph type="ftr" sz="quarter" idx="11"/>
          </p:nvPr>
        </p:nvSpPr>
        <p:spPr/>
        <p:txBody>
          <a:bodyPr/>
          <a:lstStyle/>
          <a:p>
            <a:r>
              <a:rPr lang="en-US"/>
              <a:t>Terrorism financing, fraud and organised crime – time for a joined-up approach?</a:t>
            </a:r>
            <a:endParaRPr lang="en-GB"/>
          </a:p>
        </p:txBody>
      </p:sp>
      <p:sp>
        <p:nvSpPr>
          <p:cNvPr id="6" name="Slide Number Placeholder 5"/>
          <p:cNvSpPr>
            <a:spLocks noGrp="1"/>
          </p:cNvSpPr>
          <p:nvPr>
            <p:ph type="sldNum" sz="quarter" idx="12"/>
          </p:nvPr>
        </p:nvSpPr>
        <p:spPr/>
        <p:txBody>
          <a:bodyPr/>
          <a:lstStyle/>
          <a:p>
            <a:fld id="{C0C061A3-E6E5-48A6-A78F-9EBE2752A664}" type="slidenum">
              <a:rPr lang="en-GB" smtClean="0"/>
              <a:t>‹#›</a:t>
            </a:fld>
            <a:endParaRPr lang="en-GB"/>
          </a:p>
        </p:txBody>
      </p:sp>
    </p:spTree>
    <p:extLst>
      <p:ext uri="{BB962C8B-B14F-4D97-AF65-F5344CB8AC3E}">
        <p14:creationId xmlns:p14="http://schemas.microsoft.com/office/powerpoint/2010/main" val="1980471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FBE933C-41CB-43D9-B667-FFFD0BCABF83}" type="datetime1">
              <a:rPr lang="en-GB" smtClean="0"/>
              <a:t>20/10/2023</a:t>
            </a:fld>
            <a:endParaRPr lang="en-GB"/>
          </a:p>
        </p:txBody>
      </p:sp>
      <p:sp>
        <p:nvSpPr>
          <p:cNvPr id="5" name="Footer Placeholder 4"/>
          <p:cNvSpPr>
            <a:spLocks noGrp="1"/>
          </p:cNvSpPr>
          <p:nvPr>
            <p:ph type="ftr" sz="quarter" idx="11"/>
          </p:nvPr>
        </p:nvSpPr>
        <p:spPr/>
        <p:txBody>
          <a:bodyPr/>
          <a:lstStyle/>
          <a:p>
            <a:r>
              <a:rPr lang="en-US"/>
              <a:t>Terrorism financing, fraud and organised crime – time for a joined-up approach?</a:t>
            </a:r>
            <a:endParaRPr lang="en-GB"/>
          </a:p>
        </p:txBody>
      </p:sp>
      <p:sp>
        <p:nvSpPr>
          <p:cNvPr id="6" name="Slide Number Placeholder 5"/>
          <p:cNvSpPr>
            <a:spLocks noGrp="1"/>
          </p:cNvSpPr>
          <p:nvPr>
            <p:ph type="sldNum" sz="quarter" idx="12"/>
          </p:nvPr>
        </p:nvSpPr>
        <p:spPr/>
        <p:txBody>
          <a:bodyPr/>
          <a:lstStyle/>
          <a:p>
            <a:fld id="{C0C061A3-E6E5-48A6-A78F-9EBE2752A664}" type="slidenum">
              <a:rPr lang="en-GB" smtClean="0"/>
              <a:t>‹#›</a:t>
            </a:fld>
            <a:endParaRPr lang="en-GB"/>
          </a:p>
        </p:txBody>
      </p:sp>
    </p:spTree>
    <p:extLst>
      <p:ext uri="{BB962C8B-B14F-4D97-AF65-F5344CB8AC3E}">
        <p14:creationId xmlns:p14="http://schemas.microsoft.com/office/powerpoint/2010/main" val="1937434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D71245C-8AB6-4195-8051-277944CBB855}" type="datetime1">
              <a:rPr lang="en-GB" smtClean="0"/>
              <a:t>20/10/2023</a:t>
            </a:fld>
            <a:endParaRPr lang="en-GB"/>
          </a:p>
        </p:txBody>
      </p:sp>
      <p:sp>
        <p:nvSpPr>
          <p:cNvPr id="6" name="Footer Placeholder 5"/>
          <p:cNvSpPr>
            <a:spLocks noGrp="1"/>
          </p:cNvSpPr>
          <p:nvPr>
            <p:ph type="ftr" sz="quarter" idx="11"/>
          </p:nvPr>
        </p:nvSpPr>
        <p:spPr/>
        <p:txBody>
          <a:bodyPr/>
          <a:lstStyle/>
          <a:p>
            <a:r>
              <a:rPr lang="en-US"/>
              <a:t>Terrorism financing, fraud and organised crime – time for a joined-up approach?</a:t>
            </a:r>
            <a:endParaRPr lang="en-GB"/>
          </a:p>
        </p:txBody>
      </p:sp>
      <p:sp>
        <p:nvSpPr>
          <p:cNvPr id="7" name="Slide Number Placeholder 6"/>
          <p:cNvSpPr>
            <a:spLocks noGrp="1"/>
          </p:cNvSpPr>
          <p:nvPr>
            <p:ph type="sldNum" sz="quarter" idx="12"/>
          </p:nvPr>
        </p:nvSpPr>
        <p:spPr/>
        <p:txBody>
          <a:bodyPr/>
          <a:lstStyle/>
          <a:p>
            <a:fld id="{C0C061A3-E6E5-48A6-A78F-9EBE2752A664}" type="slidenum">
              <a:rPr lang="en-GB" smtClean="0"/>
              <a:t>‹#›</a:t>
            </a:fld>
            <a:endParaRPr lang="en-GB"/>
          </a:p>
        </p:txBody>
      </p:sp>
    </p:spTree>
    <p:extLst>
      <p:ext uri="{BB962C8B-B14F-4D97-AF65-F5344CB8AC3E}">
        <p14:creationId xmlns:p14="http://schemas.microsoft.com/office/powerpoint/2010/main" val="3888522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7857255-5D1F-444A-9660-E7BF5B92304A}" type="datetime1">
              <a:rPr lang="en-GB" smtClean="0"/>
              <a:t>20/10/2023</a:t>
            </a:fld>
            <a:endParaRPr lang="en-GB"/>
          </a:p>
        </p:txBody>
      </p:sp>
      <p:sp>
        <p:nvSpPr>
          <p:cNvPr id="8" name="Footer Placeholder 7"/>
          <p:cNvSpPr>
            <a:spLocks noGrp="1"/>
          </p:cNvSpPr>
          <p:nvPr>
            <p:ph type="ftr" sz="quarter" idx="11"/>
          </p:nvPr>
        </p:nvSpPr>
        <p:spPr/>
        <p:txBody>
          <a:bodyPr/>
          <a:lstStyle/>
          <a:p>
            <a:r>
              <a:rPr lang="en-US"/>
              <a:t>Terrorism financing, fraud and organised crime – time for a joined-up approach?</a:t>
            </a:r>
            <a:endParaRPr lang="en-GB"/>
          </a:p>
        </p:txBody>
      </p:sp>
      <p:sp>
        <p:nvSpPr>
          <p:cNvPr id="9" name="Slide Number Placeholder 8"/>
          <p:cNvSpPr>
            <a:spLocks noGrp="1"/>
          </p:cNvSpPr>
          <p:nvPr>
            <p:ph type="sldNum" sz="quarter" idx="12"/>
          </p:nvPr>
        </p:nvSpPr>
        <p:spPr/>
        <p:txBody>
          <a:bodyPr/>
          <a:lstStyle/>
          <a:p>
            <a:fld id="{C0C061A3-E6E5-48A6-A78F-9EBE2752A664}" type="slidenum">
              <a:rPr lang="en-GB" smtClean="0"/>
              <a:t>‹#›</a:t>
            </a:fld>
            <a:endParaRPr lang="en-GB"/>
          </a:p>
        </p:txBody>
      </p:sp>
    </p:spTree>
    <p:extLst>
      <p:ext uri="{BB962C8B-B14F-4D97-AF65-F5344CB8AC3E}">
        <p14:creationId xmlns:p14="http://schemas.microsoft.com/office/powerpoint/2010/main" val="1599842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5C35A53-DA19-40DC-9B49-2B8B934CB576}" type="datetime1">
              <a:rPr lang="en-GB" smtClean="0"/>
              <a:t>20/10/2023</a:t>
            </a:fld>
            <a:endParaRPr lang="en-GB"/>
          </a:p>
        </p:txBody>
      </p:sp>
      <p:sp>
        <p:nvSpPr>
          <p:cNvPr id="4" name="Footer Placeholder 3"/>
          <p:cNvSpPr>
            <a:spLocks noGrp="1"/>
          </p:cNvSpPr>
          <p:nvPr>
            <p:ph type="ftr" sz="quarter" idx="11"/>
          </p:nvPr>
        </p:nvSpPr>
        <p:spPr/>
        <p:txBody>
          <a:bodyPr/>
          <a:lstStyle/>
          <a:p>
            <a:r>
              <a:rPr lang="en-US"/>
              <a:t>Terrorism financing, fraud and organised crime – time for a joined-up approach?</a:t>
            </a:r>
            <a:endParaRPr lang="en-GB"/>
          </a:p>
        </p:txBody>
      </p:sp>
      <p:sp>
        <p:nvSpPr>
          <p:cNvPr id="5" name="Slide Number Placeholder 4"/>
          <p:cNvSpPr>
            <a:spLocks noGrp="1"/>
          </p:cNvSpPr>
          <p:nvPr>
            <p:ph type="sldNum" sz="quarter" idx="12"/>
          </p:nvPr>
        </p:nvSpPr>
        <p:spPr/>
        <p:txBody>
          <a:bodyPr/>
          <a:lstStyle/>
          <a:p>
            <a:fld id="{C0C061A3-E6E5-48A6-A78F-9EBE2752A664}" type="slidenum">
              <a:rPr lang="en-GB" smtClean="0"/>
              <a:t>‹#›</a:t>
            </a:fld>
            <a:endParaRPr lang="en-GB"/>
          </a:p>
        </p:txBody>
      </p:sp>
    </p:spTree>
    <p:extLst>
      <p:ext uri="{BB962C8B-B14F-4D97-AF65-F5344CB8AC3E}">
        <p14:creationId xmlns:p14="http://schemas.microsoft.com/office/powerpoint/2010/main" val="2472771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B66EBD-F74E-4B2F-A0BE-A11C3B0D8407}" type="datetime1">
              <a:rPr lang="en-GB" smtClean="0"/>
              <a:t>20/10/2023</a:t>
            </a:fld>
            <a:endParaRPr lang="en-GB"/>
          </a:p>
        </p:txBody>
      </p:sp>
      <p:sp>
        <p:nvSpPr>
          <p:cNvPr id="3" name="Footer Placeholder 2"/>
          <p:cNvSpPr>
            <a:spLocks noGrp="1"/>
          </p:cNvSpPr>
          <p:nvPr>
            <p:ph type="ftr" sz="quarter" idx="11"/>
          </p:nvPr>
        </p:nvSpPr>
        <p:spPr/>
        <p:txBody>
          <a:bodyPr/>
          <a:lstStyle/>
          <a:p>
            <a:r>
              <a:rPr lang="en-US"/>
              <a:t>Terrorism financing, fraud and organised crime – time for a joined-up approach?</a:t>
            </a:r>
            <a:endParaRPr lang="en-GB"/>
          </a:p>
        </p:txBody>
      </p:sp>
      <p:sp>
        <p:nvSpPr>
          <p:cNvPr id="4" name="Slide Number Placeholder 3"/>
          <p:cNvSpPr>
            <a:spLocks noGrp="1"/>
          </p:cNvSpPr>
          <p:nvPr>
            <p:ph type="sldNum" sz="quarter" idx="12"/>
          </p:nvPr>
        </p:nvSpPr>
        <p:spPr/>
        <p:txBody>
          <a:bodyPr/>
          <a:lstStyle/>
          <a:p>
            <a:fld id="{C0C061A3-E6E5-48A6-A78F-9EBE2752A664}" type="slidenum">
              <a:rPr lang="en-GB" smtClean="0"/>
              <a:t>‹#›</a:t>
            </a:fld>
            <a:endParaRPr lang="en-GB"/>
          </a:p>
        </p:txBody>
      </p:sp>
    </p:spTree>
    <p:extLst>
      <p:ext uri="{BB962C8B-B14F-4D97-AF65-F5344CB8AC3E}">
        <p14:creationId xmlns:p14="http://schemas.microsoft.com/office/powerpoint/2010/main" val="2404192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2EF27B8-97A2-4BD0-8EDE-0AD1CDDF0F68}" type="datetime1">
              <a:rPr lang="en-GB" smtClean="0"/>
              <a:t>20/10/2023</a:t>
            </a:fld>
            <a:endParaRPr lang="en-GB"/>
          </a:p>
        </p:txBody>
      </p:sp>
      <p:sp>
        <p:nvSpPr>
          <p:cNvPr id="6" name="Footer Placeholder 5"/>
          <p:cNvSpPr>
            <a:spLocks noGrp="1"/>
          </p:cNvSpPr>
          <p:nvPr>
            <p:ph type="ftr" sz="quarter" idx="11"/>
          </p:nvPr>
        </p:nvSpPr>
        <p:spPr/>
        <p:txBody>
          <a:bodyPr/>
          <a:lstStyle/>
          <a:p>
            <a:r>
              <a:rPr lang="en-US"/>
              <a:t>Terrorism financing, fraud and organised crime – time for a joined-up approach?</a:t>
            </a:r>
            <a:endParaRPr lang="en-GB"/>
          </a:p>
        </p:txBody>
      </p:sp>
      <p:sp>
        <p:nvSpPr>
          <p:cNvPr id="7" name="Slide Number Placeholder 6"/>
          <p:cNvSpPr>
            <a:spLocks noGrp="1"/>
          </p:cNvSpPr>
          <p:nvPr>
            <p:ph type="sldNum" sz="quarter" idx="12"/>
          </p:nvPr>
        </p:nvSpPr>
        <p:spPr/>
        <p:txBody>
          <a:bodyPr/>
          <a:lstStyle/>
          <a:p>
            <a:fld id="{C0C061A3-E6E5-48A6-A78F-9EBE2752A664}" type="slidenum">
              <a:rPr lang="en-GB" smtClean="0"/>
              <a:t>‹#›</a:t>
            </a:fld>
            <a:endParaRPr lang="en-GB"/>
          </a:p>
        </p:txBody>
      </p:sp>
    </p:spTree>
    <p:extLst>
      <p:ext uri="{BB962C8B-B14F-4D97-AF65-F5344CB8AC3E}">
        <p14:creationId xmlns:p14="http://schemas.microsoft.com/office/powerpoint/2010/main" val="3297121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0516988-CF1B-4D05-B1CD-3B716CB7FE2D}" type="datetime1">
              <a:rPr lang="en-GB" smtClean="0"/>
              <a:t>20/10/2023</a:t>
            </a:fld>
            <a:endParaRPr lang="en-GB"/>
          </a:p>
        </p:txBody>
      </p:sp>
      <p:sp>
        <p:nvSpPr>
          <p:cNvPr id="6" name="Footer Placeholder 5"/>
          <p:cNvSpPr>
            <a:spLocks noGrp="1"/>
          </p:cNvSpPr>
          <p:nvPr>
            <p:ph type="ftr" sz="quarter" idx="11"/>
          </p:nvPr>
        </p:nvSpPr>
        <p:spPr/>
        <p:txBody>
          <a:bodyPr/>
          <a:lstStyle/>
          <a:p>
            <a:r>
              <a:rPr lang="en-US"/>
              <a:t>Terrorism financing, fraud and organised crime – time for a joined-up approach?</a:t>
            </a:r>
            <a:endParaRPr lang="en-GB"/>
          </a:p>
        </p:txBody>
      </p:sp>
      <p:sp>
        <p:nvSpPr>
          <p:cNvPr id="7" name="Slide Number Placeholder 6"/>
          <p:cNvSpPr>
            <a:spLocks noGrp="1"/>
          </p:cNvSpPr>
          <p:nvPr>
            <p:ph type="sldNum" sz="quarter" idx="12"/>
          </p:nvPr>
        </p:nvSpPr>
        <p:spPr/>
        <p:txBody>
          <a:bodyPr/>
          <a:lstStyle/>
          <a:p>
            <a:fld id="{C0C061A3-E6E5-48A6-A78F-9EBE2752A664}" type="slidenum">
              <a:rPr lang="en-GB" smtClean="0"/>
              <a:t>‹#›</a:t>
            </a:fld>
            <a:endParaRPr lang="en-GB"/>
          </a:p>
        </p:txBody>
      </p:sp>
    </p:spTree>
    <p:extLst>
      <p:ext uri="{BB962C8B-B14F-4D97-AF65-F5344CB8AC3E}">
        <p14:creationId xmlns:p14="http://schemas.microsoft.com/office/powerpoint/2010/main" val="3098797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4CDFF2-38A8-46F9-A82B-6AF1631463C9}" type="datetime1">
              <a:rPr lang="en-GB" smtClean="0"/>
              <a:t>20/10/2023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Terrorism financing, fraud and organised crime – time for a joined-up approach?</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C061A3-E6E5-48A6-A78F-9EBE2752A664}" type="slidenum">
              <a:rPr lang="en-GB" smtClean="0"/>
              <a:t>‹#›</a:t>
            </a:fld>
            <a:endParaRPr lang="en-GB"/>
          </a:p>
        </p:txBody>
      </p:sp>
    </p:spTree>
    <p:extLst>
      <p:ext uri="{BB962C8B-B14F-4D97-AF65-F5344CB8AC3E}">
        <p14:creationId xmlns:p14="http://schemas.microsoft.com/office/powerpoint/2010/main" val="233530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rydern@cardiff.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fca.org.uk/publication/research/qual-study-understanding-victims-investment-fraud.pdf" TargetMode="External"/><Relationship Id="rId7" Type="http://schemas.openxmlformats.org/officeDocument/2006/relationships/hyperlink" Target="https://journals.sagepub.com/doi/abs/10.1177/174889580809647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assets.kpmg/content/dam/kpmg/xx/pdf/2019/05/global-banking-fraud-survey.pdf" TargetMode="External"/><Relationship Id="rId5" Type="http://schemas.openxmlformats.org/officeDocument/2006/relationships/hyperlink" Target="https://assets.publishing.service.gov.uk/government/uploads/system/uploads/attachment_data/file/720772/scale-and-nature-of-fraud-review-of-evidence.pdf" TargetMode="External"/><Relationship Id="rId4" Type="http://schemas.openxmlformats.org/officeDocument/2006/relationships/hyperlink" Target="https://assets.publishing.service.gov.uk/government/uploads/system/uploads/attachment_data/file/118469/fraud-typologies.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researchgate.net/publication/228617784_The_dark_triad_organized_crime_terror_and_fraud"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bills.parliament.uk/publications/48886/documents/2575" TargetMode="External"/><Relationship Id="rId5" Type="http://schemas.openxmlformats.org/officeDocument/2006/relationships/hyperlink" Target="https://rusi.org/explore-our-research/publications/occasional-papers/silent-threat-impact-fraud-uk-national-security" TargetMode="External"/><Relationship Id="rId4" Type="http://schemas.openxmlformats.org/officeDocument/2006/relationships/hyperlink" Target="https://www.tandfonline.com/doi/abs/10.1080/1057610X.2011.57119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orca.cardiff.ac.uk/id/eprint/161479/"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orca.cardiff.ac.uk/id/eprint/156549/"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legislation.gov.uk/ukpga/1987/38/content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v.uk/government/publications/economic-crime-plan-2019-to-2022" TargetMode="External"/><Relationship Id="rId7" Type="http://schemas.openxmlformats.org/officeDocument/2006/relationships/hyperlink" Target="https://assets.publishing.service.gov.uk/government/uploads/system/uploads/attachment_data/file/1154660/Fraud_Strategy_2023.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assets.publishing.service.gov.uk/government/uploads/system/uploads/attachment_data/file/1138740/20230223_Strategic_Policing_Requirement__V1.2__-_OS.pdf" TargetMode="External"/><Relationship Id="rId5" Type="http://schemas.openxmlformats.org/officeDocument/2006/relationships/hyperlink" Target="https://www.gov.uk/government/publications/economic-crime-plan-2023-to-2026" TargetMode="External"/><Relationship Id="rId4" Type="http://schemas.openxmlformats.org/officeDocument/2006/relationships/hyperlink" Target="https://www.gov.uk/government/publications/beating-crime-pla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legislation.gov.uk/ukpga/2000/11/content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legislation.gov.uk/ukpga/2001/24/contents"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www.gov.uk/government/publications/economic-crime-plan-2019-to-2022" TargetMode="External"/><Relationship Id="rId3" Type="http://schemas.openxmlformats.org/officeDocument/2006/relationships/hyperlink" Target="https://assets.publishing.service.gov.uk/government/uploads/system/uploads/attachment_data/file/248645/Serious_and_Organised_Crime_Strategy.pdf" TargetMode="External"/><Relationship Id="rId7" Type="http://schemas.openxmlformats.org/officeDocument/2006/relationships/hyperlink" Target="https://www.gov.uk/government/publications/national-risk-assessment-of-money-laundering-and-terrorist-financing-202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gov.uk/government/publications/serious-and-organised-crime-strategy-2018" TargetMode="External"/><Relationship Id="rId11" Type="http://schemas.openxmlformats.org/officeDocument/2006/relationships/hyperlink" Target="https://assets.publishing.service.gov.uk/government/uploads/system/uploads/attachment_data/file/1145586/11857435_NS_IR_Refresh_2023_Supply_AllPages_Revision_7_WEB_PDF.pdf" TargetMode="External"/><Relationship Id="rId5" Type="http://schemas.openxmlformats.org/officeDocument/2006/relationships/hyperlink" Target="https://www.gov.uk/government/publications/uk-anti-corruption-strategy-2017-to-2022" TargetMode="External"/><Relationship Id="rId10" Type="http://schemas.openxmlformats.org/officeDocument/2006/relationships/hyperlink" Target="https://www.nationalcrimeagency.gov.uk/who-we-are/publications/594-nca-annual-plan-2022-23/file" TargetMode="External"/><Relationship Id="rId4" Type="http://schemas.openxmlformats.org/officeDocument/2006/relationships/hyperlink" Target="https://www.gov.uk/government/publications/action-plan-for-anti-money-laundering-and-counter-terrorist-finance" TargetMode="External"/><Relationship Id="rId9" Type="http://schemas.openxmlformats.org/officeDocument/2006/relationships/hyperlink" Target="https://assets.publishing.service.gov.uk/government/uploads/system/uploads/attachment_data/file/975077/Global_Britain_in_a_Competitive_Age-_the_Integrated_Review_of_Security__Defence__Development_and_Foreign_Policy.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publications.parliament.uk/pa/cm201719/cmselect/cmpubacc/2049/2049.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nao.org.uk/reports/serious-and-organised-crime/"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ukfinance.org.uk/policy-and-guidance/reports-and-publications/annual-fraud-report-2023" TargetMode="External"/><Relationship Id="rId2" Type="http://schemas.openxmlformats.org/officeDocument/2006/relationships/hyperlink" Target="https://www.nationalcrimeagency.gov.uk/what-we-do/crime-threats/fraud-and-economic-crime#:~:text=The%20threat%20from%20fraud&amp;text=The%20most%20robust%20figures%20currently,are%20estimated%20to%20go%20underreported." TargetMode="External"/><Relationship Id="rId1" Type="http://schemas.openxmlformats.org/officeDocument/2006/relationships/slideLayout" Target="../slideLayouts/slideLayout2.xml"/><Relationship Id="rId5" Type="http://schemas.openxmlformats.org/officeDocument/2006/relationships/hyperlink" Target="https://committees.parliament.uk/committee/127/public-accounts-committee/news/194542/pac-uk-risks-being-seen-as-haven-for-fraudsters-where-fraud-is-everyones-problem-but-no-ones-priority/" TargetMode="External"/><Relationship Id="rId4" Type="http://schemas.openxmlformats.org/officeDocument/2006/relationships/hyperlink" Target="https://www.gov.uk/government/publications/fraud-strategy/fraud-strategy-stopping-scams-and-protecting-the-public#:~:text=Fraud%20poses%20a%20significant%20threat,offences%20in%20England%20and%20Wal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fatf-gafi.org/en/publications/Methodsandtrends/Ethnically-racially-motivated-terrorism-financing.html" TargetMode="External"/><Relationship Id="rId2" Type="http://schemas.openxmlformats.org/officeDocument/2006/relationships/hyperlink" Target="https://orca.cardiff.ac.uk/id/eprint/157260/" TargetMode="External"/><Relationship Id="rId1" Type="http://schemas.openxmlformats.org/officeDocument/2006/relationships/slideLayout" Target="../slideLayouts/slideLayout2.xml"/><Relationship Id="rId5" Type="http://schemas.openxmlformats.org/officeDocument/2006/relationships/hyperlink" Target="https://www.reuters.com/world/europe/european-lawmakers-declare-russia-state-sponsor-terrorism-2022-11-23/" TargetMode="External"/><Relationship Id="rId4" Type="http://schemas.openxmlformats.org/officeDocument/2006/relationships/hyperlink" Target="https://orca.cardiff.ac.uk/id/eprint/161479/"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europol.europa.eu/publications-events/publications/the-other-side-of-the-coin-analysis-of-financial-and-economic-crime" TargetMode="External"/><Relationship Id="rId2" Type="http://schemas.openxmlformats.org/officeDocument/2006/relationships/hyperlink" Target="https://home-affairs.ec.europa.eu/policies/internal-security/organised-crime-and-human-trafficking_en" TargetMode="External"/><Relationship Id="rId1" Type="http://schemas.openxmlformats.org/officeDocument/2006/relationships/slideLayout" Target="../slideLayouts/slideLayout2.xml"/><Relationship Id="rId6" Type="http://schemas.openxmlformats.org/officeDocument/2006/relationships/hyperlink" Target="https://www.unodc.org/unodc/en/terrorism/expertise/links-with-organized-crime.html" TargetMode="External"/><Relationship Id="rId5" Type="http://schemas.openxmlformats.org/officeDocument/2006/relationships/hyperlink" Target="https://www.nationalcrimeagency.gov.uk/what-we-do/crime-threats/bribery-corruption-and-sanctions-evasion" TargetMode="External"/><Relationship Id="rId4" Type="http://schemas.openxmlformats.org/officeDocument/2006/relationships/hyperlink" Target="https://www.nationalcrimeagency.gov.uk/what-we-do/crime-threats/drug-traffickin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legislation.gov.uk/ukpga/2013/33/contents/enacted" TargetMode="External"/><Relationship Id="rId3" Type="http://schemas.openxmlformats.org/officeDocument/2006/relationships/hyperlink" Target="https://www.fatf-gafi.org/en/publications/Mutualevaluations/Mutualevaluationofunitedkingdomofgreatbritainandnorthernireland.html" TargetMode="External"/><Relationship Id="rId7" Type="http://schemas.openxmlformats.org/officeDocument/2006/relationships/hyperlink" Target="https://www.legislation.gov.uk/ukpga/2012/21/contents/enacte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legislation.gov.uk/ukpga/2010/23/contents" TargetMode="External"/><Relationship Id="rId11" Type="http://schemas.openxmlformats.org/officeDocument/2006/relationships/hyperlink" Target="https://s3-eu-west-2.amazonaws.com/lawcom-prod-storage-11jsxou24uy7q/uploads/2019/06/6.5569_LC_Anti-Money-Laundering_Report_FINAL_WEB_120619.pdf" TargetMode="External"/><Relationship Id="rId5" Type="http://schemas.openxmlformats.org/officeDocument/2006/relationships/hyperlink" Target="https://www.legislation.gov.uk/ukpga/2006/35/contents" TargetMode="External"/><Relationship Id="rId10" Type="http://schemas.openxmlformats.org/officeDocument/2006/relationships/hyperlink" Target="https://www.legislation.gov.uk/ukpga/2018/13/contents" TargetMode="External"/><Relationship Id="rId4" Type="http://schemas.openxmlformats.org/officeDocument/2006/relationships/hyperlink" Target="https://www.legislation.gov.uk/ukpga/2002/29/contents" TargetMode="External"/><Relationship Id="rId9" Type="http://schemas.openxmlformats.org/officeDocument/2006/relationships/hyperlink" Target="https://www.legislation.gov.uk/ukpga/2017/22/contents/enacted"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lawcom.gov.uk/project/corporate-criminal-liability/" TargetMode="External"/><Relationship Id="rId13" Type="http://schemas.openxmlformats.org/officeDocument/2006/relationships/hyperlink" Target="https://assets.publishing.service.gov.uk/government/uploads/system/uploads/attachment_data/file/1154660/Fraud_Strategy_2023.pdf" TargetMode="External"/><Relationship Id="rId3" Type="http://schemas.openxmlformats.org/officeDocument/2006/relationships/hyperlink" Target="https://assets.publishing.service.gov.uk/government/uploads/system/uploads/attachment_data/file/468210/UK_NRA_October_2015_final_web.pdf" TargetMode="External"/><Relationship Id="rId7" Type="http://schemas.openxmlformats.org/officeDocument/2006/relationships/hyperlink" Target="https://s3-eu-west-2.amazonaws.com/lawcom-prod-storage-11jsxou24uy7q/uploads/2020/09/6.6837_LC_Confiscation-consultation-paper_FINAL_180920_WEB3.pdf" TargetMode="External"/><Relationship Id="rId12" Type="http://schemas.openxmlformats.org/officeDocument/2006/relationships/hyperlink" Target="https://www.gov.uk/government/publications/economic-crime-plan-2023-to-202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assets.publishing.service.gov.uk/government/uploads/system/uploads/attachment_data/file/816215/2019-22_Economic_Crime_Plan.pdf" TargetMode="External"/><Relationship Id="rId11" Type="http://schemas.openxmlformats.org/officeDocument/2006/relationships/hyperlink" Target="https://bills.parliament.uk/bills/3339" TargetMode="External"/><Relationship Id="rId5" Type="http://schemas.openxmlformats.org/officeDocument/2006/relationships/hyperlink" Target="https://assets.publishing.service.gov.uk/government/uploads/system/uploads/attachment_data/file/945411/NRA_2020_v1.2_FOR_PUBLICATION.pdf" TargetMode="External"/><Relationship Id="rId10" Type="http://schemas.openxmlformats.org/officeDocument/2006/relationships/hyperlink" Target="https://s3-eu-west-2.amazonaws.com/lawcom-prod-storage-11jsxou24uy7q/uploads/2022/06/Corporate-Criminal-Liability-Options-Paper_LC.pdf" TargetMode="External"/><Relationship Id="rId4" Type="http://schemas.openxmlformats.org/officeDocument/2006/relationships/hyperlink" Target="https://assets.publishing.service.gov.uk/government/uploads/system/uploads/attachment_data/file/655198/National_risk_assessment_of_money_laundering_and_terrorist_financing_2017_pdf_web.pdf" TargetMode="External"/><Relationship Id="rId9" Type="http://schemas.openxmlformats.org/officeDocument/2006/relationships/hyperlink" Target="https://www.legislation.gov.uk/en/ukpga/2022/10/content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fatf-gafi.org/en/publications/Mutualevaluations/Mer-united-kingdom-201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gov.uk/government/news/uk-takes-top-spot-in-fight-against-dirty-mone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9B8DAC-BF69-A9EC-5C96-BF2CBC5F8D41}"/>
              </a:ext>
            </a:extLst>
          </p:cNvPr>
          <p:cNvSpPr>
            <a:spLocks noGrp="1"/>
          </p:cNvSpPr>
          <p:nvPr>
            <p:ph type="ctrTitle"/>
          </p:nvPr>
        </p:nvSpPr>
        <p:spPr>
          <a:xfrm>
            <a:off x="1524000" y="1153185"/>
            <a:ext cx="9144000" cy="2387600"/>
          </a:xfrm>
        </p:spPr>
        <p:txBody>
          <a:bodyPr>
            <a:normAutofit fontScale="90000"/>
          </a:bodyPr>
          <a:lstStyle/>
          <a:p>
            <a:r>
              <a:rPr lang="en-GB" sz="6000" b="1" dirty="0"/>
              <a:t>Terrorism financing, fraud and organised crime – time for a joined-up approach?</a:t>
            </a:r>
            <a:endParaRPr lang="en-GB" dirty="0"/>
          </a:p>
        </p:txBody>
      </p:sp>
      <p:sp>
        <p:nvSpPr>
          <p:cNvPr id="7" name="Subtitle 6">
            <a:extLst>
              <a:ext uri="{FF2B5EF4-FFF2-40B4-BE49-F238E27FC236}">
                <a16:creationId xmlns:a16="http://schemas.microsoft.com/office/drawing/2014/main" id="{E5F358AA-E123-EFB1-B9BC-0F7C54087225}"/>
              </a:ext>
            </a:extLst>
          </p:cNvPr>
          <p:cNvSpPr>
            <a:spLocks noGrp="1"/>
          </p:cNvSpPr>
          <p:nvPr>
            <p:ph type="subTitle" idx="1"/>
          </p:nvPr>
        </p:nvSpPr>
        <p:spPr>
          <a:xfrm>
            <a:off x="1524000" y="3914454"/>
            <a:ext cx="9144000" cy="1941816"/>
          </a:xfrm>
        </p:spPr>
        <p:txBody>
          <a:bodyPr>
            <a:normAutofit fontScale="92500" lnSpcReduction="10000"/>
          </a:bodyPr>
          <a:lstStyle/>
          <a:p>
            <a:r>
              <a:rPr lang="en-US" dirty="0">
                <a:effectLst/>
                <a:latin typeface="Calibri" panose="020F0502020204030204" pitchFamily="34" charset="0"/>
                <a:ea typeface="Calibri" panose="020F0502020204030204" pitchFamily="34" charset="0"/>
              </a:rPr>
              <a:t>Portsmouth Law School Research Seminar Series</a:t>
            </a:r>
            <a:endParaRPr lang="en-GB" dirty="0">
              <a:latin typeface="Calibri" panose="020F0502020204030204" pitchFamily="34" charset="0"/>
              <a:ea typeface="Calibri" panose="020F0502020204030204" pitchFamily="34" charset="0"/>
            </a:endParaRPr>
          </a:p>
          <a:p>
            <a:r>
              <a:rPr lang="en-GB" dirty="0"/>
              <a:t>Professor Nic Ryder</a:t>
            </a:r>
          </a:p>
          <a:p>
            <a:r>
              <a:rPr lang="en-GB" dirty="0"/>
              <a:t>Cardiff University</a:t>
            </a:r>
          </a:p>
          <a:p>
            <a:r>
              <a:rPr lang="en-GB" dirty="0">
                <a:hlinkClick r:id="rId2"/>
              </a:rPr>
              <a:t>rydern@cardiff.ac.uk</a:t>
            </a:r>
            <a:endParaRPr lang="en-GB" dirty="0"/>
          </a:p>
          <a:p>
            <a:r>
              <a:rPr lang="en-GB"/>
              <a:t>October 4 2023</a:t>
            </a:r>
            <a:endParaRPr lang="en-GB" dirty="0"/>
          </a:p>
          <a:p>
            <a:endParaRPr lang="en-GB" dirty="0"/>
          </a:p>
        </p:txBody>
      </p:sp>
      <p:sp>
        <p:nvSpPr>
          <p:cNvPr id="4" name="Footer Placeholder 3">
            <a:extLst>
              <a:ext uri="{FF2B5EF4-FFF2-40B4-BE49-F238E27FC236}">
                <a16:creationId xmlns:a16="http://schemas.microsoft.com/office/drawing/2014/main" id="{AE9CFCD6-73CD-CD02-5714-6BF52B288DEA}"/>
              </a:ext>
            </a:extLst>
          </p:cNvPr>
          <p:cNvSpPr>
            <a:spLocks noGrp="1"/>
          </p:cNvSpPr>
          <p:nvPr>
            <p:ph type="ftr" sz="quarter" idx="11"/>
          </p:nvPr>
        </p:nvSpPr>
        <p:spPr/>
        <p:txBody>
          <a:bodyPr/>
          <a:lstStyle/>
          <a:p>
            <a:r>
              <a:rPr lang="en-US"/>
              <a:t>Terrorism financing, fraud and organised crime – time for a joined-up approach?</a:t>
            </a:r>
            <a:endParaRPr lang="en-GB"/>
          </a:p>
        </p:txBody>
      </p:sp>
      <p:sp>
        <p:nvSpPr>
          <p:cNvPr id="5" name="Slide Number Placeholder 4">
            <a:extLst>
              <a:ext uri="{FF2B5EF4-FFF2-40B4-BE49-F238E27FC236}">
                <a16:creationId xmlns:a16="http://schemas.microsoft.com/office/drawing/2014/main" id="{2010BCDF-E521-AE5A-4326-20385B678281}"/>
              </a:ext>
            </a:extLst>
          </p:cNvPr>
          <p:cNvSpPr>
            <a:spLocks noGrp="1"/>
          </p:cNvSpPr>
          <p:nvPr>
            <p:ph type="sldNum" sz="quarter" idx="12"/>
          </p:nvPr>
        </p:nvSpPr>
        <p:spPr/>
        <p:txBody>
          <a:bodyPr/>
          <a:lstStyle/>
          <a:p>
            <a:fld id="{C0C061A3-E6E5-48A6-A78F-9EBE2752A664}" type="slidenum">
              <a:rPr lang="en-GB" smtClean="0"/>
              <a:t>1</a:t>
            </a:fld>
            <a:endParaRPr lang="en-GB"/>
          </a:p>
        </p:txBody>
      </p:sp>
      <p:pic>
        <p:nvPicPr>
          <p:cNvPr id="2" name="Picture 4">
            <a:extLst>
              <a:ext uri="{FF2B5EF4-FFF2-40B4-BE49-F238E27FC236}">
                <a16:creationId xmlns:a16="http://schemas.microsoft.com/office/drawing/2014/main" id="{39BD96A6-23DB-C66F-A5A6-F23231757CA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650" r="20072"/>
          <a:stretch/>
        </p:blipFill>
        <p:spPr bwMode="auto">
          <a:xfrm>
            <a:off x="106710" y="143624"/>
            <a:ext cx="1728192" cy="1590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053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1064"/>
          </a:xfrm>
        </p:spPr>
        <p:txBody>
          <a:bodyPr anchor="b">
            <a:normAutofit/>
          </a:bodyPr>
          <a:lstStyle/>
          <a:p>
            <a:pPr algn="ctr"/>
            <a:r>
              <a:rPr lang="en-US" sz="5000" b="1" dirty="0"/>
              <a:t> Part 3 – Typologies</a:t>
            </a:r>
            <a:endParaRPr lang="en-GB" sz="5000" b="1" dirty="0"/>
          </a:p>
        </p:txBody>
      </p:sp>
      <p:sp>
        <p:nvSpPr>
          <p:cNvPr id="3" name="Content Placeholder 2"/>
          <p:cNvSpPr>
            <a:spLocks noGrp="1"/>
          </p:cNvSpPr>
          <p:nvPr>
            <p:ph idx="1"/>
          </p:nvPr>
        </p:nvSpPr>
        <p:spPr/>
        <p:txBody>
          <a:bodyPr anchor="t">
            <a:normAutofit/>
          </a:bodyPr>
          <a:lstStyle/>
          <a:p>
            <a:pPr>
              <a:defRPr/>
            </a:pPr>
            <a:r>
              <a:rPr lang="en-GB" sz="2400" dirty="0">
                <a:effectLst/>
                <a:ea typeface="Calibri" panose="020F0502020204030204" pitchFamily="34" charset="0"/>
              </a:rPr>
              <a:t>‘Typologies provide a contemporary snapshot of the ways in which terrorists raise, move and use funds’ (FATF, 2009, 18)</a:t>
            </a:r>
            <a:endParaRPr lang="en-GB" sz="2400" dirty="0"/>
          </a:p>
          <a:p>
            <a:pPr>
              <a:defRPr/>
            </a:pPr>
            <a:r>
              <a:rPr lang="en-GB" sz="2400" dirty="0"/>
              <a:t>Typologies have focused on identifying the different types of fraudulent activity and are often victim centric:</a:t>
            </a:r>
          </a:p>
          <a:p>
            <a:pPr lvl="1">
              <a:defRPr/>
            </a:pPr>
            <a:r>
              <a:rPr lang="en-GB" dirty="0"/>
              <a:t>Financial Conduct Authority (</a:t>
            </a:r>
            <a:r>
              <a:rPr lang="en-GB" dirty="0">
                <a:hlinkClick r:id="rId3">
                  <a:extLst>
                    <a:ext uri="{A12FA001-AC4F-418D-AE19-62706E023703}">
                      <ahyp:hlinkClr xmlns:ahyp="http://schemas.microsoft.com/office/drawing/2018/hyperlinkcolor" val="tx"/>
                    </a:ext>
                  </a:extLst>
                </a:hlinkClick>
              </a:rPr>
              <a:t>FCA</a:t>
            </a:r>
            <a:r>
              <a:rPr lang="en-GB" dirty="0"/>
              <a:t>, 2014, 36-45),</a:t>
            </a:r>
          </a:p>
          <a:p>
            <a:pPr lvl="1">
              <a:defRPr/>
            </a:pPr>
            <a:r>
              <a:rPr lang="en-GB" dirty="0"/>
              <a:t>National Fraud Authority (</a:t>
            </a:r>
            <a:r>
              <a:rPr lang="en-GB" dirty="0">
                <a:hlinkClick r:id="rId4">
                  <a:extLst>
                    <a:ext uri="{A12FA001-AC4F-418D-AE19-62706E023703}">
                      <ahyp:hlinkClr xmlns:ahyp="http://schemas.microsoft.com/office/drawing/2018/hyperlinkcolor" val="tx"/>
                    </a:ext>
                  </a:extLst>
                </a:hlinkClick>
              </a:rPr>
              <a:t>NFA</a:t>
            </a:r>
            <a:r>
              <a:rPr lang="en-GB" dirty="0"/>
              <a:t>, n/d), </a:t>
            </a:r>
          </a:p>
          <a:p>
            <a:pPr lvl="1">
              <a:defRPr/>
            </a:pPr>
            <a:r>
              <a:rPr lang="en-GB" dirty="0"/>
              <a:t>Home Office (</a:t>
            </a:r>
            <a:r>
              <a:rPr lang="en-GB" dirty="0">
                <a:hlinkClick r:id="rId5">
                  <a:extLst>
                    <a:ext uri="{A12FA001-AC4F-418D-AE19-62706E023703}">
                      <ahyp:hlinkClr xmlns:ahyp="http://schemas.microsoft.com/office/drawing/2018/hyperlinkcolor" val="tx"/>
                    </a:ext>
                  </a:extLst>
                </a:hlinkClick>
              </a:rPr>
              <a:t>2018</a:t>
            </a:r>
            <a:r>
              <a:rPr lang="en-GB" dirty="0"/>
              <a:t>),</a:t>
            </a:r>
          </a:p>
          <a:p>
            <a:pPr lvl="1">
              <a:defRPr/>
            </a:pPr>
            <a:r>
              <a:rPr lang="en-GB" dirty="0"/>
              <a:t>KPMG (</a:t>
            </a:r>
            <a:r>
              <a:rPr lang="en-GB" dirty="0">
                <a:hlinkClick r:id="rId6">
                  <a:extLst>
                    <a:ext uri="{A12FA001-AC4F-418D-AE19-62706E023703}">
                      <ahyp:hlinkClr xmlns:ahyp="http://schemas.microsoft.com/office/drawing/2018/hyperlinkcolor" val="tx"/>
                    </a:ext>
                  </a:extLst>
                </a:hlinkClick>
              </a:rPr>
              <a:t>2019</a:t>
            </a:r>
            <a:r>
              <a:rPr lang="en-GB" dirty="0"/>
              <a:t>, 6) and</a:t>
            </a:r>
          </a:p>
          <a:p>
            <a:pPr lvl="1">
              <a:defRPr/>
            </a:pPr>
            <a:r>
              <a:rPr lang="en-GB" dirty="0"/>
              <a:t>Levi (</a:t>
            </a:r>
            <a:r>
              <a:rPr lang="en-GB" dirty="0">
                <a:hlinkClick r:id="rId7">
                  <a:extLst>
                    <a:ext uri="{A12FA001-AC4F-418D-AE19-62706E023703}">
                      <ahyp:hlinkClr xmlns:ahyp="http://schemas.microsoft.com/office/drawing/2018/hyperlinkcolor" val="tx"/>
                    </a:ext>
                  </a:extLst>
                </a:hlinkClick>
              </a:rPr>
              <a:t>2008</a:t>
            </a:r>
            <a:r>
              <a:rPr lang="en-GB" dirty="0"/>
              <a:t>, 389-419).</a:t>
            </a:r>
          </a:p>
          <a:p>
            <a:pPr>
              <a:defRPr/>
            </a:pPr>
            <a:r>
              <a:rPr lang="en-GB" sz="2400" dirty="0"/>
              <a:t>No focus on terrorism financing and fraud.</a:t>
            </a:r>
          </a:p>
        </p:txBody>
      </p:sp>
      <p:sp>
        <p:nvSpPr>
          <p:cNvPr id="4" name="Footer Placeholder 3"/>
          <p:cNvSpPr>
            <a:spLocks noGrp="1"/>
          </p:cNvSpPr>
          <p:nvPr>
            <p:ph type="ftr" sz="quarter" idx="11"/>
          </p:nvPr>
        </p:nvSpPr>
        <p:spPr/>
        <p:txBody>
          <a:bodyPr>
            <a:normAutofit/>
          </a:bodyPr>
          <a:lstStyle/>
          <a:p>
            <a:pPr>
              <a:lnSpc>
                <a:spcPct val="90000"/>
              </a:lnSpc>
              <a:spcAft>
                <a:spcPts val="600"/>
              </a:spcAft>
            </a:pPr>
            <a:r>
              <a:rPr lang="en-US" sz="900"/>
              <a:t>Terrorism financing, fraud and organised crime – time for a joined-up approach?</a:t>
            </a:r>
            <a:endParaRPr lang="en-GB" sz="900"/>
          </a:p>
        </p:txBody>
      </p:sp>
      <p:sp>
        <p:nvSpPr>
          <p:cNvPr id="5" name="Slide Number Placeholder 4"/>
          <p:cNvSpPr>
            <a:spLocks noGrp="1"/>
          </p:cNvSpPr>
          <p:nvPr>
            <p:ph type="sldNum" sz="quarter" idx="12"/>
          </p:nvPr>
        </p:nvSpPr>
        <p:spPr/>
        <p:txBody>
          <a:bodyPr>
            <a:normAutofit/>
          </a:bodyPr>
          <a:lstStyle/>
          <a:p>
            <a:pPr>
              <a:spcAft>
                <a:spcPts val="600"/>
              </a:spcAft>
            </a:pPr>
            <a:fld id="{C0C061A3-E6E5-48A6-A78F-9EBE2752A664}" type="slidenum">
              <a:rPr lang="en-GB"/>
              <a:pPr>
                <a:spcAft>
                  <a:spcPts val="600"/>
                </a:spcAft>
              </a:pPr>
              <a:t>10</a:t>
            </a:fld>
            <a:endParaRPr lang="en-GB"/>
          </a:p>
        </p:txBody>
      </p:sp>
    </p:spTree>
    <p:extLst>
      <p:ext uri="{BB962C8B-B14F-4D97-AF65-F5344CB8AC3E}">
        <p14:creationId xmlns:p14="http://schemas.microsoft.com/office/powerpoint/2010/main" val="1179737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pPr algn="ctr"/>
            <a:r>
              <a:rPr lang="en-US" sz="5000" b="1" dirty="0"/>
              <a:t> Part 3 – Typologies</a:t>
            </a:r>
            <a:endParaRPr lang="en-GB" sz="5000" b="1" dirty="0"/>
          </a:p>
        </p:txBody>
      </p:sp>
      <p:sp>
        <p:nvSpPr>
          <p:cNvPr id="3" name="Content Placeholder 2"/>
          <p:cNvSpPr>
            <a:spLocks noGrp="1"/>
          </p:cNvSpPr>
          <p:nvPr>
            <p:ph idx="1"/>
          </p:nvPr>
        </p:nvSpPr>
        <p:spPr/>
        <p:txBody>
          <a:bodyPr anchor="t">
            <a:normAutofit/>
          </a:bodyPr>
          <a:lstStyle/>
          <a:p>
            <a:pPr>
              <a:defRPr/>
            </a:pPr>
            <a:r>
              <a:rPr lang="en-GB" altLang="en-US" sz="2400" dirty="0"/>
              <a:t>Perri and Brody (</a:t>
            </a:r>
            <a:r>
              <a:rPr lang="en-GB" altLang="en-US" sz="2400" dirty="0">
                <a:hlinkClick r:id="rId3">
                  <a:extLst>
                    <a:ext uri="{A12FA001-AC4F-418D-AE19-62706E023703}">
                      <ahyp:hlinkClr xmlns:ahyp="http://schemas.microsoft.com/office/drawing/2018/hyperlinkcolor" val="tx"/>
                    </a:ext>
                  </a:extLst>
                </a:hlinkClick>
              </a:rPr>
              <a:t>2011</a:t>
            </a:r>
            <a:r>
              <a:rPr lang="en-GB" altLang="en-US" sz="2400" dirty="0"/>
              <a:t>)</a:t>
            </a:r>
          </a:p>
          <a:p>
            <a:pPr>
              <a:defRPr/>
            </a:pPr>
            <a:r>
              <a:rPr lang="en-GB" altLang="en-US" sz="2400" dirty="0"/>
              <a:t>Freeman (</a:t>
            </a:r>
            <a:r>
              <a:rPr lang="en-GB" altLang="en-US" sz="2400" dirty="0">
                <a:hlinkClick r:id="rId4">
                  <a:extLst>
                    <a:ext uri="{A12FA001-AC4F-418D-AE19-62706E023703}">
                      <ahyp:hlinkClr xmlns:ahyp="http://schemas.microsoft.com/office/drawing/2018/hyperlinkcolor" val="tx"/>
                    </a:ext>
                  </a:extLst>
                </a:hlinkClick>
              </a:rPr>
              <a:t>2011</a:t>
            </a:r>
            <a:r>
              <a:rPr lang="en-GB" altLang="en-US" sz="2400" dirty="0"/>
              <a:t>)</a:t>
            </a:r>
          </a:p>
          <a:p>
            <a:pPr>
              <a:defRPr/>
            </a:pPr>
            <a:r>
              <a:rPr lang="en-GB" sz="2400" dirty="0">
                <a:effectLst/>
                <a:ea typeface="Times New Roman" panose="02020603050405020304" pitchFamily="18" charset="0"/>
              </a:rPr>
              <a:t>Irwin </a:t>
            </a:r>
            <a:r>
              <a:rPr lang="en-GB" sz="2400" i="1" dirty="0">
                <a:effectLst/>
                <a:ea typeface="Times New Roman" panose="02020603050405020304" pitchFamily="18" charset="0"/>
              </a:rPr>
              <a:t>et al</a:t>
            </a:r>
            <a:r>
              <a:rPr lang="en-GB" sz="2400" dirty="0">
                <a:effectLst/>
                <a:ea typeface="Times New Roman" panose="02020603050405020304" pitchFamily="18" charset="0"/>
              </a:rPr>
              <a:t>.  (2012)</a:t>
            </a:r>
          </a:p>
          <a:p>
            <a:pPr>
              <a:defRPr/>
            </a:pPr>
            <a:r>
              <a:rPr lang="en-GB" sz="2400" dirty="0">
                <a:effectLst/>
                <a:ea typeface="Calibri" panose="020F0502020204030204" pitchFamily="34" charset="0"/>
                <a:cs typeface="Times New Roman" panose="02020603050405020304" pitchFamily="18" charset="0"/>
              </a:rPr>
              <a:t>Vittori (2011)</a:t>
            </a:r>
            <a:endParaRPr lang="en-GB" altLang="en-US" sz="2400" dirty="0"/>
          </a:p>
          <a:p>
            <a:pPr>
              <a:defRPr/>
            </a:pPr>
            <a:r>
              <a:rPr lang="en-GB" altLang="en-US" sz="2400" dirty="0"/>
              <a:t>Wood </a:t>
            </a:r>
            <a:r>
              <a:rPr lang="en-GB" altLang="en-US" sz="2400" i="1" dirty="0"/>
              <a:t>et al</a:t>
            </a:r>
            <a:r>
              <a:rPr lang="en-GB" altLang="en-US" sz="2400" dirty="0"/>
              <a:t>. (</a:t>
            </a:r>
            <a:r>
              <a:rPr lang="en-GB" altLang="en-US" sz="2400" dirty="0">
                <a:hlinkClick r:id="rId5">
                  <a:extLst>
                    <a:ext uri="{A12FA001-AC4F-418D-AE19-62706E023703}">
                      <ahyp:hlinkClr xmlns:ahyp="http://schemas.microsoft.com/office/drawing/2018/hyperlinkcolor" val="tx"/>
                    </a:ext>
                  </a:extLst>
                </a:hlinkClick>
              </a:rPr>
              <a:t>2021</a:t>
            </a:r>
            <a:r>
              <a:rPr lang="en-GB" altLang="en-US" sz="2400" dirty="0"/>
              <a:t>)</a:t>
            </a:r>
          </a:p>
          <a:p>
            <a:pPr>
              <a:defRPr/>
            </a:pPr>
            <a:r>
              <a:rPr lang="en-GB" sz="2400" dirty="0">
                <a:effectLst/>
                <a:ea typeface="Times New Roman" panose="02020603050405020304" pitchFamily="18" charset="0"/>
              </a:rPr>
              <a:t>Is there a need for a new typology?</a:t>
            </a:r>
          </a:p>
          <a:p>
            <a:pPr>
              <a:defRPr/>
            </a:pPr>
            <a:r>
              <a:rPr lang="en-GB" sz="2400" dirty="0">
                <a:effectLst/>
                <a:ea typeface="Times New Roman" panose="02020603050405020304" pitchFamily="18" charset="0"/>
              </a:rPr>
              <a:t>‘</a:t>
            </a:r>
            <a:r>
              <a:rPr lang="en-GB" sz="2400" dirty="0">
                <a:effectLst/>
                <a:ea typeface="Calibri" panose="020F0502020204030204" pitchFamily="34" charset="0"/>
              </a:rPr>
              <a:t>particular concern was expressed [by HM Government] that the linkages of some </a:t>
            </a:r>
            <a:r>
              <a:rPr lang="en-GB" sz="2400" kern="1200" dirty="0">
                <a:effectLst/>
                <a:ea typeface="Tahoma" panose="020B0604030504040204" pitchFamily="34" charset="0"/>
              </a:rPr>
              <a:t>types of fraud with … terrorist funding were being missed ’ (Fraud Review, </a:t>
            </a:r>
            <a:r>
              <a:rPr lang="en-GB" sz="2400" kern="1200" dirty="0">
                <a:effectLst/>
                <a:ea typeface="Tahoma" panose="020B0604030504040204" pitchFamily="34" charset="0"/>
                <a:hlinkClick r:id="rId6">
                  <a:extLst>
                    <a:ext uri="{A12FA001-AC4F-418D-AE19-62706E023703}">
                      <ahyp:hlinkClr xmlns:ahyp="http://schemas.microsoft.com/office/drawing/2018/hyperlinkcolor" val="tx"/>
                    </a:ext>
                  </a:extLst>
                </a:hlinkClick>
              </a:rPr>
              <a:t>2006</a:t>
            </a:r>
            <a:r>
              <a:rPr lang="en-GB" sz="2400" kern="1200" dirty="0">
                <a:effectLst/>
                <a:ea typeface="Tahoma" panose="020B0604030504040204" pitchFamily="34" charset="0"/>
              </a:rPr>
              <a:t>, 134)</a:t>
            </a:r>
          </a:p>
        </p:txBody>
      </p:sp>
      <p:sp>
        <p:nvSpPr>
          <p:cNvPr id="4" name="Footer Placeholder 3"/>
          <p:cNvSpPr>
            <a:spLocks noGrp="1"/>
          </p:cNvSpPr>
          <p:nvPr>
            <p:ph type="ftr" sz="quarter" idx="11"/>
          </p:nvPr>
        </p:nvSpPr>
        <p:spPr/>
        <p:txBody>
          <a:bodyPr>
            <a:normAutofit/>
          </a:bodyPr>
          <a:lstStyle/>
          <a:p>
            <a:pPr>
              <a:lnSpc>
                <a:spcPct val="90000"/>
              </a:lnSpc>
              <a:spcAft>
                <a:spcPts val="600"/>
              </a:spcAft>
            </a:pPr>
            <a:r>
              <a:rPr lang="en-US" sz="900"/>
              <a:t>Terrorism financing, fraud and organised crime – time for a joined-up approach?</a:t>
            </a:r>
            <a:endParaRPr lang="en-GB" sz="900"/>
          </a:p>
        </p:txBody>
      </p:sp>
      <p:sp>
        <p:nvSpPr>
          <p:cNvPr id="5" name="Slide Number Placeholder 4"/>
          <p:cNvSpPr>
            <a:spLocks noGrp="1"/>
          </p:cNvSpPr>
          <p:nvPr>
            <p:ph type="sldNum" sz="quarter" idx="12"/>
          </p:nvPr>
        </p:nvSpPr>
        <p:spPr/>
        <p:txBody>
          <a:bodyPr>
            <a:normAutofit/>
          </a:bodyPr>
          <a:lstStyle/>
          <a:p>
            <a:pPr>
              <a:spcAft>
                <a:spcPts val="600"/>
              </a:spcAft>
            </a:pPr>
            <a:fld id="{C0C061A3-E6E5-48A6-A78F-9EBE2752A664}" type="slidenum">
              <a:rPr lang="en-GB"/>
              <a:pPr>
                <a:spcAft>
                  <a:spcPts val="600"/>
                </a:spcAft>
              </a:pPr>
              <a:t>11</a:t>
            </a:fld>
            <a:endParaRPr lang="en-GB"/>
          </a:p>
        </p:txBody>
      </p:sp>
    </p:spTree>
    <p:extLst>
      <p:ext uri="{BB962C8B-B14F-4D97-AF65-F5344CB8AC3E}">
        <p14:creationId xmlns:p14="http://schemas.microsoft.com/office/powerpoint/2010/main" val="3812033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3AFAC-FB20-61F4-5EB4-01DAD7AF1AB3}"/>
              </a:ext>
            </a:extLst>
          </p:cNvPr>
          <p:cNvSpPr>
            <a:spLocks noGrp="1"/>
          </p:cNvSpPr>
          <p:nvPr>
            <p:ph type="title"/>
          </p:nvPr>
        </p:nvSpPr>
        <p:spPr>
          <a:xfrm>
            <a:off x="838200" y="365125"/>
            <a:ext cx="10515600" cy="960241"/>
          </a:xfrm>
        </p:spPr>
        <p:txBody>
          <a:bodyPr anchor="b">
            <a:normAutofit/>
          </a:bodyPr>
          <a:lstStyle/>
          <a:p>
            <a:pPr algn="ctr"/>
            <a:r>
              <a:rPr lang="en-US" sz="3400" b="1" dirty="0"/>
              <a:t>Part 3 – Terrorism Financing Fraud Typology</a:t>
            </a:r>
            <a:endParaRPr lang="en-GB" sz="3400" b="1" dirty="0"/>
          </a:p>
        </p:txBody>
      </p:sp>
      <p:sp>
        <p:nvSpPr>
          <p:cNvPr id="3" name="Content Placeholder 2">
            <a:extLst>
              <a:ext uri="{FF2B5EF4-FFF2-40B4-BE49-F238E27FC236}">
                <a16:creationId xmlns:a16="http://schemas.microsoft.com/office/drawing/2014/main" id="{B702DA59-2B32-98AF-F3A9-8E26C40D9B9D}"/>
              </a:ext>
            </a:extLst>
          </p:cNvPr>
          <p:cNvSpPr>
            <a:spLocks noGrp="1"/>
          </p:cNvSpPr>
          <p:nvPr>
            <p:ph sz="half" idx="1"/>
          </p:nvPr>
        </p:nvSpPr>
        <p:spPr/>
        <p:txBody>
          <a:bodyPr anchor="t">
            <a:normAutofit/>
          </a:bodyPr>
          <a:lstStyle/>
          <a:p>
            <a:r>
              <a:rPr lang="en-US" dirty="0"/>
              <a:t>Passport Fraud</a:t>
            </a:r>
          </a:p>
          <a:p>
            <a:r>
              <a:rPr lang="en-US" dirty="0"/>
              <a:t>Immigration Fraud</a:t>
            </a:r>
          </a:p>
          <a:p>
            <a:r>
              <a:rPr lang="en-US" dirty="0"/>
              <a:t>Identity Fraud</a:t>
            </a:r>
          </a:p>
          <a:p>
            <a:r>
              <a:rPr lang="en-US" dirty="0"/>
              <a:t>Financial Fraud</a:t>
            </a:r>
          </a:p>
          <a:p>
            <a:r>
              <a:rPr lang="en-US" dirty="0"/>
              <a:t>Cyber Fraud</a:t>
            </a:r>
          </a:p>
          <a:p>
            <a:r>
              <a:rPr lang="en-US" dirty="0"/>
              <a:t>Public Funding and Grant Fraud</a:t>
            </a:r>
          </a:p>
          <a:p>
            <a:r>
              <a:rPr lang="en-US" dirty="0"/>
              <a:t>Benefit Fraud</a:t>
            </a:r>
          </a:p>
          <a:p>
            <a:endParaRPr lang="en-US" sz="1000" dirty="0"/>
          </a:p>
          <a:p>
            <a:endParaRPr lang="en-GB" sz="1000" dirty="0"/>
          </a:p>
        </p:txBody>
      </p:sp>
      <p:sp>
        <p:nvSpPr>
          <p:cNvPr id="6" name="Content Placeholder 5">
            <a:extLst>
              <a:ext uri="{FF2B5EF4-FFF2-40B4-BE49-F238E27FC236}">
                <a16:creationId xmlns:a16="http://schemas.microsoft.com/office/drawing/2014/main" id="{8FFD7A55-05D2-C4FA-51B1-35EA87C042B6}"/>
              </a:ext>
            </a:extLst>
          </p:cNvPr>
          <p:cNvSpPr>
            <a:spLocks noGrp="1"/>
          </p:cNvSpPr>
          <p:nvPr>
            <p:ph sz="half" idx="2"/>
          </p:nvPr>
        </p:nvSpPr>
        <p:spPr/>
        <p:txBody>
          <a:bodyPr/>
          <a:lstStyle/>
          <a:p>
            <a:r>
              <a:rPr lang="en-US" sz="2800" dirty="0"/>
              <a:t>Student Loan Fraud</a:t>
            </a:r>
          </a:p>
          <a:p>
            <a:r>
              <a:rPr lang="en-US" sz="2800" dirty="0"/>
              <a:t>Non-Profit Organisation Fraud</a:t>
            </a:r>
          </a:p>
          <a:p>
            <a:r>
              <a:rPr lang="en-GB" sz="2800" dirty="0"/>
              <a:t>Tax Fraud</a:t>
            </a:r>
          </a:p>
          <a:p>
            <a:r>
              <a:rPr lang="en-GB" sz="2800" dirty="0"/>
              <a:t>Counterfeiting</a:t>
            </a:r>
            <a:endParaRPr lang="en-US" sz="2800" dirty="0"/>
          </a:p>
          <a:p>
            <a:r>
              <a:rPr lang="en-US" sz="2800" dirty="0"/>
              <a:t>Insurance Fraud</a:t>
            </a:r>
          </a:p>
          <a:p>
            <a:r>
              <a:rPr lang="en-US" sz="2800" dirty="0"/>
              <a:t>Mortgage Fraud</a:t>
            </a:r>
          </a:p>
          <a:p>
            <a:r>
              <a:rPr lang="en-US" sz="2800" dirty="0"/>
              <a:t>Trade Based Fraud (Ryder, </a:t>
            </a:r>
            <a:r>
              <a:rPr lang="en-US" sz="2800" dirty="0">
                <a:hlinkClick r:id="rId3"/>
              </a:rPr>
              <a:t>2023</a:t>
            </a:r>
            <a:r>
              <a:rPr lang="en-US" sz="2800" dirty="0"/>
              <a:t>)</a:t>
            </a:r>
          </a:p>
          <a:p>
            <a:pPr marL="0" indent="0">
              <a:buNone/>
            </a:pPr>
            <a:endParaRPr lang="en-GB" dirty="0"/>
          </a:p>
        </p:txBody>
      </p:sp>
      <p:sp>
        <p:nvSpPr>
          <p:cNvPr id="4" name="Footer Placeholder 3">
            <a:extLst>
              <a:ext uri="{FF2B5EF4-FFF2-40B4-BE49-F238E27FC236}">
                <a16:creationId xmlns:a16="http://schemas.microsoft.com/office/drawing/2014/main" id="{C0C6AED3-C3DC-2407-4E12-F6786960CBA8}"/>
              </a:ext>
            </a:extLst>
          </p:cNvPr>
          <p:cNvSpPr>
            <a:spLocks noGrp="1"/>
          </p:cNvSpPr>
          <p:nvPr>
            <p:ph type="ftr" sz="quarter" idx="11"/>
          </p:nvPr>
        </p:nvSpPr>
        <p:spPr/>
        <p:txBody>
          <a:bodyPr>
            <a:normAutofit/>
          </a:bodyPr>
          <a:lstStyle/>
          <a:p>
            <a:pPr>
              <a:lnSpc>
                <a:spcPct val="90000"/>
              </a:lnSpc>
              <a:spcAft>
                <a:spcPts val="600"/>
              </a:spcAft>
            </a:pPr>
            <a:r>
              <a:rPr lang="en-US" sz="900"/>
              <a:t>Terrorism financing, fraud and organised crime – time for a joined-up approach?</a:t>
            </a:r>
            <a:endParaRPr lang="en-GB" sz="900"/>
          </a:p>
        </p:txBody>
      </p:sp>
      <p:sp>
        <p:nvSpPr>
          <p:cNvPr id="5" name="Slide Number Placeholder 4">
            <a:extLst>
              <a:ext uri="{FF2B5EF4-FFF2-40B4-BE49-F238E27FC236}">
                <a16:creationId xmlns:a16="http://schemas.microsoft.com/office/drawing/2014/main" id="{C0CF3A81-0D0E-65EE-4C22-F9C36749536C}"/>
              </a:ext>
            </a:extLst>
          </p:cNvPr>
          <p:cNvSpPr>
            <a:spLocks noGrp="1"/>
          </p:cNvSpPr>
          <p:nvPr>
            <p:ph type="sldNum" sz="quarter" idx="12"/>
          </p:nvPr>
        </p:nvSpPr>
        <p:spPr/>
        <p:txBody>
          <a:bodyPr>
            <a:normAutofit/>
          </a:bodyPr>
          <a:lstStyle/>
          <a:p>
            <a:pPr>
              <a:spcAft>
                <a:spcPts val="600"/>
              </a:spcAft>
            </a:pPr>
            <a:fld id="{C0C061A3-E6E5-48A6-A78F-9EBE2752A664}" type="slidenum">
              <a:rPr lang="en-GB"/>
              <a:pPr>
                <a:spcAft>
                  <a:spcPts val="600"/>
                </a:spcAft>
              </a:pPr>
              <a:t>12</a:t>
            </a:fld>
            <a:endParaRPr lang="en-GB"/>
          </a:p>
        </p:txBody>
      </p:sp>
    </p:spTree>
    <p:extLst>
      <p:ext uri="{BB962C8B-B14F-4D97-AF65-F5344CB8AC3E}">
        <p14:creationId xmlns:p14="http://schemas.microsoft.com/office/powerpoint/2010/main" val="4193609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236F8-FFCC-ADDD-A35A-DCDA057BD258}"/>
              </a:ext>
            </a:extLst>
          </p:cNvPr>
          <p:cNvSpPr>
            <a:spLocks noGrp="1"/>
          </p:cNvSpPr>
          <p:nvPr>
            <p:ph type="title"/>
          </p:nvPr>
        </p:nvSpPr>
        <p:spPr>
          <a:xfrm>
            <a:off x="838200" y="365125"/>
            <a:ext cx="10515600" cy="960241"/>
          </a:xfrm>
        </p:spPr>
        <p:txBody>
          <a:bodyPr anchor="b">
            <a:normAutofit/>
          </a:bodyPr>
          <a:lstStyle/>
          <a:p>
            <a:pPr algn="ctr"/>
            <a:r>
              <a:rPr lang="en-US" sz="4200" b="1" dirty="0"/>
              <a:t>Part 3 – Organised Crime Fraud Typology</a:t>
            </a:r>
            <a:endParaRPr lang="en-GB" sz="4200" b="1" dirty="0"/>
          </a:p>
        </p:txBody>
      </p:sp>
      <p:sp>
        <p:nvSpPr>
          <p:cNvPr id="3" name="Content Placeholder 2">
            <a:extLst>
              <a:ext uri="{FF2B5EF4-FFF2-40B4-BE49-F238E27FC236}">
                <a16:creationId xmlns:a16="http://schemas.microsoft.com/office/drawing/2014/main" id="{1B7227F7-D48A-B1F5-195F-E963A32DA1F8}"/>
              </a:ext>
            </a:extLst>
          </p:cNvPr>
          <p:cNvSpPr>
            <a:spLocks noGrp="1"/>
          </p:cNvSpPr>
          <p:nvPr>
            <p:ph idx="1"/>
          </p:nvPr>
        </p:nvSpPr>
        <p:spPr/>
        <p:txBody>
          <a:bodyPr anchor="t">
            <a:normAutofit/>
          </a:bodyPr>
          <a:lstStyle/>
          <a:p>
            <a:pPr>
              <a:spcBef>
                <a:spcPts val="600"/>
              </a:spcBef>
              <a:spcAft>
                <a:spcPts val="600"/>
              </a:spcAft>
            </a:pPr>
            <a:r>
              <a:rPr lang="en-GB" sz="2400" dirty="0">
                <a:effectLst/>
                <a:ea typeface="Times New Roman" panose="02020603050405020304" pitchFamily="18" charset="0"/>
              </a:rPr>
              <a:t>Waste management </a:t>
            </a:r>
            <a:r>
              <a:rPr lang="en-GB" sz="2400" dirty="0">
                <a:ea typeface="Times New Roman" panose="02020603050405020304" pitchFamily="18" charset="0"/>
              </a:rPr>
              <a:t>f</a:t>
            </a:r>
            <a:r>
              <a:rPr lang="en-GB" sz="2400" dirty="0">
                <a:effectLst/>
                <a:ea typeface="Times New Roman" panose="02020603050405020304" pitchFamily="18" charset="0"/>
              </a:rPr>
              <a:t>raud</a:t>
            </a:r>
          </a:p>
          <a:p>
            <a:pPr>
              <a:spcBef>
                <a:spcPts val="600"/>
              </a:spcBef>
              <a:spcAft>
                <a:spcPts val="600"/>
              </a:spcAft>
            </a:pPr>
            <a:r>
              <a:rPr lang="en-GB" sz="2400" dirty="0">
                <a:effectLst/>
                <a:ea typeface="Times New Roman" panose="02020603050405020304" pitchFamily="18" charset="0"/>
              </a:rPr>
              <a:t>Counterfeiting </a:t>
            </a:r>
            <a:endParaRPr lang="en-GB" sz="2400" dirty="0">
              <a:ea typeface="Times New Roman" panose="02020603050405020304" pitchFamily="18" charset="0"/>
            </a:endParaRPr>
          </a:p>
          <a:p>
            <a:pPr>
              <a:spcBef>
                <a:spcPts val="600"/>
              </a:spcBef>
              <a:spcAft>
                <a:spcPts val="600"/>
              </a:spcAft>
            </a:pPr>
            <a:r>
              <a:rPr lang="en-GB" sz="2400" dirty="0">
                <a:effectLst/>
                <a:ea typeface="Times New Roman" panose="02020603050405020304" pitchFamily="18" charset="0"/>
              </a:rPr>
              <a:t>Procurement fraud</a:t>
            </a:r>
            <a:endParaRPr lang="en-GB" sz="2400" b="1" dirty="0">
              <a:ea typeface="Times New Roman" panose="02020603050405020304" pitchFamily="18" charset="0"/>
            </a:endParaRPr>
          </a:p>
          <a:p>
            <a:pPr>
              <a:spcBef>
                <a:spcPts val="600"/>
              </a:spcBef>
              <a:spcAft>
                <a:spcPts val="600"/>
              </a:spcAft>
            </a:pPr>
            <a:r>
              <a:rPr lang="en-GB" sz="2400" dirty="0">
                <a:effectLst/>
                <a:ea typeface="Calibri" panose="020F0502020204030204" pitchFamily="34" charset="0"/>
              </a:rPr>
              <a:t>Covid: 19 fraud</a:t>
            </a:r>
          </a:p>
          <a:p>
            <a:pPr>
              <a:spcBef>
                <a:spcPts val="600"/>
              </a:spcBef>
              <a:spcAft>
                <a:spcPts val="600"/>
              </a:spcAft>
            </a:pPr>
            <a:r>
              <a:rPr lang="en-US" sz="2400" dirty="0">
                <a:effectLst/>
              </a:rPr>
              <a:t>Identity fraud</a:t>
            </a:r>
          </a:p>
          <a:p>
            <a:pPr>
              <a:spcBef>
                <a:spcPts val="600"/>
              </a:spcBef>
              <a:spcAft>
                <a:spcPts val="600"/>
              </a:spcAft>
            </a:pPr>
            <a:r>
              <a:rPr lang="en-US" sz="2400" dirty="0"/>
              <a:t>T</a:t>
            </a:r>
            <a:r>
              <a:rPr lang="en-US" sz="2400" dirty="0">
                <a:effectLst/>
              </a:rPr>
              <a:t>ax fraud</a:t>
            </a:r>
          </a:p>
          <a:p>
            <a:pPr>
              <a:spcBef>
                <a:spcPts val="600"/>
              </a:spcBef>
              <a:spcAft>
                <a:spcPts val="600"/>
              </a:spcAft>
            </a:pPr>
            <a:r>
              <a:rPr lang="en-US" sz="2400" dirty="0"/>
              <a:t>L</a:t>
            </a:r>
            <a:r>
              <a:rPr lang="en-US" sz="2400" dirty="0">
                <a:effectLst/>
              </a:rPr>
              <a:t>abor fraud</a:t>
            </a:r>
          </a:p>
          <a:p>
            <a:pPr>
              <a:spcBef>
                <a:spcPts val="600"/>
              </a:spcBef>
              <a:spcAft>
                <a:spcPts val="600"/>
              </a:spcAft>
            </a:pPr>
            <a:r>
              <a:rPr lang="en-US" sz="2400" dirty="0">
                <a:effectLst/>
              </a:rPr>
              <a:t>Intellectual </a:t>
            </a:r>
            <a:r>
              <a:rPr lang="en-US" sz="2400" dirty="0"/>
              <a:t>property fraud (Ryder </a:t>
            </a:r>
            <a:r>
              <a:rPr lang="en-US" sz="2400" i="1" dirty="0"/>
              <a:t>et al, </a:t>
            </a:r>
            <a:r>
              <a:rPr lang="en-US" sz="2400" dirty="0">
                <a:hlinkClick r:id="rId3"/>
              </a:rPr>
              <a:t>2023</a:t>
            </a:r>
            <a:r>
              <a:rPr lang="en-US" sz="2400" dirty="0"/>
              <a:t>)</a:t>
            </a:r>
            <a:endParaRPr lang="en-US" sz="2400" dirty="0">
              <a:effectLst/>
            </a:endParaRPr>
          </a:p>
          <a:p>
            <a:pPr>
              <a:spcBef>
                <a:spcPts val="600"/>
              </a:spcBef>
              <a:spcAft>
                <a:spcPts val="600"/>
              </a:spcAft>
            </a:pPr>
            <a:r>
              <a:rPr lang="en-US" sz="2400" b="0" i="0" dirty="0">
                <a:effectLst/>
              </a:rPr>
              <a:t>“two-thirds of organised crime groups focused on frauds” (Levi, 2014)</a:t>
            </a:r>
          </a:p>
        </p:txBody>
      </p:sp>
      <p:sp>
        <p:nvSpPr>
          <p:cNvPr id="4" name="Footer Placeholder 3">
            <a:extLst>
              <a:ext uri="{FF2B5EF4-FFF2-40B4-BE49-F238E27FC236}">
                <a16:creationId xmlns:a16="http://schemas.microsoft.com/office/drawing/2014/main" id="{380EE9B3-5975-7C67-D77C-43FE75E07020}"/>
              </a:ext>
            </a:extLst>
          </p:cNvPr>
          <p:cNvSpPr>
            <a:spLocks noGrp="1"/>
          </p:cNvSpPr>
          <p:nvPr>
            <p:ph type="ftr" sz="quarter" idx="11"/>
          </p:nvPr>
        </p:nvSpPr>
        <p:spPr/>
        <p:txBody>
          <a:bodyPr>
            <a:normAutofit/>
          </a:bodyPr>
          <a:lstStyle/>
          <a:p>
            <a:pPr>
              <a:lnSpc>
                <a:spcPct val="90000"/>
              </a:lnSpc>
              <a:spcAft>
                <a:spcPts val="600"/>
              </a:spcAft>
            </a:pPr>
            <a:r>
              <a:rPr lang="en-US" sz="900"/>
              <a:t>Terrorism financing, fraud and organised crime – time for a joined-up approach?</a:t>
            </a:r>
            <a:endParaRPr lang="en-GB" sz="900"/>
          </a:p>
        </p:txBody>
      </p:sp>
      <p:sp>
        <p:nvSpPr>
          <p:cNvPr id="5" name="Slide Number Placeholder 4">
            <a:extLst>
              <a:ext uri="{FF2B5EF4-FFF2-40B4-BE49-F238E27FC236}">
                <a16:creationId xmlns:a16="http://schemas.microsoft.com/office/drawing/2014/main" id="{58FF049B-84C2-5F39-6D82-D733A4999E04}"/>
              </a:ext>
            </a:extLst>
          </p:cNvPr>
          <p:cNvSpPr>
            <a:spLocks noGrp="1"/>
          </p:cNvSpPr>
          <p:nvPr>
            <p:ph type="sldNum" sz="quarter" idx="12"/>
          </p:nvPr>
        </p:nvSpPr>
        <p:spPr/>
        <p:txBody>
          <a:bodyPr>
            <a:normAutofit/>
          </a:bodyPr>
          <a:lstStyle/>
          <a:p>
            <a:pPr>
              <a:spcAft>
                <a:spcPts val="600"/>
              </a:spcAft>
            </a:pPr>
            <a:fld id="{C0C061A3-E6E5-48A6-A78F-9EBE2752A664}" type="slidenum">
              <a:rPr lang="en-GB"/>
              <a:pPr>
                <a:spcAft>
                  <a:spcPts val="600"/>
                </a:spcAft>
              </a:pPr>
              <a:t>13</a:t>
            </a:fld>
            <a:endParaRPr lang="en-GB"/>
          </a:p>
        </p:txBody>
      </p:sp>
    </p:spTree>
    <p:extLst>
      <p:ext uri="{BB962C8B-B14F-4D97-AF65-F5344CB8AC3E}">
        <p14:creationId xmlns:p14="http://schemas.microsoft.com/office/powerpoint/2010/main" val="3384464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5E472-6B7E-897E-F605-7767BDD6FC29}"/>
              </a:ext>
            </a:extLst>
          </p:cNvPr>
          <p:cNvSpPr>
            <a:spLocks noGrp="1"/>
          </p:cNvSpPr>
          <p:nvPr>
            <p:ph type="title"/>
          </p:nvPr>
        </p:nvSpPr>
        <p:spPr>
          <a:xfrm>
            <a:off x="838200" y="365125"/>
            <a:ext cx="10515600" cy="1073257"/>
          </a:xfrm>
        </p:spPr>
        <p:txBody>
          <a:bodyPr anchor="b">
            <a:normAutofit/>
          </a:bodyPr>
          <a:lstStyle/>
          <a:p>
            <a:pPr algn="ctr"/>
            <a:r>
              <a:rPr lang="en-US" sz="5000" b="1" dirty="0"/>
              <a:t>Part 4 – Disparate Policies </a:t>
            </a:r>
            <a:r>
              <a:rPr lang="en-GB" sz="5000" b="1" dirty="0">
                <a:ea typeface="Calibri" panose="020F0502020204030204" pitchFamily="34" charset="0"/>
                <a:cs typeface="Times New Roman" panose="02020603050405020304" pitchFamily="18" charset="0"/>
              </a:rPr>
              <a:t>Fraud</a:t>
            </a:r>
            <a:endParaRPr lang="en-GB" sz="5000" b="1" dirty="0"/>
          </a:p>
        </p:txBody>
      </p:sp>
      <p:sp>
        <p:nvSpPr>
          <p:cNvPr id="3" name="Content Placeholder 2">
            <a:extLst>
              <a:ext uri="{FF2B5EF4-FFF2-40B4-BE49-F238E27FC236}">
                <a16:creationId xmlns:a16="http://schemas.microsoft.com/office/drawing/2014/main" id="{B6C03F35-78C6-DA4D-D619-E42F1B43C0A6}"/>
              </a:ext>
            </a:extLst>
          </p:cNvPr>
          <p:cNvSpPr>
            <a:spLocks noGrp="1"/>
          </p:cNvSpPr>
          <p:nvPr>
            <p:ph idx="1"/>
          </p:nvPr>
        </p:nvSpPr>
        <p:spPr/>
        <p:txBody>
          <a:bodyPr anchor="t">
            <a:normAutofit/>
          </a:bodyPr>
          <a:lstStyle/>
          <a:p>
            <a:r>
              <a:rPr lang="en-GB" altLang="en-US" sz="2400" dirty="0"/>
              <a:t>The Government established the independent Fraud Trials Committee (1983)</a:t>
            </a:r>
          </a:p>
          <a:p>
            <a:endParaRPr lang="en-GB" altLang="en-US" sz="2400" dirty="0"/>
          </a:p>
          <a:p>
            <a:r>
              <a:rPr lang="en-GB" altLang="en-US" sz="2400" dirty="0"/>
              <a:t>The ‘Roskill Report’ (Fraud Trials Committee Report, 1986)</a:t>
            </a:r>
          </a:p>
          <a:p>
            <a:endParaRPr lang="en-GB" altLang="en-US" sz="2400" dirty="0"/>
          </a:p>
          <a:p>
            <a:r>
              <a:rPr lang="en-GB" altLang="en-US" sz="2400" dirty="0"/>
              <a:t>Criminal Justice Act (</a:t>
            </a:r>
            <a:r>
              <a:rPr lang="en-GB" altLang="en-US" sz="2400" dirty="0">
                <a:hlinkClick r:id="rId3">
                  <a:extLst>
                    <a:ext uri="{A12FA001-AC4F-418D-AE19-62706E023703}">
                      <ahyp:hlinkClr xmlns:ahyp="http://schemas.microsoft.com/office/drawing/2018/hyperlinkcolor" val="tx"/>
                    </a:ext>
                  </a:extLst>
                </a:hlinkClick>
              </a:rPr>
              <a:t>1987</a:t>
            </a:r>
            <a:r>
              <a:rPr lang="en-GB" altLang="en-US" sz="2400" dirty="0"/>
              <a:t>) – Serious Fraud Office</a:t>
            </a:r>
          </a:p>
          <a:p>
            <a:endParaRPr lang="en-GB" altLang="en-US" sz="2400" dirty="0"/>
          </a:p>
          <a:p>
            <a:r>
              <a:rPr lang="en-GB" sz="2400" dirty="0"/>
              <a:t>The Fraud Review (2006)</a:t>
            </a:r>
          </a:p>
          <a:p>
            <a:endParaRPr lang="en-GB" sz="2400" dirty="0"/>
          </a:p>
          <a:p>
            <a:r>
              <a:rPr lang="en-GB" sz="2400" dirty="0"/>
              <a:t>UK has been subjected to large-scale instances of fraud</a:t>
            </a:r>
          </a:p>
        </p:txBody>
      </p:sp>
      <p:sp>
        <p:nvSpPr>
          <p:cNvPr id="4" name="Footer Placeholder 3">
            <a:extLst>
              <a:ext uri="{FF2B5EF4-FFF2-40B4-BE49-F238E27FC236}">
                <a16:creationId xmlns:a16="http://schemas.microsoft.com/office/drawing/2014/main" id="{E28CEE33-91FC-7979-120E-90284D4843DC}"/>
              </a:ext>
            </a:extLst>
          </p:cNvPr>
          <p:cNvSpPr>
            <a:spLocks noGrp="1"/>
          </p:cNvSpPr>
          <p:nvPr>
            <p:ph type="ftr" sz="quarter" idx="11"/>
          </p:nvPr>
        </p:nvSpPr>
        <p:spPr/>
        <p:txBody>
          <a:bodyPr>
            <a:normAutofit/>
          </a:bodyPr>
          <a:lstStyle/>
          <a:p>
            <a:pPr>
              <a:lnSpc>
                <a:spcPct val="90000"/>
              </a:lnSpc>
              <a:spcAft>
                <a:spcPts val="600"/>
              </a:spcAft>
            </a:pPr>
            <a:r>
              <a:rPr lang="en-US" sz="900"/>
              <a:t>Terrorism financing, fraud and organised crime – time for a joined-up approach?</a:t>
            </a:r>
            <a:endParaRPr lang="en-GB" sz="900"/>
          </a:p>
        </p:txBody>
      </p:sp>
      <p:sp>
        <p:nvSpPr>
          <p:cNvPr id="5" name="Slide Number Placeholder 4">
            <a:extLst>
              <a:ext uri="{FF2B5EF4-FFF2-40B4-BE49-F238E27FC236}">
                <a16:creationId xmlns:a16="http://schemas.microsoft.com/office/drawing/2014/main" id="{4C91A103-FAC7-8CAC-30B0-0875A7139FFC}"/>
              </a:ext>
            </a:extLst>
          </p:cNvPr>
          <p:cNvSpPr>
            <a:spLocks noGrp="1"/>
          </p:cNvSpPr>
          <p:nvPr>
            <p:ph type="sldNum" sz="quarter" idx="12"/>
          </p:nvPr>
        </p:nvSpPr>
        <p:spPr/>
        <p:txBody>
          <a:bodyPr>
            <a:normAutofit/>
          </a:bodyPr>
          <a:lstStyle/>
          <a:p>
            <a:pPr>
              <a:spcAft>
                <a:spcPts val="600"/>
              </a:spcAft>
            </a:pPr>
            <a:fld id="{C0C061A3-E6E5-48A6-A78F-9EBE2752A664}" type="slidenum">
              <a:rPr lang="en-GB"/>
              <a:pPr>
                <a:spcAft>
                  <a:spcPts val="600"/>
                </a:spcAft>
              </a:pPr>
              <a:t>14</a:t>
            </a:fld>
            <a:endParaRPr lang="en-GB"/>
          </a:p>
        </p:txBody>
      </p:sp>
    </p:spTree>
    <p:extLst>
      <p:ext uri="{BB962C8B-B14F-4D97-AF65-F5344CB8AC3E}">
        <p14:creationId xmlns:p14="http://schemas.microsoft.com/office/powerpoint/2010/main" val="523350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5E472-6B7E-897E-F605-7767BDD6FC29}"/>
              </a:ext>
            </a:extLst>
          </p:cNvPr>
          <p:cNvSpPr>
            <a:spLocks noGrp="1"/>
          </p:cNvSpPr>
          <p:nvPr>
            <p:ph type="title"/>
          </p:nvPr>
        </p:nvSpPr>
        <p:spPr>
          <a:xfrm>
            <a:off x="838200" y="365125"/>
            <a:ext cx="10515600" cy="908871"/>
          </a:xfrm>
        </p:spPr>
        <p:txBody>
          <a:bodyPr anchor="b">
            <a:normAutofit/>
          </a:bodyPr>
          <a:lstStyle/>
          <a:p>
            <a:pPr algn="ctr"/>
            <a:r>
              <a:rPr lang="en-US" sz="5000" b="1" dirty="0"/>
              <a:t>Part 4 – Disparate Policies </a:t>
            </a:r>
            <a:r>
              <a:rPr lang="en-GB" sz="5000" b="1" dirty="0">
                <a:cs typeface="Times New Roman" panose="02020603050405020304" pitchFamily="18" charset="0"/>
              </a:rPr>
              <a:t>Fraud</a:t>
            </a:r>
            <a:endParaRPr lang="en-GB" sz="5000" b="1" dirty="0"/>
          </a:p>
        </p:txBody>
      </p:sp>
      <p:sp>
        <p:nvSpPr>
          <p:cNvPr id="3" name="Content Placeholder 2">
            <a:extLst>
              <a:ext uri="{FF2B5EF4-FFF2-40B4-BE49-F238E27FC236}">
                <a16:creationId xmlns:a16="http://schemas.microsoft.com/office/drawing/2014/main" id="{B6C03F35-78C6-DA4D-D619-E42F1B43C0A6}"/>
              </a:ext>
            </a:extLst>
          </p:cNvPr>
          <p:cNvSpPr>
            <a:spLocks noGrp="1"/>
          </p:cNvSpPr>
          <p:nvPr>
            <p:ph idx="1"/>
          </p:nvPr>
        </p:nvSpPr>
        <p:spPr/>
        <p:txBody>
          <a:bodyPr anchor="t">
            <a:normAutofit/>
          </a:bodyPr>
          <a:lstStyle/>
          <a:p>
            <a:pPr>
              <a:defRPr/>
            </a:pPr>
            <a:r>
              <a:rPr lang="en-GB" sz="2400" dirty="0"/>
              <a:t>Economic Crime Plan (</a:t>
            </a:r>
            <a:r>
              <a:rPr lang="en-GB" sz="2400" dirty="0">
                <a:hlinkClick r:id="rId3"/>
              </a:rPr>
              <a:t>2019-2022</a:t>
            </a:r>
            <a:r>
              <a:rPr lang="en-GB" sz="2400" dirty="0"/>
              <a:t>)</a:t>
            </a:r>
          </a:p>
          <a:p>
            <a:pPr>
              <a:defRPr/>
            </a:pPr>
            <a:r>
              <a:rPr lang="en-GB" sz="2400" dirty="0"/>
              <a:t>Beating Crime Plan (</a:t>
            </a:r>
            <a:r>
              <a:rPr lang="en-GB" sz="2400" dirty="0">
                <a:hlinkClick r:id="rId4"/>
              </a:rPr>
              <a:t>2021</a:t>
            </a:r>
            <a:r>
              <a:rPr lang="en-GB" sz="2400" dirty="0"/>
              <a:t>)</a:t>
            </a:r>
          </a:p>
          <a:p>
            <a:pPr>
              <a:defRPr/>
            </a:pPr>
            <a:r>
              <a:rPr lang="en-GB" sz="2400" dirty="0"/>
              <a:t>Economic Crime Plan 2 (</a:t>
            </a:r>
            <a:r>
              <a:rPr lang="en-GB" sz="2400" dirty="0">
                <a:hlinkClick r:id="rId5"/>
              </a:rPr>
              <a:t>2023</a:t>
            </a:r>
            <a:r>
              <a:rPr lang="en-GB" sz="2400" dirty="0"/>
              <a:t>)</a:t>
            </a:r>
          </a:p>
          <a:p>
            <a:pPr>
              <a:defRPr/>
            </a:pPr>
            <a:r>
              <a:rPr lang="en-GB" sz="2400" dirty="0">
                <a:ea typeface="Times New Roman" panose="02020603050405020304" pitchFamily="18" charset="0"/>
              </a:rPr>
              <a:t>Fr</a:t>
            </a:r>
            <a:r>
              <a:rPr lang="en-GB" sz="2400" kern="1200" dirty="0">
                <a:effectLst/>
                <a:ea typeface="Times New Roman" panose="02020603050405020304" pitchFamily="18" charset="0"/>
              </a:rPr>
              <a:t>aud categorised as a threat to national security (February 2023) and added to the Strategic Policing Requirement (</a:t>
            </a:r>
            <a:r>
              <a:rPr lang="en-GB" sz="2400" kern="1200" dirty="0">
                <a:effectLst/>
                <a:ea typeface="Times New Roman" panose="02020603050405020304" pitchFamily="18" charset="0"/>
                <a:hlinkClick r:id="rId6"/>
              </a:rPr>
              <a:t>2023</a:t>
            </a:r>
            <a:r>
              <a:rPr lang="en-GB" sz="2400" kern="1200" dirty="0">
                <a:effectLst/>
                <a:ea typeface="Times New Roman" panose="02020603050405020304" pitchFamily="18" charset="0"/>
              </a:rPr>
              <a:t>)</a:t>
            </a:r>
          </a:p>
          <a:p>
            <a:pPr>
              <a:defRPr/>
            </a:pPr>
            <a:r>
              <a:rPr lang="en-GB" sz="2400" dirty="0">
                <a:ea typeface="Times New Roman" panose="02020603050405020304" pitchFamily="18" charset="0"/>
              </a:rPr>
              <a:t>P</a:t>
            </a:r>
            <a:r>
              <a:rPr lang="en-GB" sz="2400" kern="1200" dirty="0">
                <a:effectLst/>
                <a:ea typeface="Times New Roman" panose="02020603050405020304" pitchFamily="18" charset="0"/>
              </a:rPr>
              <a:t>olice forces are required to treat the threat presented by fraud as a top priority</a:t>
            </a:r>
          </a:p>
          <a:p>
            <a:pPr>
              <a:defRPr/>
            </a:pPr>
            <a:r>
              <a:rPr lang="en-GB" sz="2400" dirty="0"/>
              <a:t>Fraud Strategy (</a:t>
            </a:r>
            <a:r>
              <a:rPr lang="en-GB" sz="2400" dirty="0">
                <a:hlinkClick r:id="rId7"/>
              </a:rPr>
              <a:t>2023</a:t>
            </a:r>
            <a:r>
              <a:rPr lang="en-GB" sz="2400" dirty="0"/>
              <a:t>)</a:t>
            </a:r>
          </a:p>
          <a:p>
            <a:pPr lvl="1">
              <a:defRPr/>
            </a:pPr>
            <a:r>
              <a:rPr lang="en-GB" dirty="0"/>
              <a:t>Terrorism is mentioned 4 times (pp3, 8, 11 and 22)</a:t>
            </a:r>
          </a:p>
          <a:p>
            <a:pPr>
              <a:defRPr/>
            </a:pPr>
            <a:r>
              <a:rPr lang="en-GB" sz="2400" dirty="0"/>
              <a:t>No policy measures</a:t>
            </a:r>
          </a:p>
          <a:p>
            <a:pPr>
              <a:defRPr/>
            </a:pPr>
            <a:endParaRPr lang="en-GB" altLang="en-US" sz="2000" dirty="0"/>
          </a:p>
        </p:txBody>
      </p:sp>
      <p:sp>
        <p:nvSpPr>
          <p:cNvPr id="4" name="Footer Placeholder 3">
            <a:extLst>
              <a:ext uri="{FF2B5EF4-FFF2-40B4-BE49-F238E27FC236}">
                <a16:creationId xmlns:a16="http://schemas.microsoft.com/office/drawing/2014/main" id="{E28CEE33-91FC-7979-120E-90284D4843DC}"/>
              </a:ext>
            </a:extLst>
          </p:cNvPr>
          <p:cNvSpPr>
            <a:spLocks noGrp="1"/>
          </p:cNvSpPr>
          <p:nvPr>
            <p:ph type="ftr" sz="quarter" idx="11"/>
          </p:nvPr>
        </p:nvSpPr>
        <p:spPr/>
        <p:txBody>
          <a:bodyPr>
            <a:normAutofit/>
          </a:bodyPr>
          <a:lstStyle/>
          <a:p>
            <a:pPr>
              <a:lnSpc>
                <a:spcPct val="90000"/>
              </a:lnSpc>
              <a:spcAft>
                <a:spcPts val="600"/>
              </a:spcAft>
            </a:pPr>
            <a:r>
              <a:rPr lang="en-US" sz="900"/>
              <a:t>Terrorism financing, fraud and organised crime – time for a joined-up approach?</a:t>
            </a:r>
            <a:endParaRPr lang="en-GB" sz="900"/>
          </a:p>
        </p:txBody>
      </p:sp>
      <p:sp>
        <p:nvSpPr>
          <p:cNvPr id="5" name="Slide Number Placeholder 4">
            <a:extLst>
              <a:ext uri="{FF2B5EF4-FFF2-40B4-BE49-F238E27FC236}">
                <a16:creationId xmlns:a16="http://schemas.microsoft.com/office/drawing/2014/main" id="{4C91A103-FAC7-8CAC-30B0-0875A7139FFC}"/>
              </a:ext>
            </a:extLst>
          </p:cNvPr>
          <p:cNvSpPr>
            <a:spLocks noGrp="1"/>
          </p:cNvSpPr>
          <p:nvPr>
            <p:ph type="sldNum" sz="quarter" idx="12"/>
          </p:nvPr>
        </p:nvSpPr>
        <p:spPr/>
        <p:txBody>
          <a:bodyPr>
            <a:normAutofit/>
          </a:bodyPr>
          <a:lstStyle/>
          <a:p>
            <a:pPr>
              <a:spcAft>
                <a:spcPts val="600"/>
              </a:spcAft>
            </a:pPr>
            <a:fld id="{C0C061A3-E6E5-48A6-A78F-9EBE2752A664}" type="slidenum">
              <a:rPr lang="en-GB"/>
              <a:pPr>
                <a:spcAft>
                  <a:spcPts val="600"/>
                </a:spcAft>
              </a:pPr>
              <a:t>15</a:t>
            </a:fld>
            <a:endParaRPr lang="en-GB"/>
          </a:p>
        </p:txBody>
      </p:sp>
    </p:spTree>
    <p:extLst>
      <p:ext uri="{BB962C8B-B14F-4D97-AF65-F5344CB8AC3E}">
        <p14:creationId xmlns:p14="http://schemas.microsoft.com/office/powerpoint/2010/main" val="945028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5E472-6B7E-897E-F605-7767BDD6FC29}"/>
              </a:ext>
            </a:extLst>
          </p:cNvPr>
          <p:cNvSpPr>
            <a:spLocks noGrp="1"/>
          </p:cNvSpPr>
          <p:nvPr>
            <p:ph type="title"/>
          </p:nvPr>
        </p:nvSpPr>
        <p:spPr>
          <a:xfrm>
            <a:off x="838200" y="365126"/>
            <a:ext cx="10515600" cy="847226"/>
          </a:xfrm>
        </p:spPr>
        <p:txBody>
          <a:bodyPr anchor="b">
            <a:normAutofit/>
          </a:bodyPr>
          <a:lstStyle/>
          <a:p>
            <a:pPr algn="ctr"/>
            <a:r>
              <a:rPr lang="en-US" sz="3400" b="1" dirty="0"/>
              <a:t>Part 4 – Disparate Policies </a:t>
            </a:r>
            <a:r>
              <a:rPr lang="en-GB" sz="3400" b="1" dirty="0">
                <a:ea typeface="Calibri" panose="020F0502020204030204" pitchFamily="34" charset="0"/>
                <a:cs typeface="Times New Roman" panose="02020603050405020304" pitchFamily="18" charset="0"/>
              </a:rPr>
              <a:t>Terrorism Financing</a:t>
            </a:r>
            <a:endParaRPr lang="en-GB" sz="3400" b="1" dirty="0"/>
          </a:p>
        </p:txBody>
      </p:sp>
      <p:sp>
        <p:nvSpPr>
          <p:cNvPr id="3" name="Content Placeholder 2">
            <a:extLst>
              <a:ext uri="{FF2B5EF4-FFF2-40B4-BE49-F238E27FC236}">
                <a16:creationId xmlns:a16="http://schemas.microsoft.com/office/drawing/2014/main" id="{B6C03F35-78C6-DA4D-D619-E42F1B43C0A6}"/>
              </a:ext>
            </a:extLst>
          </p:cNvPr>
          <p:cNvSpPr>
            <a:spLocks noGrp="1"/>
          </p:cNvSpPr>
          <p:nvPr>
            <p:ph idx="1"/>
          </p:nvPr>
        </p:nvSpPr>
        <p:spPr/>
        <p:txBody>
          <a:bodyPr anchor="t">
            <a:normAutofit/>
          </a:bodyPr>
          <a:lstStyle/>
          <a:p>
            <a:r>
              <a:rPr lang="en-GB" sz="2400" dirty="0"/>
              <a:t>Long history of tackling domestic terrorism</a:t>
            </a:r>
          </a:p>
          <a:p>
            <a:r>
              <a:rPr lang="en-GB" sz="2400" dirty="0"/>
              <a:t>Extended to international terrorism by Terrorism Act (</a:t>
            </a:r>
            <a:r>
              <a:rPr lang="en-GB" sz="2400" dirty="0">
                <a:hlinkClick r:id="rId3">
                  <a:extLst>
                    <a:ext uri="{A12FA001-AC4F-418D-AE19-62706E023703}">
                      <ahyp:hlinkClr xmlns:ahyp="http://schemas.microsoft.com/office/drawing/2018/hyperlinkcolor" val="tx"/>
                    </a:ext>
                  </a:extLst>
                </a:hlinkClick>
              </a:rPr>
              <a:t>2000</a:t>
            </a:r>
            <a:r>
              <a:rPr lang="en-GB" sz="2400" dirty="0"/>
              <a:t>)</a:t>
            </a:r>
          </a:p>
          <a:p>
            <a:r>
              <a:rPr lang="en-GB" sz="2400" dirty="0"/>
              <a:t>Impact of 9/11 terrorist attacks:</a:t>
            </a:r>
          </a:p>
          <a:p>
            <a:pPr lvl="1"/>
            <a:r>
              <a:rPr lang="en-GB" dirty="0"/>
              <a:t>Anti-terrorism, Crime and Security Act (</a:t>
            </a:r>
            <a:r>
              <a:rPr lang="en-GB" dirty="0">
                <a:hlinkClick r:id="rId4">
                  <a:extLst>
                    <a:ext uri="{A12FA001-AC4F-418D-AE19-62706E023703}">
                      <ahyp:hlinkClr xmlns:ahyp="http://schemas.microsoft.com/office/drawing/2018/hyperlinkcolor" val="tx"/>
                    </a:ext>
                  </a:extLst>
                </a:hlinkClick>
              </a:rPr>
              <a:t>2001</a:t>
            </a:r>
            <a:r>
              <a:rPr lang="en-GB" dirty="0"/>
              <a:t>)</a:t>
            </a:r>
          </a:p>
          <a:p>
            <a:pPr lvl="1"/>
            <a:r>
              <a:rPr lang="en-GB" dirty="0"/>
              <a:t>Combating the financing of terrorism – a report of on UK action (2002)</a:t>
            </a:r>
          </a:p>
          <a:p>
            <a:pPr lvl="1"/>
            <a:r>
              <a:rPr lang="en-GB" dirty="0"/>
              <a:t>The financial challenge to crime and terrorism (2007).</a:t>
            </a:r>
          </a:p>
          <a:p>
            <a:pPr lvl="1"/>
            <a:r>
              <a:rPr lang="en-GB" dirty="0"/>
              <a:t>The United Kingdom’s Strategy for Countering International Terrorism (2009)</a:t>
            </a:r>
          </a:p>
          <a:p>
            <a:r>
              <a:rPr lang="en-GB" sz="2400" dirty="0"/>
              <a:t>CONTEST – The United Kingdom’s Strategy for Countering Terrorism (2014)</a:t>
            </a:r>
          </a:p>
          <a:p>
            <a:r>
              <a:rPr lang="en-GB" sz="2400" dirty="0"/>
              <a:t>UK CTF Strategy (2023)</a:t>
            </a:r>
          </a:p>
        </p:txBody>
      </p:sp>
      <p:sp>
        <p:nvSpPr>
          <p:cNvPr id="4" name="Footer Placeholder 3">
            <a:extLst>
              <a:ext uri="{FF2B5EF4-FFF2-40B4-BE49-F238E27FC236}">
                <a16:creationId xmlns:a16="http://schemas.microsoft.com/office/drawing/2014/main" id="{E28CEE33-91FC-7979-120E-90284D4843DC}"/>
              </a:ext>
            </a:extLst>
          </p:cNvPr>
          <p:cNvSpPr>
            <a:spLocks noGrp="1"/>
          </p:cNvSpPr>
          <p:nvPr>
            <p:ph type="ftr" sz="quarter" idx="11"/>
          </p:nvPr>
        </p:nvSpPr>
        <p:spPr/>
        <p:txBody>
          <a:bodyPr>
            <a:normAutofit/>
          </a:bodyPr>
          <a:lstStyle/>
          <a:p>
            <a:pPr>
              <a:lnSpc>
                <a:spcPct val="90000"/>
              </a:lnSpc>
              <a:spcAft>
                <a:spcPts val="600"/>
              </a:spcAft>
            </a:pPr>
            <a:r>
              <a:rPr lang="en-US" sz="900"/>
              <a:t>Terrorism financing, fraud and organised crime – time for a joined-up approach?</a:t>
            </a:r>
            <a:endParaRPr lang="en-GB" sz="900"/>
          </a:p>
        </p:txBody>
      </p:sp>
      <p:sp>
        <p:nvSpPr>
          <p:cNvPr id="5" name="Slide Number Placeholder 4">
            <a:extLst>
              <a:ext uri="{FF2B5EF4-FFF2-40B4-BE49-F238E27FC236}">
                <a16:creationId xmlns:a16="http://schemas.microsoft.com/office/drawing/2014/main" id="{4C91A103-FAC7-8CAC-30B0-0875A7139FFC}"/>
              </a:ext>
            </a:extLst>
          </p:cNvPr>
          <p:cNvSpPr>
            <a:spLocks noGrp="1"/>
          </p:cNvSpPr>
          <p:nvPr>
            <p:ph type="sldNum" sz="quarter" idx="12"/>
          </p:nvPr>
        </p:nvSpPr>
        <p:spPr/>
        <p:txBody>
          <a:bodyPr>
            <a:normAutofit/>
          </a:bodyPr>
          <a:lstStyle/>
          <a:p>
            <a:pPr>
              <a:spcAft>
                <a:spcPts val="600"/>
              </a:spcAft>
            </a:pPr>
            <a:fld id="{C0C061A3-E6E5-48A6-A78F-9EBE2752A664}" type="slidenum">
              <a:rPr lang="en-GB"/>
              <a:pPr>
                <a:spcAft>
                  <a:spcPts val="600"/>
                </a:spcAft>
              </a:pPr>
              <a:t>16</a:t>
            </a:fld>
            <a:endParaRPr lang="en-GB"/>
          </a:p>
        </p:txBody>
      </p:sp>
    </p:spTree>
    <p:extLst>
      <p:ext uri="{BB962C8B-B14F-4D97-AF65-F5344CB8AC3E}">
        <p14:creationId xmlns:p14="http://schemas.microsoft.com/office/powerpoint/2010/main" val="3459383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5E472-6B7E-897E-F605-7767BDD6FC29}"/>
              </a:ext>
            </a:extLst>
          </p:cNvPr>
          <p:cNvSpPr>
            <a:spLocks noGrp="1"/>
          </p:cNvSpPr>
          <p:nvPr>
            <p:ph type="title"/>
          </p:nvPr>
        </p:nvSpPr>
        <p:spPr>
          <a:xfrm>
            <a:off x="838200" y="365126"/>
            <a:ext cx="10515600" cy="898596"/>
          </a:xfrm>
        </p:spPr>
        <p:txBody>
          <a:bodyPr anchor="b">
            <a:normAutofit/>
          </a:bodyPr>
          <a:lstStyle/>
          <a:p>
            <a:pPr algn="ctr"/>
            <a:r>
              <a:rPr lang="en-US" sz="3400" b="1" dirty="0"/>
              <a:t>Part 4 – Disparate Policies </a:t>
            </a:r>
            <a:r>
              <a:rPr lang="en-GB" sz="3400" b="1" dirty="0">
                <a:ea typeface="Calibri" panose="020F0502020204030204" pitchFamily="34" charset="0"/>
                <a:cs typeface="Times New Roman" panose="02020603050405020304" pitchFamily="18" charset="0"/>
              </a:rPr>
              <a:t>Serious Organised Crime</a:t>
            </a:r>
            <a:endParaRPr lang="en-GB" sz="3400" b="1" dirty="0"/>
          </a:p>
        </p:txBody>
      </p:sp>
      <p:sp>
        <p:nvSpPr>
          <p:cNvPr id="3" name="Content Placeholder 2">
            <a:extLst>
              <a:ext uri="{FF2B5EF4-FFF2-40B4-BE49-F238E27FC236}">
                <a16:creationId xmlns:a16="http://schemas.microsoft.com/office/drawing/2014/main" id="{B6C03F35-78C6-DA4D-D619-E42F1B43C0A6}"/>
              </a:ext>
            </a:extLst>
          </p:cNvPr>
          <p:cNvSpPr>
            <a:spLocks noGrp="1"/>
          </p:cNvSpPr>
          <p:nvPr>
            <p:ph idx="1"/>
          </p:nvPr>
        </p:nvSpPr>
        <p:spPr/>
        <p:txBody>
          <a:bodyPr anchor="t">
            <a:normAutofit/>
          </a:bodyPr>
          <a:lstStyle/>
          <a:p>
            <a:r>
              <a:rPr lang="en-US" sz="2400" dirty="0"/>
              <a:t>Serious and Organised Crime Strategy (</a:t>
            </a:r>
            <a:r>
              <a:rPr lang="en-US" sz="2400" dirty="0">
                <a:hlinkClick r:id="rId3"/>
              </a:rPr>
              <a:t>2013</a:t>
            </a:r>
            <a:r>
              <a:rPr lang="en-US" sz="2400" dirty="0"/>
              <a:t>)</a:t>
            </a:r>
          </a:p>
          <a:p>
            <a:r>
              <a:rPr lang="en-US" sz="2400" dirty="0"/>
              <a:t>Anti-Money Laundering and Counter-Terrorist Financing Action Plan (</a:t>
            </a:r>
            <a:r>
              <a:rPr lang="en-US" sz="2400" dirty="0">
                <a:hlinkClick r:id="rId4"/>
              </a:rPr>
              <a:t>2016</a:t>
            </a:r>
            <a:r>
              <a:rPr lang="en-US" sz="2400" dirty="0"/>
              <a:t>)</a:t>
            </a:r>
          </a:p>
          <a:p>
            <a:r>
              <a:rPr lang="en-US" sz="2400" dirty="0"/>
              <a:t>Anti-Corruption Strategy (</a:t>
            </a:r>
            <a:r>
              <a:rPr lang="en-US" sz="2400" dirty="0">
                <a:hlinkClick r:id="rId5"/>
              </a:rPr>
              <a:t>2017</a:t>
            </a:r>
            <a:r>
              <a:rPr lang="en-US" sz="2400" dirty="0"/>
              <a:t>)</a:t>
            </a:r>
          </a:p>
          <a:p>
            <a:r>
              <a:rPr lang="en-US" sz="2400" dirty="0"/>
              <a:t>Serious and Organised Crime Strategy (</a:t>
            </a:r>
            <a:r>
              <a:rPr lang="en-US" sz="2400" dirty="0">
                <a:hlinkClick r:id="rId6"/>
              </a:rPr>
              <a:t>2018</a:t>
            </a:r>
            <a:r>
              <a:rPr lang="en-US" sz="2400" dirty="0"/>
              <a:t>)</a:t>
            </a:r>
          </a:p>
          <a:p>
            <a:r>
              <a:rPr lang="en-US" sz="2400" dirty="0"/>
              <a:t>National Risk Assessment (</a:t>
            </a:r>
            <a:r>
              <a:rPr lang="en-US" sz="2400" dirty="0">
                <a:hlinkClick r:id="rId7"/>
              </a:rPr>
              <a:t>2020</a:t>
            </a:r>
            <a:r>
              <a:rPr lang="en-US" sz="2400" dirty="0"/>
              <a:t>)</a:t>
            </a:r>
          </a:p>
          <a:p>
            <a:r>
              <a:rPr lang="en-GB" sz="2400" dirty="0"/>
              <a:t>Economic Crime Plan (</a:t>
            </a:r>
            <a:r>
              <a:rPr lang="en-GB" sz="2400" dirty="0">
                <a:hlinkClick r:id="rId8"/>
              </a:rPr>
              <a:t>2019-2022</a:t>
            </a:r>
            <a:r>
              <a:rPr lang="en-GB" sz="2400" dirty="0"/>
              <a:t>)</a:t>
            </a:r>
            <a:endParaRPr lang="en-US" sz="2400" dirty="0"/>
          </a:p>
          <a:p>
            <a:r>
              <a:rPr lang="en-US" sz="2400" b="0" i="0" dirty="0">
                <a:effectLst/>
              </a:rPr>
              <a:t>Integrated Review of Security, Defence, Development and Foreign Policy (</a:t>
            </a:r>
            <a:r>
              <a:rPr lang="en-US" sz="2400" b="0" i="0" dirty="0">
                <a:effectLst/>
                <a:hlinkClick r:id="rId9"/>
              </a:rPr>
              <a:t>2021</a:t>
            </a:r>
            <a:r>
              <a:rPr lang="en-US" sz="2400" b="0" i="0" dirty="0">
                <a:effectLst/>
              </a:rPr>
              <a:t>)</a:t>
            </a:r>
            <a:endParaRPr lang="en-US" sz="2400" dirty="0"/>
          </a:p>
          <a:p>
            <a:r>
              <a:rPr lang="en-US" sz="2400" dirty="0"/>
              <a:t>National Crime Agency Annual Plan (</a:t>
            </a:r>
            <a:r>
              <a:rPr lang="en-US" sz="2400" dirty="0">
                <a:hlinkClick r:id="rId10"/>
              </a:rPr>
              <a:t>2022-2023</a:t>
            </a:r>
            <a:r>
              <a:rPr lang="en-US" sz="2400" dirty="0"/>
              <a:t>)</a:t>
            </a:r>
          </a:p>
          <a:p>
            <a:r>
              <a:rPr lang="en-GB" sz="2400" b="0" i="0" dirty="0">
                <a:effectLst/>
              </a:rPr>
              <a:t>Integrated Review Refresh (</a:t>
            </a:r>
            <a:r>
              <a:rPr lang="en-GB" sz="2400" b="0" i="0" dirty="0">
                <a:effectLst/>
                <a:hlinkClick r:id="rId11"/>
              </a:rPr>
              <a:t>2023</a:t>
            </a:r>
            <a:r>
              <a:rPr lang="en-GB" sz="2400" b="0" i="0" dirty="0">
                <a:effectLst/>
              </a:rPr>
              <a:t>)</a:t>
            </a:r>
            <a:endParaRPr lang="en-GB" sz="2400" dirty="0"/>
          </a:p>
          <a:p>
            <a:endParaRPr lang="en-GB" sz="1500" dirty="0"/>
          </a:p>
        </p:txBody>
      </p:sp>
      <p:sp>
        <p:nvSpPr>
          <p:cNvPr id="4" name="Footer Placeholder 3">
            <a:extLst>
              <a:ext uri="{FF2B5EF4-FFF2-40B4-BE49-F238E27FC236}">
                <a16:creationId xmlns:a16="http://schemas.microsoft.com/office/drawing/2014/main" id="{E28CEE33-91FC-7979-120E-90284D4843DC}"/>
              </a:ext>
            </a:extLst>
          </p:cNvPr>
          <p:cNvSpPr>
            <a:spLocks noGrp="1"/>
          </p:cNvSpPr>
          <p:nvPr>
            <p:ph type="ftr" sz="quarter" idx="11"/>
          </p:nvPr>
        </p:nvSpPr>
        <p:spPr/>
        <p:txBody>
          <a:bodyPr>
            <a:normAutofit/>
          </a:bodyPr>
          <a:lstStyle/>
          <a:p>
            <a:pPr>
              <a:lnSpc>
                <a:spcPct val="90000"/>
              </a:lnSpc>
              <a:spcAft>
                <a:spcPts val="600"/>
              </a:spcAft>
            </a:pPr>
            <a:r>
              <a:rPr lang="en-US" sz="900"/>
              <a:t>Terrorism financing, fraud and organised crime – time for a joined-up approach?</a:t>
            </a:r>
            <a:endParaRPr lang="en-GB" sz="900"/>
          </a:p>
        </p:txBody>
      </p:sp>
      <p:sp>
        <p:nvSpPr>
          <p:cNvPr id="5" name="Slide Number Placeholder 4">
            <a:extLst>
              <a:ext uri="{FF2B5EF4-FFF2-40B4-BE49-F238E27FC236}">
                <a16:creationId xmlns:a16="http://schemas.microsoft.com/office/drawing/2014/main" id="{4C91A103-FAC7-8CAC-30B0-0875A7139FFC}"/>
              </a:ext>
            </a:extLst>
          </p:cNvPr>
          <p:cNvSpPr>
            <a:spLocks noGrp="1"/>
          </p:cNvSpPr>
          <p:nvPr>
            <p:ph type="sldNum" sz="quarter" idx="12"/>
          </p:nvPr>
        </p:nvSpPr>
        <p:spPr/>
        <p:txBody>
          <a:bodyPr>
            <a:normAutofit/>
          </a:bodyPr>
          <a:lstStyle/>
          <a:p>
            <a:pPr>
              <a:spcAft>
                <a:spcPts val="600"/>
              </a:spcAft>
            </a:pPr>
            <a:fld id="{C0C061A3-E6E5-48A6-A78F-9EBE2752A664}" type="slidenum">
              <a:rPr lang="en-GB"/>
              <a:pPr>
                <a:spcAft>
                  <a:spcPts val="600"/>
                </a:spcAft>
              </a:pPr>
              <a:t>17</a:t>
            </a:fld>
            <a:endParaRPr lang="en-GB"/>
          </a:p>
        </p:txBody>
      </p:sp>
    </p:spTree>
    <p:extLst>
      <p:ext uri="{BB962C8B-B14F-4D97-AF65-F5344CB8AC3E}">
        <p14:creationId xmlns:p14="http://schemas.microsoft.com/office/powerpoint/2010/main" val="1185504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5E472-6B7E-897E-F605-7767BDD6FC29}"/>
              </a:ext>
            </a:extLst>
          </p:cNvPr>
          <p:cNvSpPr>
            <a:spLocks noGrp="1"/>
          </p:cNvSpPr>
          <p:nvPr>
            <p:ph type="title"/>
          </p:nvPr>
        </p:nvSpPr>
        <p:spPr>
          <a:xfrm>
            <a:off x="838200" y="365125"/>
            <a:ext cx="10515600" cy="806129"/>
          </a:xfrm>
        </p:spPr>
        <p:txBody>
          <a:bodyPr anchor="b">
            <a:normAutofit/>
          </a:bodyPr>
          <a:lstStyle/>
          <a:p>
            <a:pPr algn="ctr"/>
            <a:r>
              <a:rPr lang="en-US" sz="3400" b="1" dirty="0"/>
              <a:t>Part 4 – Disparate Policies </a:t>
            </a:r>
            <a:r>
              <a:rPr lang="en-GB" sz="3400" b="1" dirty="0">
                <a:ea typeface="Calibri" panose="020F0502020204030204" pitchFamily="34" charset="0"/>
                <a:cs typeface="Times New Roman" panose="02020603050405020304" pitchFamily="18" charset="0"/>
              </a:rPr>
              <a:t>Serious Organised Crime</a:t>
            </a:r>
            <a:endParaRPr lang="en-GB" sz="3400" b="1" dirty="0"/>
          </a:p>
        </p:txBody>
      </p:sp>
      <p:sp>
        <p:nvSpPr>
          <p:cNvPr id="3" name="Content Placeholder 2">
            <a:extLst>
              <a:ext uri="{FF2B5EF4-FFF2-40B4-BE49-F238E27FC236}">
                <a16:creationId xmlns:a16="http://schemas.microsoft.com/office/drawing/2014/main" id="{B6C03F35-78C6-DA4D-D619-E42F1B43C0A6}"/>
              </a:ext>
            </a:extLst>
          </p:cNvPr>
          <p:cNvSpPr>
            <a:spLocks noGrp="1"/>
          </p:cNvSpPr>
          <p:nvPr>
            <p:ph idx="1"/>
          </p:nvPr>
        </p:nvSpPr>
        <p:spPr/>
        <p:txBody>
          <a:bodyPr anchor="t">
            <a:normAutofit/>
          </a:bodyPr>
          <a:lstStyle/>
          <a:p>
            <a:r>
              <a:rPr lang="en-GB" sz="2400" dirty="0"/>
              <a:t>Regional Organised Crime Units (ROCU):</a:t>
            </a:r>
          </a:p>
          <a:p>
            <a:pPr lvl="1"/>
            <a:r>
              <a:rPr lang="en-GB" dirty="0"/>
              <a:t>A crucial part of the UKs Serious and Organised Crime Strategy </a:t>
            </a:r>
          </a:p>
          <a:p>
            <a:pPr lvl="1"/>
            <a:r>
              <a:rPr lang="en-GB" dirty="0"/>
              <a:t>Effectiveness is heavily dependent on HMG funding (</a:t>
            </a:r>
            <a:r>
              <a:rPr lang="en-US" dirty="0"/>
              <a:t>Public Accounts Committee, </a:t>
            </a:r>
            <a:r>
              <a:rPr lang="en-US" dirty="0">
                <a:hlinkClick r:id="rId3"/>
              </a:rPr>
              <a:t>2019</a:t>
            </a:r>
            <a:r>
              <a:rPr lang="en-US" dirty="0"/>
              <a:t> and National Audit Office, </a:t>
            </a:r>
            <a:r>
              <a:rPr lang="en-US" dirty="0">
                <a:hlinkClick r:id="rId4"/>
              </a:rPr>
              <a:t>2019</a:t>
            </a:r>
            <a:r>
              <a:rPr lang="en-US" dirty="0"/>
              <a:t>)</a:t>
            </a:r>
          </a:p>
          <a:p>
            <a:r>
              <a:rPr lang="en-US" sz="2400" dirty="0"/>
              <a:t>‘Unless the government addresses these issues [funding] there will continue to be a mismatch between its ambitious plans to respond to serious and organised crime and its ability to deliver on them’ (</a:t>
            </a:r>
            <a:r>
              <a:rPr lang="en-US" sz="2400" dirty="0">
                <a:hlinkClick r:id="rId4"/>
              </a:rPr>
              <a:t>ibid</a:t>
            </a:r>
            <a:r>
              <a:rPr lang="en-US" sz="2400" dirty="0"/>
              <a:t>).</a:t>
            </a:r>
            <a:endParaRPr lang="en-GB" sz="2400" dirty="0"/>
          </a:p>
          <a:p>
            <a:endParaRPr lang="en-GB" sz="1500" dirty="0"/>
          </a:p>
          <a:p>
            <a:endParaRPr lang="en-GB" sz="1500" dirty="0"/>
          </a:p>
        </p:txBody>
      </p:sp>
      <p:sp>
        <p:nvSpPr>
          <p:cNvPr id="4" name="Footer Placeholder 3">
            <a:extLst>
              <a:ext uri="{FF2B5EF4-FFF2-40B4-BE49-F238E27FC236}">
                <a16:creationId xmlns:a16="http://schemas.microsoft.com/office/drawing/2014/main" id="{E28CEE33-91FC-7979-120E-90284D4843DC}"/>
              </a:ext>
            </a:extLst>
          </p:cNvPr>
          <p:cNvSpPr>
            <a:spLocks noGrp="1"/>
          </p:cNvSpPr>
          <p:nvPr>
            <p:ph type="ftr" sz="quarter" idx="11"/>
          </p:nvPr>
        </p:nvSpPr>
        <p:spPr/>
        <p:txBody>
          <a:bodyPr>
            <a:normAutofit/>
          </a:bodyPr>
          <a:lstStyle/>
          <a:p>
            <a:pPr>
              <a:lnSpc>
                <a:spcPct val="90000"/>
              </a:lnSpc>
              <a:spcAft>
                <a:spcPts val="600"/>
              </a:spcAft>
            </a:pPr>
            <a:r>
              <a:rPr lang="en-US" sz="900"/>
              <a:t>Terrorism financing, fraud and organised crime – time for a joined-up approach?</a:t>
            </a:r>
            <a:endParaRPr lang="en-GB" sz="900"/>
          </a:p>
        </p:txBody>
      </p:sp>
      <p:sp>
        <p:nvSpPr>
          <p:cNvPr id="5" name="Slide Number Placeholder 4">
            <a:extLst>
              <a:ext uri="{FF2B5EF4-FFF2-40B4-BE49-F238E27FC236}">
                <a16:creationId xmlns:a16="http://schemas.microsoft.com/office/drawing/2014/main" id="{4C91A103-FAC7-8CAC-30B0-0875A7139FFC}"/>
              </a:ext>
            </a:extLst>
          </p:cNvPr>
          <p:cNvSpPr>
            <a:spLocks noGrp="1"/>
          </p:cNvSpPr>
          <p:nvPr>
            <p:ph type="sldNum" sz="quarter" idx="12"/>
          </p:nvPr>
        </p:nvSpPr>
        <p:spPr/>
        <p:txBody>
          <a:bodyPr>
            <a:normAutofit/>
          </a:bodyPr>
          <a:lstStyle/>
          <a:p>
            <a:pPr>
              <a:spcAft>
                <a:spcPts val="600"/>
              </a:spcAft>
            </a:pPr>
            <a:fld id="{C0C061A3-E6E5-48A6-A78F-9EBE2752A664}" type="slidenum">
              <a:rPr lang="en-GB"/>
              <a:pPr>
                <a:spcAft>
                  <a:spcPts val="600"/>
                </a:spcAft>
              </a:pPr>
              <a:t>18</a:t>
            </a:fld>
            <a:endParaRPr lang="en-GB"/>
          </a:p>
        </p:txBody>
      </p:sp>
    </p:spTree>
    <p:extLst>
      <p:ext uri="{BB962C8B-B14F-4D97-AF65-F5344CB8AC3E}">
        <p14:creationId xmlns:p14="http://schemas.microsoft.com/office/powerpoint/2010/main" val="3392263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6951"/>
          </a:xfrm>
        </p:spPr>
        <p:txBody>
          <a:bodyPr anchor="b">
            <a:normAutofit/>
          </a:bodyPr>
          <a:lstStyle/>
          <a:p>
            <a:pPr algn="ctr"/>
            <a:r>
              <a:rPr lang="en-US" sz="4200" b="1" dirty="0"/>
              <a:t>Part 5 – Findings and Recommendations</a:t>
            </a:r>
            <a:endParaRPr lang="en-GB" sz="4200" b="1" dirty="0"/>
          </a:p>
        </p:txBody>
      </p:sp>
      <p:sp>
        <p:nvSpPr>
          <p:cNvPr id="3" name="Content Placeholder 2"/>
          <p:cNvSpPr>
            <a:spLocks noGrp="1"/>
          </p:cNvSpPr>
          <p:nvPr>
            <p:ph idx="1"/>
          </p:nvPr>
        </p:nvSpPr>
        <p:spPr/>
        <p:txBody>
          <a:bodyPr anchor="t">
            <a:normAutofit lnSpcReduction="10000"/>
          </a:bodyPr>
          <a:lstStyle/>
          <a:p>
            <a:r>
              <a:rPr lang="en-GB" sz="2400" dirty="0"/>
              <a:t>Fraud  is the funding mechanism of choice for terrorists</a:t>
            </a:r>
          </a:p>
          <a:p>
            <a:endParaRPr lang="en-GB" sz="2400" dirty="0"/>
          </a:p>
          <a:p>
            <a:r>
              <a:rPr lang="en-GB" sz="2400" dirty="0"/>
              <a:t>Terrorism financiers have created a ‘fraud dossier’ or ‘black book’</a:t>
            </a:r>
          </a:p>
          <a:p>
            <a:endParaRPr lang="en-GB" sz="2400" dirty="0"/>
          </a:p>
          <a:p>
            <a:r>
              <a:rPr lang="en-GB" sz="2400" dirty="0"/>
              <a:t>The UKs fraud strategy does not refer to terrorism financing</a:t>
            </a:r>
          </a:p>
          <a:p>
            <a:endParaRPr lang="en-GB" sz="2400" dirty="0"/>
          </a:p>
          <a:p>
            <a:r>
              <a:rPr lang="en-GB" sz="2400" dirty="0"/>
              <a:t>The CTF strategy does not make any reference to fraud</a:t>
            </a:r>
          </a:p>
          <a:p>
            <a:endParaRPr lang="en-GB" sz="2400" dirty="0"/>
          </a:p>
          <a:p>
            <a:r>
              <a:rPr lang="en-GB" sz="2400" dirty="0"/>
              <a:t>The merger of the fraud, CTF and OCG strategies would represent an improvement on the current disjointed policies</a:t>
            </a:r>
          </a:p>
          <a:p>
            <a:endParaRPr lang="en-GB" sz="1900" dirty="0"/>
          </a:p>
          <a:p>
            <a:endParaRPr lang="en-GB" sz="1900" dirty="0">
              <a:effectLst/>
              <a:ea typeface="Calibri" panose="020F0502020204030204" pitchFamily="34" charset="0"/>
            </a:endParaRPr>
          </a:p>
        </p:txBody>
      </p:sp>
      <p:sp>
        <p:nvSpPr>
          <p:cNvPr id="4" name="Footer Placeholder 3"/>
          <p:cNvSpPr>
            <a:spLocks noGrp="1"/>
          </p:cNvSpPr>
          <p:nvPr>
            <p:ph type="ftr" sz="quarter" idx="11"/>
          </p:nvPr>
        </p:nvSpPr>
        <p:spPr/>
        <p:txBody>
          <a:bodyPr>
            <a:normAutofit/>
          </a:bodyPr>
          <a:lstStyle/>
          <a:p>
            <a:pPr>
              <a:lnSpc>
                <a:spcPct val="90000"/>
              </a:lnSpc>
              <a:spcAft>
                <a:spcPts val="600"/>
              </a:spcAft>
            </a:pPr>
            <a:r>
              <a:rPr lang="en-US" sz="900"/>
              <a:t>Terrorism financing, fraud and organised crime – time for a joined-up approach?</a:t>
            </a:r>
            <a:endParaRPr lang="en-GB" sz="900"/>
          </a:p>
        </p:txBody>
      </p:sp>
      <p:sp>
        <p:nvSpPr>
          <p:cNvPr id="5" name="Slide Number Placeholder 4"/>
          <p:cNvSpPr>
            <a:spLocks noGrp="1"/>
          </p:cNvSpPr>
          <p:nvPr>
            <p:ph type="sldNum" sz="quarter" idx="12"/>
          </p:nvPr>
        </p:nvSpPr>
        <p:spPr/>
        <p:txBody>
          <a:bodyPr>
            <a:normAutofit/>
          </a:bodyPr>
          <a:lstStyle/>
          <a:p>
            <a:pPr>
              <a:spcAft>
                <a:spcPts val="600"/>
              </a:spcAft>
            </a:pPr>
            <a:fld id="{C0C061A3-E6E5-48A6-A78F-9EBE2752A664}" type="slidenum">
              <a:rPr lang="en-GB"/>
              <a:pPr>
                <a:spcAft>
                  <a:spcPts val="600"/>
                </a:spcAft>
              </a:pPr>
              <a:t>19</a:t>
            </a:fld>
            <a:endParaRPr lang="en-GB"/>
          </a:p>
        </p:txBody>
      </p:sp>
    </p:spTree>
    <p:extLst>
      <p:ext uri="{BB962C8B-B14F-4D97-AF65-F5344CB8AC3E}">
        <p14:creationId xmlns:p14="http://schemas.microsoft.com/office/powerpoint/2010/main" val="2543910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1588D-2EC1-3141-7FCC-55C800299A11}"/>
              </a:ext>
            </a:extLst>
          </p:cNvPr>
          <p:cNvSpPr>
            <a:spLocks noGrp="1"/>
          </p:cNvSpPr>
          <p:nvPr>
            <p:ph type="title"/>
          </p:nvPr>
        </p:nvSpPr>
        <p:spPr/>
        <p:txBody>
          <a:bodyPr/>
          <a:lstStyle/>
          <a:p>
            <a:pPr algn="ctr"/>
            <a:r>
              <a:rPr lang="en-US" b="1" dirty="0"/>
              <a:t>Abstract</a:t>
            </a:r>
            <a:endParaRPr lang="en-GB" b="1" dirty="0"/>
          </a:p>
        </p:txBody>
      </p:sp>
      <p:sp>
        <p:nvSpPr>
          <p:cNvPr id="3" name="Content Placeholder 2">
            <a:extLst>
              <a:ext uri="{FF2B5EF4-FFF2-40B4-BE49-F238E27FC236}">
                <a16:creationId xmlns:a16="http://schemas.microsoft.com/office/drawing/2014/main" id="{E1E387B3-A964-1325-FAEC-C720E0801EC0}"/>
              </a:ext>
            </a:extLst>
          </p:cNvPr>
          <p:cNvSpPr>
            <a:spLocks noGrp="1"/>
          </p:cNvSpPr>
          <p:nvPr>
            <p:ph idx="1"/>
          </p:nvPr>
        </p:nvSpPr>
        <p:spPr/>
        <p:txBody>
          <a:bodyPr/>
          <a:lstStyle/>
          <a:p>
            <a:r>
              <a:rPr lang="en-GB" sz="2800" dirty="0">
                <a:effectLst/>
                <a:latin typeface="Calibri" panose="020F0502020204030204" pitchFamily="34" charset="0"/>
                <a:ea typeface="Calibri" panose="020F0502020204030204" pitchFamily="34" charset="0"/>
              </a:rPr>
              <a:t>The aim of this paper is to identify the link between fraud, terrorism and organised criminal gangs (OCGs) considering the publication of the Economic Crime Plan (2) and the United Kingdom’s (UKs) counter fraud strategy.  </a:t>
            </a:r>
          </a:p>
          <a:p>
            <a:endParaRPr lang="en-GB" dirty="0">
              <a:latin typeface="Calibri" panose="020F0502020204030204" pitchFamily="34" charset="0"/>
              <a:ea typeface="Calibri" panose="020F0502020204030204" pitchFamily="34" charset="0"/>
            </a:endParaRPr>
          </a:p>
          <a:p>
            <a:r>
              <a:rPr lang="en-GB" sz="2800" dirty="0">
                <a:effectLst/>
                <a:latin typeface="Calibri" panose="020F0502020204030204" pitchFamily="34" charset="0"/>
                <a:ea typeface="Calibri" panose="020F0502020204030204" pitchFamily="34" charset="0"/>
              </a:rPr>
              <a:t>In particular, the presentation focuses the UKs counter terrorism financing, fraud and organised crime strategies and advocates that a more joined up approach is necessary.</a:t>
            </a:r>
          </a:p>
          <a:p>
            <a:endParaRPr lang="en-GB" dirty="0"/>
          </a:p>
        </p:txBody>
      </p:sp>
      <p:sp>
        <p:nvSpPr>
          <p:cNvPr id="4" name="Footer Placeholder 3">
            <a:extLst>
              <a:ext uri="{FF2B5EF4-FFF2-40B4-BE49-F238E27FC236}">
                <a16:creationId xmlns:a16="http://schemas.microsoft.com/office/drawing/2014/main" id="{DD9C9516-C3D7-6B72-9D06-A047727E3402}"/>
              </a:ext>
            </a:extLst>
          </p:cNvPr>
          <p:cNvSpPr>
            <a:spLocks noGrp="1"/>
          </p:cNvSpPr>
          <p:nvPr>
            <p:ph type="ftr" sz="quarter" idx="11"/>
          </p:nvPr>
        </p:nvSpPr>
        <p:spPr/>
        <p:txBody>
          <a:bodyPr/>
          <a:lstStyle/>
          <a:p>
            <a:r>
              <a:rPr lang="en-US"/>
              <a:t>Terrorism financing, fraud and organised crime – time for a joined-up approach?</a:t>
            </a:r>
            <a:endParaRPr lang="en-GB"/>
          </a:p>
        </p:txBody>
      </p:sp>
      <p:sp>
        <p:nvSpPr>
          <p:cNvPr id="5" name="Slide Number Placeholder 4">
            <a:extLst>
              <a:ext uri="{FF2B5EF4-FFF2-40B4-BE49-F238E27FC236}">
                <a16:creationId xmlns:a16="http://schemas.microsoft.com/office/drawing/2014/main" id="{2460F1CF-6083-CBE6-57C5-8582BC0074E7}"/>
              </a:ext>
            </a:extLst>
          </p:cNvPr>
          <p:cNvSpPr>
            <a:spLocks noGrp="1"/>
          </p:cNvSpPr>
          <p:nvPr>
            <p:ph type="sldNum" sz="quarter" idx="12"/>
          </p:nvPr>
        </p:nvSpPr>
        <p:spPr/>
        <p:txBody>
          <a:bodyPr/>
          <a:lstStyle/>
          <a:p>
            <a:fld id="{C0C061A3-E6E5-48A6-A78F-9EBE2752A664}" type="slidenum">
              <a:rPr lang="en-GB" smtClean="0"/>
              <a:t>2</a:t>
            </a:fld>
            <a:endParaRPr lang="en-GB"/>
          </a:p>
        </p:txBody>
      </p:sp>
    </p:spTree>
    <p:extLst>
      <p:ext uri="{BB962C8B-B14F-4D97-AF65-F5344CB8AC3E}">
        <p14:creationId xmlns:p14="http://schemas.microsoft.com/office/powerpoint/2010/main" val="3536101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8322"/>
          </a:xfrm>
        </p:spPr>
        <p:txBody>
          <a:bodyPr anchor="b">
            <a:normAutofit/>
          </a:bodyPr>
          <a:lstStyle/>
          <a:p>
            <a:pPr algn="ctr"/>
            <a:r>
              <a:rPr lang="en-US" sz="4200" b="1" dirty="0"/>
              <a:t>Part 5 – Findings and Recommendations</a:t>
            </a:r>
            <a:endParaRPr lang="en-GB" sz="4200" b="1" dirty="0"/>
          </a:p>
        </p:txBody>
      </p:sp>
      <p:sp>
        <p:nvSpPr>
          <p:cNvPr id="3" name="Content Placeholder 2"/>
          <p:cNvSpPr>
            <a:spLocks noGrp="1"/>
          </p:cNvSpPr>
          <p:nvPr>
            <p:ph idx="1"/>
          </p:nvPr>
        </p:nvSpPr>
        <p:spPr/>
        <p:txBody>
          <a:bodyPr anchor="t">
            <a:normAutofit/>
          </a:bodyPr>
          <a:lstStyle/>
          <a:p>
            <a:r>
              <a:rPr lang="en-GB" sz="2400" dirty="0"/>
              <a:t>The disconnection between the counter fraud, CTF and OCG strategies</a:t>
            </a:r>
          </a:p>
          <a:p>
            <a:endParaRPr lang="en-GB" sz="2400" dirty="0"/>
          </a:p>
          <a:p>
            <a:r>
              <a:rPr lang="en-GB" sz="2400" dirty="0"/>
              <a:t>This could be addressed by the creation of regional fraud units who should work with ROCUs and CTIUs  </a:t>
            </a:r>
          </a:p>
          <a:p>
            <a:endParaRPr lang="en-GB" sz="2400" dirty="0"/>
          </a:p>
          <a:p>
            <a:r>
              <a:rPr lang="en-GB" sz="2400" dirty="0"/>
              <a:t>Regional fraud units would handle all fraud investigations </a:t>
            </a:r>
          </a:p>
          <a:p>
            <a:endParaRPr lang="en-GB" sz="2400" dirty="0"/>
          </a:p>
          <a:p>
            <a:r>
              <a:rPr lang="en-GB" sz="2400" dirty="0"/>
              <a:t>A single Economic Crime Agency, managed by the Home Office</a:t>
            </a:r>
          </a:p>
          <a:p>
            <a:pPr marL="0" indent="0">
              <a:buNone/>
            </a:pPr>
            <a:endParaRPr lang="en-GB" sz="2000" dirty="0">
              <a:effectLst/>
              <a:ea typeface="Calibri" panose="020F0502020204030204" pitchFamily="34" charset="0"/>
            </a:endParaRPr>
          </a:p>
        </p:txBody>
      </p:sp>
      <p:sp>
        <p:nvSpPr>
          <p:cNvPr id="4" name="Footer Placeholder 3"/>
          <p:cNvSpPr>
            <a:spLocks noGrp="1"/>
          </p:cNvSpPr>
          <p:nvPr>
            <p:ph type="ftr" sz="quarter" idx="11"/>
          </p:nvPr>
        </p:nvSpPr>
        <p:spPr/>
        <p:txBody>
          <a:bodyPr>
            <a:normAutofit/>
          </a:bodyPr>
          <a:lstStyle/>
          <a:p>
            <a:pPr>
              <a:lnSpc>
                <a:spcPct val="90000"/>
              </a:lnSpc>
              <a:spcAft>
                <a:spcPts val="600"/>
              </a:spcAft>
            </a:pPr>
            <a:r>
              <a:rPr lang="en-US" sz="900"/>
              <a:t>Terrorism financing, fraud and organised crime – time for a joined-up approach?</a:t>
            </a:r>
            <a:endParaRPr lang="en-GB" sz="900"/>
          </a:p>
        </p:txBody>
      </p:sp>
      <p:sp>
        <p:nvSpPr>
          <p:cNvPr id="5" name="Slide Number Placeholder 4"/>
          <p:cNvSpPr>
            <a:spLocks noGrp="1"/>
          </p:cNvSpPr>
          <p:nvPr>
            <p:ph type="sldNum" sz="quarter" idx="12"/>
          </p:nvPr>
        </p:nvSpPr>
        <p:spPr/>
        <p:txBody>
          <a:bodyPr>
            <a:normAutofit/>
          </a:bodyPr>
          <a:lstStyle/>
          <a:p>
            <a:pPr>
              <a:spcAft>
                <a:spcPts val="600"/>
              </a:spcAft>
            </a:pPr>
            <a:fld id="{C0C061A3-E6E5-48A6-A78F-9EBE2752A664}" type="slidenum">
              <a:rPr lang="en-GB"/>
              <a:pPr>
                <a:spcAft>
                  <a:spcPts val="600"/>
                </a:spcAft>
              </a:pPr>
              <a:t>20</a:t>
            </a:fld>
            <a:endParaRPr lang="en-GB"/>
          </a:p>
        </p:txBody>
      </p:sp>
    </p:spTree>
    <p:extLst>
      <p:ext uri="{BB962C8B-B14F-4D97-AF65-F5344CB8AC3E}">
        <p14:creationId xmlns:p14="http://schemas.microsoft.com/office/powerpoint/2010/main" val="1245170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pPr algn="ctr"/>
            <a:r>
              <a:rPr lang="en-GB" sz="5400" b="1" dirty="0"/>
              <a:t>Contents</a:t>
            </a:r>
          </a:p>
        </p:txBody>
      </p:sp>
      <p:sp>
        <p:nvSpPr>
          <p:cNvPr id="3" name="Content Placeholder 2"/>
          <p:cNvSpPr>
            <a:spLocks noGrp="1"/>
          </p:cNvSpPr>
          <p:nvPr>
            <p:ph idx="1"/>
          </p:nvPr>
        </p:nvSpPr>
        <p:spPr/>
        <p:txBody>
          <a:bodyPr anchor="t">
            <a:normAutofit/>
          </a:bodyPr>
          <a:lstStyle/>
          <a:p>
            <a:pPr marL="0" indent="0">
              <a:buNone/>
            </a:pPr>
            <a:r>
              <a:rPr lang="en-GB" dirty="0">
                <a:effectLst/>
                <a:ea typeface="Calibri" panose="020F0502020204030204" pitchFamily="34" charset="0"/>
                <a:cs typeface="Times New Roman" panose="02020603050405020304" pitchFamily="18" charset="0"/>
              </a:rPr>
              <a:t>The paper is divided into five parts:</a:t>
            </a:r>
          </a:p>
          <a:p>
            <a:pPr marL="0" indent="0">
              <a:buNone/>
            </a:pPr>
            <a:endParaRPr lang="en-GB" dirty="0">
              <a:effectLst/>
              <a:ea typeface="Calibri" panose="020F0502020204030204" pitchFamily="34" charset="0"/>
              <a:cs typeface="Times New Roman" panose="02020603050405020304" pitchFamily="18" charset="0"/>
            </a:endParaRPr>
          </a:p>
          <a:p>
            <a:pPr lvl="1"/>
            <a:r>
              <a:rPr lang="en-GB" sz="2800" dirty="0">
                <a:effectLst/>
                <a:ea typeface="Calibri" panose="020F0502020204030204" pitchFamily="34" charset="0"/>
                <a:cs typeface="Times New Roman" panose="02020603050405020304" pitchFamily="18" charset="0"/>
              </a:rPr>
              <a:t>Part 1 – Background and Context</a:t>
            </a:r>
          </a:p>
          <a:p>
            <a:pPr lvl="1"/>
            <a:r>
              <a:rPr lang="en-GB" sz="2800" dirty="0">
                <a:ea typeface="Calibri" panose="020F0502020204030204" pitchFamily="34" charset="0"/>
                <a:cs typeface="Times New Roman" panose="02020603050405020304" pitchFamily="18" charset="0"/>
              </a:rPr>
              <a:t>Part 2 – </a:t>
            </a:r>
            <a:r>
              <a:rPr lang="en-GB" sz="2800" dirty="0">
                <a:effectLst/>
                <a:ea typeface="Calibri" panose="020F0502020204030204" pitchFamily="34" charset="0"/>
                <a:cs typeface="Times New Roman" panose="02020603050405020304" pitchFamily="18" charset="0"/>
              </a:rPr>
              <a:t>Financial Action Task Force (FATF) Recommendations</a:t>
            </a:r>
            <a:endParaRPr lang="en-GB" sz="2800" dirty="0">
              <a:ea typeface="Calibri" panose="020F0502020204030204" pitchFamily="34" charset="0"/>
              <a:cs typeface="Times New Roman" panose="02020603050405020304" pitchFamily="18" charset="0"/>
            </a:endParaRPr>
          </a:p>
          <a:p>
            <a:pPr lvl="1"/>
            <a:r>
              <a:rPr lang="en-GB" sz="2800" dirty="0">
                <a:ea typeface="Calibri" panose="020F0502020204030204" pitchFamily="34" charset="0"/>
                <a:cs typeface="Times New Roman" panose="02020603050405020304" pitchFamily="18" charset="0"/>
              </a:rPr>
              <a:t>Part 3 – Typologies</a:t>
            </a:r>
          </a:p>
          <a:p>
            <a:pPr lvl="1"/>
            <a:r>
              <a:rPr lang="en-GB" sz="2800" dirty="0">
                <a:effectLst/>
                <a:ea typeface="Calibri" panose="020F0502020204030204" pitchFamily="34" charset="0"/>
                <a:cs typeface="Times New Roman" panose="02020603050405020304" pitchFamily="18" charset="0"/>
              </a:rPr>
              <a:t>Part </a:t>
            </a:r>
            <a:r>
              <a:rPr lang="en-GB" sz="2800" dirty="0">
                <a:ea typeface="Calibri" panose="020F0502020204030204" pitchFamily="34" charset="0"/>
                <a:cs typeface="Times New Roman" panose="02020603050405020304" pitchFamily="18" charset="0"/>
              </a:rPr>
              <a:t>4</a:t>
            </a:r>
            <a:r>
              <a:rPr lang="en-GB" sz="2800" dirty="0">
                <a:effectLst/>
                <a:ea typeface="Calibri" panose="020F0502020204030204" pitchFamily="34" charset="0"/>
                <a:cs typeface="Times New Roman" panose="02020603050405020304" pitchFamily="18" charset="0"/>
              </a:rPr>
              <a:t> </a:t>
            </a:r>
            <a:r>
              <a:rPr lang="en-GB" sz="2800" dirty="0">
                <a:ea typeface="Calibri" panose="020F0502020204030204" pitchFamily="34" charset="0"/>
                <a:cs typeface="Times New Roman" panose="02020603050405020304" pitchFamily="18" charset="0"/>
              </a:rPr>
              <a:t>– Disparate Policies</a:t>
            </a:r>
          </a:p>
          <a:p>
            <a:pPr lvl="1"/>
            <a:r>
              <a:rPr lang="en-GB" sz="2800" dirty="0">
                <a:ea typeface="Calibri" panose="020F0502020204030204" pitchFamily="34" charset="0"/>
                <a:cs typeface="Times New Roman" panose="02020603050405020304" pitchFamily="18" charset="0"/>
              </a:rPr>
              <a:t>Part 5 – Findings and R</a:t>
            </a:r>
            <a:r>
              <a:rPr lang="en-GB" sz="2800" dirty="0">
                <a:effectLst/>
                <a:ea typeface="Calibri" panose="020F0502020204030204" pitchFamily="34" charset="0"/>
                <a:cs typeface="Times New Roman" panose="02020603050405020304" pitchFamily="18" charset="0"/>
              </a:rPr>
              <a:t>ecommendations</a:t>
            </a:r>
          </a:p>
        </p:txBody>
      </p:sp>
      <p:sp>
        <p:nvSpPr>
          <p:cNvPr id="4" name="Footer Placeholder 3"/>
          <p:cNvSpPr>
            <a:spLocks noGrp="1"/>
          </p:cNvSpPr>
          <p:nvPr>
            <p:ph type="ftr" sz="quarter" idx="11"/>
          </p:nvPr>
        </p:nvSpPr>
        <p:spPr/>
        <p:txBody>
          <a:bodyPr>
            <a:normAutofit/>
          </a:bodyPr>
          <a:lstStyle/>
          <a:p>
            <a:pPr>
              <a:lnSpc>
                <a:spcPct val="90000"/>
              </a:lnSpc>
              <a:spcAft>
                <a:spcPts val="600"/>
              </a:spcAft>
            </a:pPr>
            <a:r>
              <a:rPr lang="en-US" sz="900"/>
              <a:t>Terrorism financing, fraud and organised crime – time for a joined-up approach?</a:t>
            </a:r>
            <a:endParaRPr lang="en-GB" sz="900"/>
          </a:p>
        </p:txBody>
      </p:sp>
      <p:sp>
        <p:nvSpPr>
          <p:cNvPr id="5" name="Slide Number Placeholder 4"/>
          <p:cNvSpPr>
            <a:spLocks noGrp="1"/>
          </p:cNvSpPr>
          <p:nvPr>
            <p:ph type="sldNum" sz="quarter" idx="12"/>
          </p:nvPr>
        </p:nvSpPr>
        <p:spPr/>
        <p:txBody>
          <a:bodyPr>
            <a:normAutofit/>
          </a:bodyPr>
          <a:lstStyle/>
          <a:p>
            <a:pPr>
              <a:spcAft>
                <a:spcPts val="600"/>
              </a:spcAft>
            </a:pPr>
            <a:fld id="{C0C061A3-E6E5-48A6-A78F-9EBE2752A664}" type="slidenum">
              <a:rPr lang="en-GB"/>
              <a:pPr>
                <a:spcAft>
                  <a:spcPts val="600"/>
                </a:spcAft>
              </a:pPr>
              <a:t>3</a:t>
            </a:fld>
            <a:endParaRPr lang="en-GB"/>
          </a:p>
        </p:txBody>
      </p:sp>
    </p:spTree>
    <p:extLst>
      <p:ext uri="{BB962C8B-B14F-4D97-AF65-F5344CB8AC3E}">
        <p14:creationId xmlns:p14="http://schemas.microsoft.com/office/powerpoint/2010/main" val="2841140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1D64D-159D-DB3B-D104-584F514C50BD}"/>
              </a:ext>
            </a:extLst>
          </p:cNvPr>
          <p:cNvSpPr>
            <a:spLocks noGrp="1"/>
          </p:cNvSpPr>
          <p:nvPr>
            <p:ph type="title"/>
          </p:nvPr>
        </p:nvSpPr>
        <p:spPr/>
        <p:txBody>
          <a:bodyPr/>
          <a:lstStyle/>
          <a:p>
            <a:pPr algn="ctr"/>
            <a:r>
              <a:rPr lang="en-GB" sz="4400" b="1" dirty="0">
                <a:effectLst/>
                <a:ea typeface="Calibri" panose="020F0502020204030204" pitchFamily="34" charset="0"/>
                <a:cs typeface="Times New Roman" panose="02020603050405020304" pitchFamily="18" charset="0"/>
              </a:rPr>
              <a:t>Part 1 – Background and Context</a:t>
            </a:r>
            <a:endParaRPr lang="en-GB" b="1" dirty="0"/>
          </a:p>
        </p:txBody>
      </p:sp>
      <p:sp>
        <p:nvSpPr>
          <p:cNvPr id="3" name="Content Placeholder 2">
            <a:extLst>
              <a:ext uri="{FF2B5EF4-FFF2-40B4-BE49-F238E27FC236}">
                <a16:creationId xmlns:a16="http://schemas.microsoft.com/office/drawing/2014/main" id="{D77590E8-6310-B75A-88B1-B7392B85DEC7}"/>
              </a:ext>
            </a:extLst>
          </p:cNvPr>
          <p:cNvSpPr>
            <a:spLocks noGrp="1"/>
          </p:cNvSpPr>
          <p:nvPr>
            <p:ph idx="1"/>
          </p:nvPr>
        </p:nvSpPr>
        <p:spPr/>
        <p:txBody>
          <a:bodyPr>
            <a:normAutofit/>
          </a:bodyPr>
          <a:lstStyle/>
          <a:p>
            <a:r>
              <a:rPr lang="en-US" dirty="0"/>
              <a:t>Fraud:</a:t>
            </a:r>
          </a:p>
          <a:p>
            <a:pPr lvl="1"/>
            <a:r>
              <a:rPr lang="en-US" dirty="0"/>
              <a:t>Estimates vary from £16bn, £193bn to more than £200bn</a:t>
            </a:r>
          </a:p>
          <a:p>
            <a:pPr lvl="1"/>
            <a:r>
              <a:rPr lang="en-US" dirty="0"/>
              <a:t>86% of fraud is unreported (NCA, </a:t>
            </a:r>
            <a:r>
              <a:rPr lang="en-US" dirty="0">
                <a:hlinkClick r:id="rId2">
                  <a:extLst>
                    <a:ext uri="{A12FA001-AC4F-418D-AE19-62706E023703}">
                      <ahyp:hlinkClr xmlns:ahyp="http://schemas.microsoft.com/office/drawing/2018/hyperlinkcolor" val="tx"/>
                    </a:ext>
                  </a:extLst>
                </a:hlinkClick>
              </a:rPr>
              <a:t>2022</a:t>
            </a:r>
            <a:r>
              <a:rPr lang="en-US" dirty="0"/>
              <a:t>)</a:t>
            </a:r>
          </a:p>
          <a:p>
            <a:pPr lvl="1"/>
            <a:r>
              <a:rPr lang="en-US" dirty="0"/>
              <a:t>3.5m reported fraud offences (ONS, 2023)</a:t>
            </a:r>
          </a:p>
          <a:p>
            <a:pPr lvl="1"/>
            <a:r>
              <a:rPr lang="en-US" dirty="0"/>
              <a:t>Police recorded 1.1m fraud cases, an increase of 15%</a:t>
            </a:r>
          </a:p>
          <a:p>
            <a:pPr lvl="1"/>
            <a:r>
              <a:rPr lang="en-US" dirty="0"/>
              <a:t>Over £1.2bn was stolen through fraud in 2022 (UK Finance, </a:t>
            </a:r>
            <a:r>
              <a:rPr lang="en-US" dirty="0">
                <a:hlinkClick r:id="rId3">
                  <a:extLst>
                    <a:ext uri="{A12FA001-AC4F-418D-AE19-62706E023703}">
                      <ahyp:hlinkClr xmlns:ahyp="http://schemas.microsoft.com/office/drawing/2018/hyperlinkcolor" val="tx"/>
                    </a:ext>
                  </a:extLst>
                </a:hlinkClick>
              </a:rPr>
              <a:t>2023</a:t>
            </a:r>
            <a:r>
              <a:rPr lang="en-US" dirty="0"/>
              <a:t>)</a:t>
            </a:r>
          </a:p>
          <a:p>
            <a:pPr lvl="1"/>
            <a:r>
              <a:rPr lang="en-US" dirty="0"/>
              <a:t>40% of all recorded crime is fraud (HM Government, </a:t>
            </a:r>
            <a:r>
              <a:rPr lang="en-US" dirty="0">
                <a:hlinkClick r:id="rId4">
                  <a:extLst>
                    <a:ext uri="{A12FA001-AC4F-418D-AE19-62706E023703}">
                      <ahyp:hlinkClr xmlns:ahyp="http://schemas.microsoft.com/office/drawing/2018/hyperlinkcolor" val="tx"/>
                    </a:ext>
                  </a:extLst>
                </a:hlinkClick>
              </a:rPr>
              <a:t>2023</a:t>
            </a:r>
            <a:endParaRPr lang="en-US" dirty="0"/>
          </a:p>
          <a:p>
            <a:pPr lvl="1"/>
            <a:r>
              <a:rPr lang="en-US" dirty="0"/>
              <a:t>80% of fraud offences in the UK are cyber enabled (</a:t>
            </a:r>
            <a:r>
              <a:rPr lang="en-US" b="0" i="0" dirty="0">
                <a:effectLst/>
                <a:latin typeface="National"/>
              </a:rPr>
              <a:t>Public Accounts Committee, </a:t>
            </a:r>
            <a:r>
              <a:rPr lang="en-US" b="0" i="0" dirty="0">
                <a:effectLst/>
                <a:latin typeface="National"/>
                <a:hlinkClick r:id="rId5">
                  <a:extLst>
                    <a:ext uri="{A12FA001-AC4F-418D-AE19-62706E023703}">
                      <ahyp:hlinkClr xmlns:ahyp="http://schemas.microsoft.com/office/drawing/2018/hyperlinkcolor" val="tx"/>
                    </a:ext>
                  </a:extLst>
                </a:hlinkClick>
              </a:rPr>
              <a:t>2023</a:t>
            </a:r>
            <a:r>
              <a:rPr lang="en-US" b="0" i="0" dirty="0">
                <a:effectLst/>
                <a:latin typeface="National"/>
              </a:rPr>
              <a:t>)</a:t>
            </a:r>
            <a:endParaRPr lang="en-US" dirty="0"/>
          </a:p>
          <a:p>
            <a:pPr lvl="1"/>
            <a:r>
              <a:rPr lang="en-US" b="0" i="0" dirty="0">
                <a:effectLst/>
                <a:latin typeface="National"/>
              </a:rPr>
              <a:t>“UK risks being seen as ‘haven for fraudsters’ where fraud is ‘everyone’s problem but no one’s priority” (Public Accounts Committee, </a:t>
            </a:r>
            <a:r>
              <a:rPr lang="en-US" b="0" i="0" dirty="0">
                <a:effectLst/>
                <a:latin typeface="National"/>
                <a:hlinkClick r:id="rId5">
                  <a:extLst>
                    <a:ext uri="{A12FA001-AC4F-418D-AE19-62706E023703}">
                      <ahyp:hlinkClr xmlns:ahyp="http://schemas.microsoft.com/office/drawing/2018/hyperlinkcolor" val="tx"/>
                    </a:ext>
                  </a:extLst>
                </a:hlinkClick>
              </a:rPr>
              <a:t>2023</a:t>
            </a:r>
            <a:r>
              <a:rPr lang="en-US" b="0" i="0" dirty="0">
                <a:effectLst/>
                <a:latin typeface="National"/>
              </a:rPr>
              <a:t>)</a:t>
            </a:r>
          </a:p>
        </p:txBody>
      </p:sp>
      <p:sp>
        <p:nvSpPr>
          <p:cNvPr id="4" name="Footer Placeholder 3">
            <a:extLst>
              <a:ext uri="{FF2B5EF4-FFF2-40B4-BE49-F238E27FC236}">
                <a16:creationId xmlns:a16="http://schemas.microsoft.com/office/drawing/2014/main" id="{B76BCFD9-808F-D6DA-4B52-89AEDAFD690D}"/>
              </a:ext>
            </a:extLst>
          </p:cNvPr>
          <p:cNvSpPr>
            <a:spLocks noGrp="1"/>
          </p:cNvSpPr>
          <p:nvPr>
            <p:ph type="ftr" sz="quarter" idx="11"/>
          </p:nvPr>
        </p:nvSpPr>
        <p:spPr/>
        <p:txBody>
          <a:bodyPr/>
          <a:lstStyle/>
          <a:p>
            <a:r>
              <a:rPr lang="en-US"/>
              <a:t>Terrorism financing, fraud and organised crime – time for a joined-up approach?</a:t>
            </a:r>
            <a:endParaRPr lang="en-GB"/>
          </a:p>
        </p:txBody>
      </p:sp>
      <p:sp>
        <p:nvSpPr>
          <p:cNvPr id="5" name="Slide Number Placeholder 4">
            <a:extLst>
              <a:ext uri="{FF2B5EF4-FFF2-40B4-BE49-F238E27FC236}">
                <a16:creationId xmlns:a16="http://schemas.microsoft.com/office/drawing/2014/main" id="{7EB77732-B1A4-2A38-D779-DDE06E302C04}"/>
              </a:ext>
            </a:extLst>
          </p:cNvPr>
          <p:cNvSpPr>
            <a:spLocks noGrp="1"/>
          </p:cNvSpPr>
          <p:nvPr>
            <p:ph type="sldNum" sz="quarter" idx="12"/>
          </p:nvPr>
        </p:nvSpPr>
        <p:spPr/>
        <p:txBody>
          <a:bodyPr/>
          <a:lstStyle/>
          <a:p>
            <a:fld id="{C0C061A3-E6E5-48A6-A78F-9EBE2752A664}" type="slidenum">
              <a:rPr lang="en-GB" smtClean="0"/>
              <a:t>4</a:t>
            </a:fld>
            <a:endParaRPr lang="en-GB"/>
          </a:p>
        </p:txBody>
      </p:sp>
    </p:spTree>
    <p:extLst>
      <p:ext uri="{BB962C8B-B14F-4D97-AF65-F5344CB8AC3E}">
        <p14:creationId xmlns:p14="http://schemas.microsoft.com/office/powerpoint/2010/main" val="2600272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1D64D-159D-DB3B-D104-584F514C50BD}"/>
              </a:ext>
            </a:extLst>
          </p:cNvPr>
          <p:cNvSpPr>
            <a:spLocks noGrp="1"/>
          </p:cNvSpPr>
          <p:nvPr>
            <p:ph type="title"/>
          </p:nvPr>
        </p:nvSpPr>
        <p:spPr/>
        <p:txBody>
          <a:bodyPr/>
          <a:lstStyle/>
          <a:p>
            <a:pPr algn="ctr"/>
            <a:r>
              <a:rPr lang="en-GB" sz="4400" b="1" dirty="0">
                <a:effectLst/>
                <a:ea typeface="Calibri" panose="020F0502020204030204" pitchFamily="34" charset="0"/>
                <a:cs typeface="Times New Roman" panose="02020603050405020304" pitchFamily="18" charset="0"/>
              </a:rPr>
              <a:t>Part 1 – Background and Context</a:t>
            </a:r>
            <a:endParaRPr lang="en-GB" b="1" dirty="0"/>
          </a:p>
        </p:txBody>
      </p:sp>
      <p:sp>
        <p:nvSpPr>
          <p:cNvPr id="3" name="Content Placeholder 2">
            <a:extLst>
              <a:ext uri="{FF2B5EF4-FFF2-40B4-BE49-F238E27FC236}">
                <a16:creationId xmlns:a16="http://schemas.microsoft.com/office/drawing/2014/main" id="{D77590E8-6310-B75A-88B1-B7392B85DEC7}"/>
              </a:ext>
            </a:extLst>
          </p:cNvPr>
          <p:cNvSpPr>
            <a:spLocks noGrp="1"/>
          </p:cNvSpPr>
          <p:nvPr>
            <p:ph idx="1"/>
          </p:nvPr>
        </p:nvSpPr>
        <p:spPr/>
        <p:txBody>
          <a:bodyPr/>
          <a:lstStyle/>
          <a:p>
            <a:r>
              <a:rPr lang="en-US" dirty="0"/>
              <a:t>Terrorism Financing:</a:t>
            </a:r>
          </a:p>
          <a:p>
            <a:pPr lvl="1"/>
            <a:endParaRPr lang="en-US" dirty="0"/>
          </a:p>
          <a:p>
            <a:pPr lvl="1"/>
            <a:r>
              <a:rPr lang="en-US" dirty="0"/>
              <a:t>Micro-terrorism financing (Ryder, </a:t>
            </a:r>
            <a:r>
              <a:rPr lang="en-US" dirty="0">
                <a:hlinkClick r:id="rId2"/>
              </a:rPr>
              <a:t>2020</a:t>
            </a:r>
            <a:r>
              <a:rPr lang="en-US" dirty="0"/>
              <a:t>)</a:t>
            </a:r>
          </a:p>
          <a:p>
            <a:pPr lvl="1"/>
            <a:endParaRPr lang="en-US" dirty="0"/>
          </a:p>
          <a:p>
            <a:pPr lvl="1"/>
            <a:r>
              <a:rPr lang="en-US" dirty="0"/>
              <a:t>Domestic terrorism financing (FATF, </a:t>
            </a:r>
            <a:r>
              <a:rPr lang="en-US" dirty="0">
                <a:hlinkClick r:id="rId3"/>
              </a:rPr>
              <a:t>2021</a:t>
            </a:r>
            <a:r>
              <a:rPr lang="en-US" dirty="0"/>
              <a:t>)</a:t>
            </a:r>
          </a:p>
          <a:p>
            <a:pPr lvl="1"/>
            <a:endParaRPr lang="en-US" dirty="0"/>
          </a:p>
          <a:p>
            <a:pPr lvl="1"/>
            <a:r>
              <a:rPr lang="en-US" dirty="0"/>
              <a:t>Emerging typologies (Ryder, </a:t>
            </a:r>
            <a:r>
              <a:rPr lang="en-US" dirty="0">
                <a:hlinkClick r:id="rId4"/>
              </a:rPr>
              <a:t>2023</a:t>
            </a:r>
            <a:r>
              <a:rPr lang="en-US" dirty="0"/>
              <a:t>)</a:t>
            </a:r>
          </a:p>
          <a:p>
            <a:pPr lvl="1"/>
            <a:endParaRPr lang="en-US" dirty="0"/>
          </a:p>
          <a:p>
            <a:pPr lvl="1"/>
            <a:r>
              <a:rPr lang="en-US" dirty="0"/>
              <a:t>Return to state sponsored terrorism (Reuters, </a:t>
            </a:r>
            <a:r>
              <a:rPr lang="en-US" dirty="0">
                <a:hlinkClick r:id="rId5"/>
              </a:rPr>
              <a:t>2022</a:t>
            </a:r>
            <a:r>
              <a:rPr lang="en-US" dirty="0"/>
              <a:t>)</a:t>
            </a:r>
          </a:p>
          <a:p>
            <a:pPr lvl="1"/>
            <a:endParaRPr lang="en-US" dirty="0"/>
          </a:p>
        </p:txBody>
      </p:sp>
      <p:sp>
        <p:nvSpPr>
          <p:cNvPr id="4" name="Footer Placeholder 3">
            <a:extLst>
              <a:ext uri="{FF2B5EF4-FFF2-40B4-BE49-F238E27FC236}">
                <a16:creationId xmlns:a16="http://schemas.microsoft.com/office/drawing/2014/main" id="{B76BCFD9-808F-D6DA-4B52-89AEDAFD690D}"/>
              </a:ext>
            </a:extLst>
          </p:cNvPr>
          <p:cNvSpPr>
            <a:spLocks noGrp="1"/>
          </p:cNvSpPr>
          <p:nvPr>
            <p:ph type="ftr" sz="quarter" idx="11"/>
          </p:nvPr>
        </p:nvSpPr>
        <p:spPr/>
        <p:txBody>
          <a:bodyPr/>
          <a:lstStyle/>
          <a:p>
            <a:r>
              <a:rPr lang="en-US"/>
              <a:t>Terrorism financing, fraud and organised crime – time for a joined-up approach?</a:t>
            </a:r>
            <a:endParaRPr lang="en-GB"/>
          </a:p>
        </p:txBody>
      </p:sp>
      <p:sp>
        <p:nvSpPr>
          <p:cNvPr id="5" name="Slide Number Placeholder 4">
            <a:extLst>
              <a:ext uri="{FF2B5EF4-FFF2-40B4-BE49-F238E27FC236}">
                <a16:creationId xmlns:a16="http://schemas.microsoft.com/office/drawing/2014/main" id="{7EB77732-B1A4-2A38-D779-DDE06E302C04}"/>
              </a:ext>
            </a:extLst>
          </p:cNvPr>
          <p:cNvSpPr>
            <a:spLocks noGrp="1"/>
          </p:cNvSpPr>
          <p:nvPr>
            <p:ph type="sldNum" sz="quarter" idx="12"/>
          </p:nvPr>
        </p:nvSpPr>
        <p:spPr/>
        <p:txBody>
          <a:bodyPr/>
          <a:lstStyle/>
          <a:p>
            <a:fld id="{C0C061A3-E6E5-48A6-A78F-9EBE2752A664}" type="slidenum">
              <a:rPr lang="en-GB" smtClean="0"/>
              <a:t>5</a:t>
            </a:fld>
            <a:endParaRPr lang="en-GB"/>
          </a:p>
        </p:txBody>
      </p:sp>
    </p:spTree>
    <p:extLst>
      <p:ext uri="{BB962C8B-B14F-4D97-AF65-F5344CB8AC3E}">
        <p14:creationId xmlns:p14="http://schemas.microsoft.com/office/powerpoint/2010/main" val="2429579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1D64D-159D-DB3B-D104-584F514C50BD}"/>
              </a:ext>
            </a:extLst>
          </p:cNvPr>
          <p:cNvSpPr>
            <a:spLocks noGrp="1"/>
          </p:cNvSpPr>
          <p:nvPr>
            <p:ph type="title"/>
          </p:nvPr>
        </p:nvSpPr>
        <p:spPr/>
        <p:txBody>
          <a:bodyPr/>
          <a:lstStyle/>
          <a:p>
            <a:pPr algn="ctr"/>
            <a:r>
              <a:rPr lang="en-GB" sz="4400" b="1" dirty="0">
                <a:effectLst/>
                <a:ea typeface="Calibri" panose="020F0502020204030204" pitchFamily="34" charset="0"/>
                <a:cs typeface="Times New Roman" panose="02020603050405020304" pitchFamily="18" charset="0"/>
              </a:rPr>
              <a:t>Part 1 – Background and Context</a:t>
            </a:r>
            <a:endParaRPr lang="en-GB" b="1" dirty="0"/>
          </a:p>
        </p:txBody>
      </p:sp>
      <p:sp>
        <p:nvSpPr>
          <p:cNvPr id="3" name="Content Placeholder 2">
            <a:extLst>
              <a:ext uri="{FF2B5EF4-FFF2-40B4-BE49-F238E27FC236}">
                <a16:creationId xmlns:a16="http://schemas.microsoft.com/office/drawing/2014/main" id="{D77590E8-6310-B75A-88B1-B7392B85DEC7}"/>
              </a:ext>
            </a:extLst>
          </p:cNvPr>
          <p:cNvSpPr>
            <a:spLocks noGrp="1"/>
          </p:cNvSpPr>
          <p:nvPr>
            <p:ph idx="1"/>
          </p:nvPr>
        </p:nvSpPr>
        <p:spPr/>
        <p:txBody>
          <a:bodyPr>
            <a:normAutofit lnSpcReduction="10000"/>
          </a:bodyPr>
          <a:lstStyle/>
          <a:p>
            <a:r>
              <a:rPr lang="en-US" dirty="0"/>
              <a:t>Organised Crime:</a:t>
            </a:r>
          </a:p>
          <a:p>
            <a:endParaRPr lang="en-US" dirty="0"/>
          </a:p>
          <a:p>
            <a:pPr lvl="1"/>
            <a:r>
              <a:rPr lang="en-US" dirty="0"/>
              <a:t>Human Trafficking (European Commission, </a:t>
            </a:r>
            <a:r>
              <a:rPr lang="en-US" dirty="0">
                <a:hlinkClick r:id="rId2"/>
              </a:rPr>
              <a:t>2021</a:t>
            </a:r>
            <a:r>
              <a:rPr lang="en-US" dirty="0"/>
              <a:t>)</a:t>
            </a:r>
          </a:p>
          <a:p>
            <a:pPr lvl="1"/>
            <a:endParaRPr lang="en-US" dirty="0"/>
          </a:p>
          <a:p>
            <a:pPr lvl="1"/>
            <a:r>
              <a:rPr lang="en-US" dirty="0"/>
              <a:t>Increased threat to the EU (Europol, </a:t>
            </a:r>
            <a:r>
              <a:rPr lang="en-US" dirty="0">
                <a:hlinkClick r:id="rId3"/>
              </a:rPr>
              <a:t>2023</a:t>
            </a:r>
            <a:r>
              <a:rPr lang="en-US" dirty="0"/>
              <a:t>)</a:t>
            </a:r>
          </a:p>
          <a:p>
            <a:pPr lvl="1"/>
            <a:endParaRPr lang="en-US" dirty="0"/>
          </a:p>
          <a:p>
            <a:pPr lvl="1"/>
            <a:r>
              <a:rPr lang="en-US" dirty="0"/>
              <a:t>Drug trafficking (NCA, </a:t>
            </a:r>
            <a:r>
              <a:rPr lang="en-US" dirty="0">
                <a:hlinkClick r:id="rId4"/>
              </a:rPr>
              <a:t>2023</a:t>
            </a:r>
            <a:r>
              <a:rPr lang="en-US" dirty="0"/>
              <a:t>)</a:t>
            </a:r>
          </a:p>
          <a:p>
            <a:pPr lvl="1"/>
            <a:endParaRPr lang="en-US" dirty="0"/>
          </a:p>
          <a:p>
            <a:pPr lvl="1"/>
            <a:r>
              <a:rPr lang="en-US" dirty="0"/>
              <a:t>Bribery, Corruption and Sanctions Evasion (NCA, </a:t>
            </a:r>
            <a:r>
              <a:rPr lang="en-US" dirty="0">
                <a:hlinkClick r:id="rId5"/>
              </a:rPr>
              <a:t>2023</a:t>
            </a:r>
            <a:r>
              <a:rPr lang="en-US" dirty="0"/>
              <a:t>)</a:t>
            </a:r>
          </a:p>
          <a:p>
            <a:pPr lvl="1"/>
            <a:endParaRPr lang="en-US" dirty="0"/>
          </a:p>
          <a:p>
            <a:pPr lvl="1"/>
            <a:r>
              <a:rPr lang="en-US" dirty="0"/>
              <a:t>Closer links to terrorists (United Nations, </a:t>
            </a:r>
            <a:r>
              <a:rPr lang="en-US" dirty="0">
                <a:hlinkClick r:id="rId6"/>
              </a:rPr>
              <a:t>2021</a:t>
            </a:r>
            <a:r>
              <a:rPr lang="en-US" dirty="0"/>
              <a:t>)</a:t>
            </a:r>
          </a:p>
          <a:p>
            <a:pPr lvl="1"/>
            <a:endParaRPr lang="en-US" dirty="0"/>
          </a:p>
          <a:p>
            <a:pPr lvl="1"/>
            <a:endParaRPr lang="en-US" dirty="0"/>
          </a:p>
        </p:txBody>
      </p:sp>
      <p:sp>
        <p:nvSpPr>
          <p:cNvPr id="4" name="Footer Placeholder 3">
            <a:extLst>
              <a:ext uri="{FF2B5EF4-FFF2-40B4-BE49-F238E27FC236}">
                <a16:creationId xmlns:a16="http://schemas.microsoft.com/office/drawing/2014/main" id="{B76BCFD9-808F-D6DA-4B52-89AEDAFD690D}"/>
              </a:ext>
            </a:extLst>
          </p:cNvPr>
          <p:cNvSpPr>
            <a:spLocks noGrp="1"/>
          </p:cNvSpPr>
          <p:nvPr>
            <p:ph type="ftr" sz="quarter" idx="11"/>
          </p:nvPr>
        </p:nvSpPr>
        <p:spPr/>
        <p:txBody>
          <a:bodyPr/>
          <a:lstStyle/>
          <a:p>
            <a:r>
              <a:rPr lang="en-US"/>
              <a:t>Terrorism financing, fraud and organised crime – time for a joined-up approach?</a:t>
            </a:r>
            <a:endParaRPr lang="en-GB"/>
          </a:p>
        </p:txBody>
      </p:sp>
      <p:sp>
        <p:nvSpPr>
          <p:cNvPr id="5" name="Slide Number Placeholder 4">
            <a:extLst>
              <a:ext uri="{FF2B5EF4-FFF2-40B4-BE49-F238E27FC236}">
                <a16:creationId xmlns:a16="http://schemas.microsoft.com/office/drawing/2014/main" id="{7EB77732-B1A4-2A38-D779-DDE06E302C04}"/>
              </a:ext>
            </a:extLst>
          </p:cNvPr>
          <p:cNvSpPr>
            <a:spLocks noGrp="1"/>
          </p:cNvSpPr>
          <p:nvPr>
            <p:ph type="sldNum" sz="quarter" idx="12"/>
          </p:nvPr>
        </p:nvSpPr>
        <p:spPr/>
        <p:txBody>
          <a:bodyPr/>
          <a:lstStyle/>
          <a:p>
            <a:fld id="{C0C061A3-E6E5-48A6-A78F-9EBE2752A664}" type="slidenum">
              <a:rPr lang="en-GB" smtClean="0"/>
              <a:t>6</a:t>
            </a:fld>
            <a:endParaRPr lang="en-GB"/>
          </a:p>
        </p:txBody>
      </p:sp>
    </p:spTree>
    <p:extLst>
      <p:ext uri="{BB962C8B-B14F-4D97-AF65-F5344CB8AC3E}">
        <p14:creationId xmlns:p14="http://schemas.microsoft.com/office/powerpoint/2010/main" val="2075139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pPr algn="ctr"/>
            <a:r>
              <a:rPr lang="en-US" sz="5000" b="1" dirty="0"/>
              <a:t>Part 2 – Financial Action Task Force </a:t>
            </a:r>
            <a:endParaRPr lang="en-GB" sz="5000" b="1" dirty="0"/>
          </a:p>
        </p:txBody>
      </p:sp>
      <p:sp>
        <p:nvSpPr>
          <p:cNvPr id="3" name="Content Placeholder 2"/>
          <p:cNvSpPr>
            <a:spLocks noGrp="1"/>
          </p:cNvSpPr>
          <p:nvPr>
            <p:ph idx="1"/>
          </p:nvPr>
        </p:nvSpPr>
        <p:spPr/>
        <p:txBody>
          <a:bodyPr anchor="t">
            <a:normAutofit/>
          </a:bodyPr>
          <a:lstStyle/>
          <a:p>
            <a:r>
              <a:rPr lang="en-GB" altLang="en-US" sz="2400" dirty="0"/>
              <a:t>Mutual Evaluation Report (</a:t>
            </a:r>
            <a:r>
              <a:rPr lang="en-GB" altLang="en-US" sz="2400" dirty="0">
                <a:hlinkClick r:id="rId3">
                  <a:extLst>
                    <a:ext uri="{A12FA001-AC4F-418D-AE19-62706E023703}">
                      <ahyp:hlinkClr xmlns:ahyp="http://schemas.microsoft.com/office/drawing/2018/hyperlinkcolor" val="tx"/>
                    </a:ext>
                  </a:extLst>
                </a:hlinkClick>
              </a:rPr>
              <a:t>2007</a:t>
            </a:r>
            <a:r>
              <a:rPr lang="en-GB" altLang="en-US" sz="2400" dirty="0"/>
              <a:t>)</a:t>
            </a:r>
          </a:p>
          <a:p>
            <a:r>
              <a:rPr lang="en-GB" altLang="en-US" sz="2400" dirty="0"/>
              <a:t>Money laundering regime strengthened by Proceeds of Crime Act (</a:t>
            </a:r>
            <a:r>
              <a:rPr lang="en-GB" altLang="en-US" sz="2400" dirty="0">
                <a:hlinkClick r:id="rId4">
                  <a:extLst>
                    <a:ext uri="{A12FA001-AC4F-418D-AE19-62706E023703}">
                      <ahyp:hlinkClr xmlns:ahyp="http://schemas.microsoft.com/office/drawing/2018/hyperlinkcolor" val="tx"/>
                    </a:ext>
                  </a:extLst>
                </a:hlinkClick>
              </a:rPr>
              <a:t>2002</a:t>
            </a:r>
            <a:r>
              <a:rPr lang="en-GB" altLang="en-US" sz="2400" dirty="0"/>
              <a:t>)</a:t>
            </a:r>
          </a:p>
          <a:p>
            <a:r>
              <a:rPr lang="en-GB" altLang="en-US" sz="2400" dirty="0"/>
              <a:t>Deficiencies in fraud legislation addressed by Fraud Act (</a:t>
            </a:r>
            <a:r>
              <a:rPr lang="en-GB" altLang="en-US" sz="2400" dirty="0">
                <a:hlinkClick r:id="rId5">
                  <a:extLst>
                    <a:ext uri="{A12FA001-AC4F-418D-AE19-62706E023703}">
                      <ahyp:hlinkClr xmlns:ahyp="http://schemas.microsoft.com/office/drawing/2018/hyperlinkcolor" val="tx"/>
                    </a:ext>
                  </a:extLst>
                </a:hlinkClick>
              </a:rPr>
              <a:t>2006</a:t>
            </a:r>
            <a:r>
              <a:rPr lang="en-GB" altLang="en-US" sz="2400" dirty="0"/>
              <a:t>)</a:t>
            </a:r>
          </a:p>
          <a:p>
            <a:r>
              <a:rPr lang="en-GB" altLang="en-US" sz="2400" dirty="0"/>
              <a:t>Bribery Act (</a:t>
            </a:r>
            <a:r>
              <a:rPr lang="en-GB" altLang="en-US" sz="2400" dirty="0">
                <a:hlinkClick r:id="rId6">
                  <a:extLst>
                    <a:ext uri="{A12FA001-AC4F-418D-AE19-62706E023703}">
                      <ahyp:hlinkClr xmlns:ahyp="http://schemas.microsoft.com/office/drawing/2018/hyperlinkcolor" val="tx"/>
                    </a:ext>
                  </a:extLst>
                </a:hlinkClick>
              </a:rPr>
              <a:t>2010</a:t>
            </a:r>
            <a:r>
              <a:rPr lang="en-GB" altLang="en-US" sz="2400" dirty="0"/>
              <a:t>),</a:t>
            </a:r>
          </a:p>
          <a:p>
            <a:r>
              <a:rPr lang="en-GB" altLang="en-US" sz="2400" dirty="0"/>
              <a:t>Financial Services Act (</a:t>
            </a:r>
            <a:r>
              <a:rPr lang="en-GB" altLang="en-US" sz="2400" dirty="0">
                <a:hlinkClick r:id="rId7">
                  <a:extLst>
                    <a:ext uri="{A12FA001-AC4F-418D-AE19-62706E023703}">
                      <ahyp:hlinkClr xmlns:ahyp="http://schemas.microsoft.com/office/drawing/2018/hyperlinkcolor" val="tx"/>
                    </a:ext>
                  </a:extLst>
                </a:hlinkClick>
              </a:rPr>
              <a:t>2012</a:t>
            </a:r>
            <a:r>
              <a:rPr lang="en-GB" altLang="en-US" sz="2400" dirty="0"/>
              <a:t>)</a:t>
            </a:r>
          </a:p>
          <a:p>
            <a:r>
              <a:rPr lang="en-GB" altLang="en-US" sz="2400" dirty="0"/>
              <a:t>Financial Services (Banking Reform) Act (</a:t>
            </a:r>
            <a:r>
              <a:rPr lang="en-GB" altLang="en-US" sz="2400" dirty="0">
                <a:hlinkClick r:id="rId8">
                  <a:extLst>
                    <a:ext uri="{A12FA001-AC4F-418D-AE19-62706E023703}">
                      <ahyp:hlinkClr xmlns:ahyp="http://schemas.microsoft.com/office/drawing/2018/hyperlinkcolor" val="tx"/>
                    </a:ext>
                  </a:extLst>
                </a:hlinkClick>
              </a:rPr>
              <a:t>2013</a:t>
            </a:r>
            <a:r>
              <a:rPr lang="en-GB" altLang="en-US" sz="2400" dirty="0"/>
              <a:t>)</a:t>
            </a:r>
          </a:p>
          <a:p>
            <a:r>
              <a:rPr lang="en-GB" altLang="en-US" sz="2400" dirty="0"/>
              <a:t>The Criminal Finances Act (</a:t>
            </a:r>
            <a:r>
              <a:rPr lang="en-GB" altLang="en-US" sz="2400" dirty="0">
                <a:hlinkClick r:id="rId9">
                  <a:extLst>
                    <a:ext uri="{A12FA001-AC4F-418D-AE19-62706E023703}">
                      <ahyp:hlinkClr xmlns:ahyp="http://schemas.microsoft.com/office/drawing/2018/hyperlinkcolor" val="tx"/>
                    </a:ext>
                  </a:extLst>
                </a:hlinkClick>
              </a:rPr>
              <a:t>2017</a:t>
            </a:r>
            <a:r>
              <a:rPr lang="en-GB" altLang="en-US" sz="2400" dirty="0"/>
              <a:t>)</a:t>
            </a:r>
          </a:p>
          <a:p>
            <a:r>
              <a:rPr lang="en-GB" altLang="en-US" sz="2400" dirty="0"/>
              <a:t>Sanctions and Anti-Money Laundering Act (</a:t>
            </a:r>
            <a:r>
              <a:rPr lang="en-GB" altLang="en-US" sz="2400" dirty="0">
                <a:hlinkClick r:id="rId10">
                  <a:extLst>
                    <a:ext uri="{A12FA001-AC4F-418D-AE19-62706E023703}">
                      <ahyp:hlinkClr xmlns:ahyp="http://schemas.microsoft.com/office/drawing/2018/hyperlinkcolor" val="tx"/>
                    </a:ext>
                  </a:extLst>
                </a:hlinkClick>
              </a:rPr>
              <a:t>2018</a:t>
            </a:r>
            <a:r>
              <a:rPr lang="en-GB" altLang="en-US" sz="2400" dirty="0"/>
              <a:t>)</a:t>
            </a:r>
          </a:p>
          <a:p>
            <a:r>
              <a:rPr lang="en-GB" altLang="en-US" sz="2400" dirty="0"/>
              <a:t>Law Commission SARs report (</a:t>
            </a:r>
            <a:r>
              <a:rPr lang="en-GB" altLang="en-US" sz="2400" dirty="0">
                <a:hlinkClick r:id="rId11">
                  <a:extLst>
                    <a:ext uri="{A12FA001-AC4F-418D-AE19-62706E023703}">
                      <ahyp:hlinkClr xmlns:ahyp="http://schemas.microsoft.com/office/drawing/2018/hyperlinkcolor" val="tx"/>
                    </a:ext>
                  </a:extLst>
                </a:hlinkClick>
              </a:rPr>
              <a:t>2019</a:t>
            </a:r>
            <a:r>
              <a:rPr lang="en-GB" altLang="en-US" sz="2400" dirty="0"/>
              <a:t>)</a:t>
            </a:r>
          </a:p>
        </p:txBody>
      </p:sp>
      <p:sp>
        <p:nvSpPr>
          <p:cNvPr id="4" name="Footer Placeholder 3"/>
          <p:cNvSpPr>
            <a:spLocks noGrp="1"/>
          </p:cNvSpPr>
          <p:nvPr>
            <p:ph type="ftr" sz="quarter" idx="11"/>
          </p:nvPr>
        </p:nvSpPr>
        <p:spPr/>
        <p:txBody>
          <a:bodyPr>
            <a:normAutofit/>
          </a:bodyPr>
          <a:lstStyle/>
          <a:p>
            <a:pPr>
              <a:lnSpc>
                <a:spcPct val="90000"/>
              </a:lnSpc>
              <a:spcAft>
                <a:spcPts val="600"/>
              </a:spcAft>
            </a:pPr>
            <a:r>
              <a:rPr lang="en-US" sz="900"/>
              <a:t>Terrorism financing, fraud and organised crime – time for a joined-up approach?</a:t>
            </a:r>
            <a:endParaRPr lang="en-GB" sz="900"/>
          </a:p>
        </p:txBody>
      </p:sp>
      <p:sp>
        <p:nvSpPr>
          <p:cNvPr id="5" name="Slide Number Placeholder 4"/>
          <p:cNvSpPr>
            <a:spLocks noGrp="1"/>
          </p:cNvSpPr>
          <p:nvPr>
            <p:ph type="sldNum" sz="quarter" idx="12"/>
          </p:nvPr>
        </p:nvSpPr>
        <p:spPr/>
        <p:txBody>
          <a:bodyPr>
            <a:normAutofit/>
          </a:bodyPr>
          <a:lstStyle/>
          <a:p>
            <a:pPr>
              <a:spcAft>
                <a:spcPts val="600"/>
              </a:spcAft>
            </a:pPr>
            <a:fld id="{C0C061A3-E6E5-48A6-A78F-9EBE2752A664}" type="slidenum">
              <a:rPr lang="en-GB"/>
              <a:pPr>
                <a:spcAft>
                  <a:spcPts val="600"/>
                </a:spcAft>
              </a:pPr>
              <a:t>7</a:t>
            </a:fld>
            <a:endParaRPr lang="en-GB"/>
          </a:p>
        </p:txBody>
      </p:sp>
    </p:spTree>
    <p:extLst>
      <p:ext uri="{BB962C8B-B14F-4D97-AF65-F5344CB8AC3E}">
        <p14:creationId xmlns:p14="http://schemas.microsoft.com/office/powerpoint/2010/main" val="320292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pPr algn="ctr"/>
            <a:r>
              <a:rPr lang="en-US" sz="5000" b="1" dirty="0"/>
              <a:t>Part 2 – Financial Action Task Force</a:t>
            </a:r>
            <a:endParaRPr lang="en-GB" sz="5000" b="1" dirty="0"/>
          </a:p>
        </p:txBody>
      </p:sp>
      <p:sp>
        <p:nvSpPr>
          <p:cNvPr id="3" name="Content Placeholder 2"/>
          <p:cNvSpPr>
            <a:spLocks noGrp="1"/>
          </p:cNvSpPr>
          <p:nvPr>
            <p:ph idx="1"/>
          </p:nvPr>
        </p:nvSpPr>
        <p:spPr/>
        <p:txBody>
          <a:bodyPr anchor="t">
            <a:normAutofit/>
          </a:bodyPr>
          <a:lstStyle/>
          <a:p>
            <a:r>
              <a:rPr lang="en-GB" altLang="en-US" sz="2400" dirty="0"/>
              <a:t>National Risk Assessments (</a:t>
            </a:r>
            <a:r>
              <a:rPr lang="en-GB" altLang="en-US" sz="2400" dirty="0">
                <a:hlinkClick r:id="rId3">
                  <a:extLst>
                    <a:ext uri="{A12FA001-AC4F-418D-AE19-62706E023703}">
                      <ahyp:hlinkClr xmlns:ahyp="http://schemas.microsoft.com/office/drawing/2018/hyperlinkcolor" val="tx"/>
                    </a:ext>
                  </a:extLst>
                </a:hlinkClick>
              </a:rPr>
              <a:t>2015</a:t>
            </a:r>
            <a:r>
              <a:rPr lang="en-GB" altLang="en-US" sz="2400" dirty="0"/>
              <a:t>, </a:t>
            </a:r>
            <a:r>
              <a:rPr lang="en-GB" altLang="en-US" sz="2400" dirty="0">
                <a:hlinkClick r:id="rId4">
                  <a:extLst>
                    <a:ext uri="{A12FA001-AC4F-418D-AE19-62706E023703}">
                      <ahyp:hlinkClr xmlns:ahyp="http://schemas.microsoft.com/office/drawing/2018/hyperlinkcolor" val="tx"/>
                    </a:ext>
                  </a:extLst>
                </a:hlinkClick>
              </a:rPr>
              <a:t>2017</a:t>
            </a:r>
            <a:r>
              <a:rPr lang="en-GB" altLang="en-US" sz="2400" dirty="0"/>
              <a:t> and </a:t>
            </a:r>
            <a:r>
              <a:rPr lang="en-GB" altLang="en-US" sz="2400" dirty="0">
                <a:hlinkClick r:id="rId5">
                  <a:extLst>
                    <a:ext uri="{A12FA001-AC4F-418D-AE19-62706E023703}">
                      <ahyp:hlinkClr xmlns:ahyp="http://schemas.microsoft.com/office/drawing/2018/hyperlinkcolor" val="tx"/>
                    </a:ext>
                  </a:extLst>
                </a:hlinkClick>
              </a:rPr>
              <a:t>2020</a:t>
            </a:r>
            <a:r>
              <a:rPr lang="en-GB" altLang="en-US" sz="2400" dirty="0"/>
              <a:t>)</a:t>
            </a:r>
          </a:p>
          <a:p>
            <a:r>
              <a:rPr lang="en-GB" altLang="en-US" sz="2400" dirty="0"/>
              <a:t>Economic Crime Plan (</a:t>
            </a:r>
            <a:r>
              <a:rPr lang="en-GB" altLang="en-US" sz="2400" dirty="0">
                <a:hlinkClick r:id="rId6">
                  <a:extLst>
                    <a:ext uri="{A12FA001-AC4F-418D-AE19-62706E023703}">
                      <ahyp:hlinkClr xmlns:ahyp="http://schemas.microsoft.com/office/drawing/2018/hyperlinkcolor" val="tx"/>
                    </a:ext>
                  </a:extLst>
                </a:hlinkClick>
              </a:rPr>
              <a:t>2019</a:t>
            </a:r>
            <a:r>
              <a:rPr lang="en-GB" altLang="en-US" sz="2400" dirty="0"/>
              <a:t>)</a:t>
            </a:r>
          </a:p>
          <a:p>
            <a:r>
              <a:rPr lang="en-GB" altLang="en-US" sz="2400" dirty="0"/>
              <a:t>Law Commission Asset Recovery (</a:t>
            </a:r>
            <a:r>
              <a:rPr lang="en-GB" altLang="en-US" sz="2400" dirty="0">
                <a:hlinkClick r:id="rId7">
                  <a:extLst>
                    <a:ext uri="{A12FA001-AC4F-418D-AE19-62706E023703}">
                      <ahyp:hlinkClr xmlns:ahyp="http://schemas.microsoft.com/office/drawing/2018/hyperlinkcolor" val="tx"/>
                    </a:ext>
                  </a:extLst>
                </a:hlinkClick>
              </a:rPr>
              <a:t>2020</a:t>
            </a:r>
            <a:r>
              <a:rPr lang="en-GB" altLang="en-US" sz="2400" dirty="0"/>
              <a:t>)</a:t>
            </a:r>
          </a:p>
          <a:p>
            <a:r>
              <a:rPr lang="en-GB" altLang="en-US" sz="2400" dirty="0"/>
              <a:t>Law Commission Corporate Economic Crime (</a:t>
            </a:r>
            <a:r>
              <a:rPr lang="en-GB" altLang="en-US" sz="2400" dirty="0">
                <a:hlinkClick r:id="rId8">
                  <a:extLst>
                    <a:ext uri="{A12FA001-AC4F-418D-AE19-62706E023703}">
                      <ahyp:hlinkClr xmlns:ahyp="http://schemas.microsoft.com/office/drawing/2018/hyperlinkcolor" val="tx"/>
                    </a:ext>
                  </a:extLst>
                </a:hlinkClick>
              </a:rPr>
              <a:t>2020</a:t>
            </a:r>
            <a:r>
              <a:rPr lang="en-GB" altLang="en-US" sz="2400" dirty="0"/>
              <a:t>)</a:t>
            </a:r>
          </a:p>
          <a:p>
            <a:r>
              <a:rPr lang="en-GB" sz="2400" dirty="0"/>
              <a:t>Economic Crime (Transparency and Enforcement) Act (</a:t>
            </a:r>
            <a:r>
              <a:rPr lang="en-GB" sz="2400" dirty="0">
                <a:hlinkClick r:id="rId9">
                  <a:extLst>
                    <a:ext uri="{A12FA001-AC4F-418D-AE19-62706E023703}">
                      <ahyp:hlinkClr xmlns:ahyp="http://schemas.microsoft.com/office/drawing/2018/hyperlinkcolor" val="tx"/>
                    </a:ext>
                  </a:extLst>
                </a:hlinkClick>
              </a:rPr>
              <a:t>2022</a:t>
            </a:r>
            <a:r>
              <a:rPr lang="en-GB" sz="2400" dirty="0"/>
              <a:t>)</a:t>
            </a:r>
          </a:p>
          <a:p>
            <a:r>
              <a:rPr lang="en-GB" altLang="en-US" sz="2400" dirty="0"/>
              <a:t>Law Commission Corporate Criminal Liability Options Paper (</a:t>
            </a:r>
            <a:r>
              <a:rPr lang="en-GB" altLang="en-US" sz="2400" dirty="0">
                <a:hlinkClick r:id="rId10">
                  <a:extLst>
                    <a:ext uri="{A12FA001-AC4F-418D-AE19-62706E023703}">
                      <ahyp:hlinkClr xmlns:ahyp="http://schemas.microsoft.com/office/drawing/2018/hyperlinkcolor" val="tx"/>
                    </a:ext>
                  </a:extLst>
                </a:hlinkClick>
              </a:rPr>
              <a:t>2022</a:t>
            </a:r>
            <a:r>
              <a:rPr lang="en-GB" altLang="en-US" sz="2400" dirty="0"/>
              <a:t>)</a:t>
            </a:r>
          </a:p>
          <a:p>
            <a:r>
              <a:rPr lang="en-GB" altLang="en-US" sz="2400" dirty="0"/>
              <a:t>Economic Crime and Corporate Transparency Bill (</a:t>
            </a:r>
            <a:r>
              <a:rPr lang="en-GB" altLang="en-US" sz="2400" dirty="0">
                <a:hlinkClick r:id="rId11">
                  <a:extLst>
                    <a:ext uri="{A12FA001-AC4F-418D-AE19-62706E023703}">
                      <ahyp:hlinkClr xmlns:ahyp="http://schemas.microsoft.com/office/drawing/2018/hyperlinkcolor" val="tx"/>
                    </a:ext>
                  </a:extLst>
                </a:hlinkClick>
              </a:rPr>
              <a:t>2022-2023</a:t>
            </a:r>
            <a:r>
              <a:rPr lang="en-GB" altLang="en-US" sz="2400" dirty="0"/>
              <a:t>)</a:t>
            </a:r>
          </a:p>
          <a:p>
            <a:r>
              <a:rPr lang="en-GB" altLang="en-US" sz="2400" dirty="0"/>
              <a:t>Economic Crime Plan 2 (</a:t>
            </a:r>
            <a:r>
              <a:rPr lang="en-GB" altLang="en-US" sz="2400" dirty="0">
                <a:hlinkClick r:id="rId12">
                  <a:extLst>
                    <a:ext uri="{A12FA001-AC4F-418D-AE19-62706E023703}">
                      <ahyp:hlinkClr xmlns:ahyp="http://schemas.microsoft.com/office/drawing/2018/hyperlinkcolor" val="tx"/>
                    </a:ext>
                  </a:extLst>
                </a:hlinkClick>
              </a:rPr>
              <a:t>2023</a:t>
            </a:r>
            <a:r>
              <a:rPr lang="en-GB" altLang="en-US" sz="2400" dirty="0"/>
              <a:t>)</a:t>
            </a:r>
          </a:p>
          <a:p>
            <a:r>
              <a:rPr lang="en-GB" altLang="en-US" sz="2400" dirty="0"/>
              <a:t>Fraud Strategy (</a:t>
            </a:r>
            <a:r>
              <a:rPr lang="en-GB" altLang="en-US" sz="2400" dirty="0">
                <a:hlinkClick r:id="rId13"/>
              </a:rPr>
              <a:t>2023</a:t>
            </a:r>
            <a:r>
              <a:rPr lang="en-GB" altLang="en-US" sz="2400" dirty="0"/>
              <a:t>)</a:t>
            </a:r>
          </a:p>
        </p:txBody>
      </p:sp>
      <p:sp>
        <p:nvSpPr>
          <p:cNvPr id="4" name="Footer Placeholder 3"/>
          <p:cNvSpPr>
            <a:spLocks noGrp="1"/>
          </p:cNvSpPr>
          <p:nvPr>
            <p:ph type="ftr" sz="quarter" idx="11"/>
          </p:nvPr>
        </p:nvSpPr>
        <p:spPr/>
        <p:txBody>
          <a:bodyPr>
            <a:normAutofit/>
          </a:bodyPr>
          <a:lstStyle/>
          <a:p>
            <a:pPr>
              <a:lnSpc>
                <a:spcPct val="90000"/>
              </a:lnSpc>
              <a:spcAft>
                <a:spcPts val="600"/>
              </a:spcAft>
            </a:pPr>
            <a:r>
              <a:rPr lang="en-US" sz="900"/>
              <a:t>Terrorism financing, fraud and organised crime – time for a joined-up approach?</a:t>
            </a:r>
            <a:endParaRPr lang="en-GB" sz="900"/>
          </a:p>
        </p:txBody>
      </p:sp>
      <p:sp>
        <p:nvSpPr>
          <p:cNvPr id="5" name="Slide Number Placeholder 4"/>
          <p:cNvSpPr>
            <a:spLocks noGrp="1"/>
          </p:cNvSpPr>
          <p:nvPr>
            <p:ph type="sldNum" sz="quarter" idx="12"/>
          </p:nvPr>
        </p:nvSpPr>
        <p:spPr/>
        <p:txBody>
          <a:bodyPr>
            <a:normAutofit/>
          </a:bodyPr>
          <a:lstStyle/>
          <a:p>
            <a:pPr>
              <a:spcAft>
                <a:spcPts val="600"/>
              </a:spcAft>
            </a:pPr>
            <a:fld id="{C0C061A3-E6E5-48A6-A78F-9EBE2752A664}" type="slidenum">
              <a:rPr lang="en-GB"/>
              <a:pPr>
                <a:spcAft>
                  <a:spcPts val="600"/>
                </a:spcAft>
              </a:pPr>
              <a:t>8</a:t>
            </a:fld>
            <a:endParaRPr lang="en-GB"/>
          </a:p>
        </p:txBody>
      </p:sp>
    </p:spTree>
    <p:extLst>
      <p:ext uri="{BB962C8B-B14F-4D97-AF65-F5344CB8AC3E}">
        <p14:creationId xmlns:p14="http://schemas.microsoft.com/office/powerpoint/2010/main" val="912807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9145"/>
          </a:xfrm>
        </p:spPr>
        <p:txBody>
          <a:bodyPr anchor="b">
            <a:normAutofit/>
          </a:bodyPr>
          <a:lstStyle/>
          <a:p>
            <a:pPr algn="ctr"/>
            <a:r>
              <a:rPr lang="en-US" sz="5000" b="1" dirty="0"/>
              <a:t>Part 2 – Financial Action Task Force</a:t>
            </a:r>
            <a:endParaRPr lang="en-GB" sz="5000" b="1" dirty="0"/>
          </a:p>
        </p:txBody>
      </p:sp>
      <p:sp>
        <p:nvSpPr>
          <p:cNvPr id="3" name="Content Placeholder 2"/>
          <p:cNvSpPr>
            <a:spLocks noGrp="1"/>
          </p:cNvSpPr>
          <p:nvPr>
            <p:ph idx="1"/>
          </p:nvPr>
        </p:nvSpPr>
        <p:spPr/>
        <p:txBody>
          <a:bodyPr anchor="t">
            <a:normAutofit/>
          </a:bodyPr>
          <a:lstStyle/>
          <a:p>
            <a:r>
              <a:rPr lang="en-US" sz="2400" dirty="0">
                <a:effectLst/>
              </a:rPr>
              <a:t>‘The United Kingdom has a well-developed and robust regime to effectively combat … terrorist financing’ (FATF, </a:t>
            </a:r>
            <a:r>
              <a:rPr lang="en-US" sz="2400" dirty="0">
                <a:effectLst/>
                <a:hlinkClick r:id="rId3"/>
              </a:rPr>
              <a:t>2018</a:t>
            </a:r>
            <a:r>
              <a:rPr lang="en-US" sz="2400" dirty="0">
                <a:effectLst/>
              </a:rPr>
              <a:t>)</a:t>
            </a:r>
          </a:p>
          <a:p>
            <a:endParaRPr lang="en-US" sz="2400" dirty="0">
              <a:effectLst/>
            </a:endParaRPr>
          </a:p>
          <a:p>
            <a:r>
              <a:rPr lang="en-GB" sz="2400" dirty="0"/>
              <a:t>FATF gave the UK its highest possible rating</a:t>
            </a:r>
          </a:p>
          <a:p>
            <a:endParaRPr lang="en-GB" sz="2400" dirty="0"/>
          </a:p>
          <a:p>
            <a:r>
              <a:rPr lang="en-GB" sz="2400" dirty="0"/>
              <a:t>‘Out of 60 countries assesses, the UK has one of the toughest AML/CTF regimes in the world’ (HM Government, </a:t>
            </a:r>
            <a:r>
              <a:rPr lang="en-GB" sz="2400" dirty="0">
                <a:hlinkClick r:id="rId4"/>
              </a:rPr>
              <a:t>2018</a:t>
            </a:r>
            <a:r>
              <a:rPr lang="en-GB" sz="2400" dirty="0"/>
              <a:t>)</a:t>
            </a:r>
          </a:p>
          <a:p>
            <a:endParaRPr lang="en-GB" sz="2200" dirty="0"/>
          </a:p>
          <a:p>
            <a:endParaRPr lang="en-GB" sz="2200" dirty="0"/>
          </a:p>
        </p:txBody>
      </p:sp>
      <p:sp>
        <p:nvSpPr>
          <p:cNvPr id="4" name="Footer Placeholder 3"/>
          <p:cNvSpPr>
            <a:spLocks noGrp="1"/>
          </p:cNvSpPr>
          <p:nvPr>
            <p:ph type="ftr" sz="quarter" idx="11"/>
          </p:nvPr>
        </p:nvSpPr>
        <p:spPr/>
        <p:txBody>
          <a:bodyPr>
            <a:normAutofit/>
          </a:bodyPr>
          <a:lstStyle/>
          <a:p>
            <a:pPr>
              <a:lnSpc>
                <a:spcPct val="90000"/>
              </a:lnSpc>
              <a:spcAft>
                <a:spcPts val="600"/>
              </a:spcAft>
            </a:pPr>
            <a:r>
              <a:rPr lang="en-US" sz="900"/>
              <a:t>Terrorism financing, fraud and organised crime – time for a joined-up approach?</a:t>
            </a:r>
            <a:endParaRPr lang="en-GB" sz="900"/>
          </a:p>
        </p:txBody>
      </p:sp>
      <p:sp>
        <p:nvSpPr>
          <p:cNvPr id="5" name="Slide Number Placeholder 4"/>
          <p:cNvSpPr>
            <a:spLocks noGrp="1"/>
          </p:cNvSpPr>
          <p:nvPr>
            <p:ph type="sldNum" sz="quarter" idx="12"/>
          </p:nvPr>
        </p:nvSpPr>
        <p:spPr/>
        <p:txBody>
          <a:bodyPr>
            <a:normAutofit/>
          </a:bodyPr>
          <a:lstStyle/>
          <a:p>
            <a:pPr>
              <a:spcAft>
                <a:spcPts val="600"/>
              </a:spcAft>
            </a:pPr>
            <a:fld id="{C0C061A3-E6E5-48A6-A78F-9EBE2752A664}" type="slidenum">
              <a:rPr lang="en-GB"/>
              <a:pPr>
                <a:spcAft>
                  <a:spcPts val="600"/>
                </a:spcAft>
              </a:pPr>
              <a:t>9</a:t>
            </a:fld>
            <a:endParaRPr lang="en-GB"/>
          </a:p>
        </p:txBody>
      </p:sp>
    </p:spTree>
    <p:extLst>
      <p:ext uri="{BB962C8B-B14F-4D97-AF65-F5344CB8AC3E}">
        <p14:creationId xmlns:p14="http://schemas.microsoft.com/office/powerpoint/2010/main" val="3597053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C495DC29F69DA41B831D7985DDEFF7A" ma:contentTypeVersion="13" ma:contentTypeDescription="Create a new document." ma:contentTypeScope="" ma:versionID="0322507b37b1179ab3f386429157375b">
  <xsd:schema xmlns:xsd="http://www.w3.org/2001/XMLSchema" xmlns:xs="http://www.w3.org/2001/XMLSchema" xmlns:p="http://schemas.microsoft.com/office/2006/metadata/properties" xmlns:ns3="f6569699-ae44-4c85-9383-dd5a41d3d471" xmlns:ns4="da5da9df-85e1-4e4b-b319-af1e48434c21" targetNamespace="http://schemas.microsoft.com/office/2006/metadata/properties" ma:root="true" ma:fieldsID="e956db795b79eedcf438f1c982e643bb" ns3:_="" ns4:_="">
    <xsd:import namespace="f6569699-ae44-4c85-9383-dd5a41d3d471"/>
    <xsd:import namespace="da5da9df-85e1-4e4b-b319-af1e48434c2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569699-ae44-4c85-9383-dd5a41d3d4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5da9df-85e1-4e4b-b319-af1e48434c2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F1D5CD-BB21-450F-98B6-C5F3F1E47D19}">
  <ds:schemaRefs>
    <ds:schemaRef ds:uri="http://purl.org/dc/terms/"/>
    <ds:schemaRef ds:uri="http://www.w3.org/XML/1998/namespace"/>
    <ds:schemaRef ds:uri="http://schemas.microsoft.com/office/2006/metadata/properties"/>
    <ds:schemaRef ds:uri="da5da9df-85e1-4e4b-b319-af1e48434c21"/>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f6569699-ae44-4c85-9383-dd5a41d3d471"/>
    <ds:schemaRef ds:uri="http://purl.org/dc/dcmitype/"/>
  </ds:schemaRefs>
</ds:datastoreItem>
</file>

<file path=customXml/itemProps2.xml><?xml version="1.0" encoding="utf-8"?>
<ds:datastoreItem xmlns:ds="http://schemas.openxmlformats.org/officeDocument/2006/customXml" ds:itemID="{A1F92A60-8230-4C88-B7C3-5C032E213951}">
  <ds:schemaRefs>
    <ds:schemaRef ds:uri="http://schemas.microsoft.com/sharepoint/v3/contenttype/forms"/>
  </ds:schemaRefs>
</ds:datastoreItem>
</file>

<file path=customXml/itemProps3.xml><?xml version="1.0" encoding="utf-8"?>
<ds:datastoreItem xmlns:ds="http://schemas.openxmlformats.org/officeDocument/2006/customXml" ds:itemID="{756CF632-6630-4238-B374-8D7C017DE3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569699-ae44-4c85-9383-dd5a41d3d471"/>
    <ds:schemaRef ds:uri="da5da9df-85e1-4e4b-b319-af1e48434c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bdb74b30-9568-4856-bdbf-06759778fcbc}" enabled="0" method="" siteId="{bdb74b30-9568-4856-bdbf-06759778fcbc}" removed="1"/>
</clbl:labelList>
</file>

<file path=docProps/app.xml><?xml version="1.0" encoding="utf-8"?>
<Properties xmlns="http://schemas.openxmlformats.org/officeDocument/2006/extended-properties" xmlns:vt="http://schemas.openxmlformats.org/officeDocument/2006/docPropsVTypes">
  <TotalTime>3067</TotalTime>
  <Words>1690</Words>
  <Application>Microsoft Office PowerPoint</Application>
  <PresentationFormat>Widescreen</PresentationFormat>
  <Paragraphs>235</Paragraphs>
  <Slides>20</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National</vt:lpstr>
      <vt:lpstr>Office Theme</vt:lpstr>
      <vt:lpstr>Terrorism financing, fraud and organised crime – time for a joined-up approach?</vt:lpstr>
      <vt:lpstr>Abstract</vt:lpstr>
      <vt:lpstr>Contents</vt:lpstr>
      <vt:lpstr>Part 1 – Background and Context</vt:lpstr>
      <vt:lpstr>Part 1 – Background and Context</vt:lpstr>
      <vt:lpstr>Part 1 – Background and Context</vt:lpstr>
      <vt:lpstr>Part 2 – Financial Action Task Force </vt:lpstr>
      <vt:lpstr>Part 2 – Financial Action Task Force</vt:lpstr>
      <vt:lpstr>Part 2 – Financial Action Task Force</vt:lpstr>
      <vt:lpstr> Part 3 – Typologies</vt:lpstr>
      <vt:lpstr> Part 3 – Typologies</vt:lpstr>
      <vt:lpstr>Part 3 – Terrorism Financing Fraud Typology</vt:lpstr>
      <vt:lpstr>Part 3 – Organised Crime Fraud Typology</vt:lpstr>
      <vt:lpstr>Part 4 – Disparate Policies Fraud</vt:lpstr>
      <vt:lpstr>Part 4 – Disparate Policies Fraud</vt:lpstr>
      <vt:lpstr>Part 4 – Disparate Policies Terrorism Financing</vt:lpstr>
      <vt:lpstr>Part 4 – Disparate Policies Serious Organised Crime</vt:lpstr>
      <vt:lpstr>Part 4 – Disparate Policies Serious Organised Crime</vt:lpstr>
      <vt:lpstr>Part 5 – Findings and Recommendations</vt:lpstr>
      <vt:lpstr>Part 5 – Findings and Recommendations</vt:lpstr>
    </vt:vector>
  </TitlesOfParts>
  <Company>University of the West of England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Terrorism financing, tax fraud and the exchange of information – what did go wrong?</dc:title>
  <dc:creator>Nicholas Ryder</dc:creator>
  <cp:lastModifiedBy>Nicholas Ryder</cp:lastModifiedBy>
  <cp:revision>18</cp:revision>
  <dcterms:created xsi:type="dcterms:W3CDTF">2022-06-17T13:23:23Z</dcterms:created>
  <dcterms:modified xsi:type="dcterms:W3CDTF">2023-10-20T09:29:04Z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0x0101001C495DC29F69DA41B831D7985DDEFF7A</vt:lpwstr>
  </property>
</Properties>
</file>