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58" r:id="rId7"/>
    <p:sldId id="264" r:id="rId8"/>
    <p:sldId id="262" r:id="rId9"/>
    <p:sldId id="266" r:id="rId10"/>
    <p:sldId id="320" r:id="rId11"/>
    <p:sldId id="321" r:id="rId12"/>
    <p:sldId id="309" r:id="rId13"/>
    <p:sldId id="263" r:id="rId14"/>
    <p:sldId id="265" r:id="rId15"/>
    <p:sldId id="322" r:id="rId16"/>
    <p:sldId id="323" r:id="rId17"/>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1/30/2024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nnaydi@cardiff.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ved=0ahUKEwiq7qnv4qvJAhUEXg8KHdXmDp8QjRwIBw&amp;url=http://www.playbuzz.com/angelgirl10/what-poetry-book-are-you&amp;psig=AFQjCNGsZ_uPWnR7S5qJlYhL3qjBPIO4kg&amp;ust=1448547700896647" TargetMode="External"/><Relationship Id="rId13"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4.emf"/><Relationship Id="rId12"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hyperlink" Target="https://www.exchangewales.org/lace/" TargetMode="External"/><Relationship Id="rId5" Type="http://schemas.openxmlformats.org/officeDocument/2006/relationships/image" Target="../media/image23.emf"/><Relationship Id="rId10" Type="http://schemas.openxmlformats.org/officeDocument/2006/relationships/image" Target="../media/image26.png"/><Relationship Id="rId4" Type="http://schemas.openxmlformats.org/officeDocument/2006/relationships/oleObject" Target="../embeddings/oleObject1.bin"/><Relationship Id="rId9" Type="http://schemas.openxmlformats.org/officeDocument/2006/relationships/image" Target="../media/image25.jpe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46D1-9627-80E1-67B7-225D89C38223}"/>
              </a:ext>
            </a:extLst>
          </p:cNvPr>
          <p:cNvSpPr>
            <a:spLocks noGrp="1"/>
          </p:cNvSpPr>
          <p:nvPr>
            <p:ph type="ctrTitle"/>
          </p:nvPr>
        </p:nvSpPr>
        <p:spPr>
          <a:xfrm>
            <a:off x="457200" y="4551680"/>
            <a:ext cx="7772400" cy="2184400"/>
          </a:xfrm>
        </p:spPr>
        <p:txBody>
          <a:bodyPr>
            <a:normAutofit fontScale="90000"/>
          </a:bodyPr>
          <a:lstStyle/>
          <a:p>
            <a:pPr algn="l"/>
            <a:br>
              <a:rPr lang="en-US" dirty="0"/>
            </a:br>
            <a:br>
              <a:rPr lang="en-US" dirty="0"/>
            </a:br>
            <a:r>
              <a:rPr lang="en-US" dirty="0"/>
              <a:t>THE BRYAN C CLIFT KEYNOTE LECTURE</a:t>
            </a:r>
            <a:br>
              <a:rPr lang="en-US" dirty="0"/>
            </a:br>
            <a:r>
              <a:rPr lang="en-US" dirty="0"/>
              <a:t>‘</a:t>
            </a:r>
            <a:r>
              <a:rPr lang="en-US" sz="3600" dirty="0"/>
              <a:t>Thoughtful practice can be more ethical than an ethical code’: Reflections on the lessons learnt in qualitative journeys</a:t>
            </a:r>
            <a:br>
              <a:rPr lang="en-US" dirty="0"/>
            </a:br>
            <a:br>
              <a:rPr lang="en-US" dirty="0"/>
            </a:br>
            <a:endParaRPr lang="en-GB" dirty="0"/>
          </a:p>
        </p:txBody>
      </p:sp>
      <p:sp>
        <p:nvSpPr>
          <p:cNvPr id="3" name="Subtitle 2">
            <a:extLst>
              <a:ext uri="{FF2B5EF4-FFF2-40B4-BE49-F238E27FC236}">
                <a16:creationId xmlns:a16="http://schemas.microsoft.com/office/drawing/2014/main" id="{4C8A3EA0-748C-83BE-14A8-72345BB84749}"/>
              </a:ext>
            </a:extLst>
          </p:cNvPr>
          <p:cNvSpPr>
            <a:spLocks noGrp="1"/>
          </p:cNvSpPr>
          <p:nvPr>
            <p:ph type="subTitle" idx="1"/>
          </p:nvPr>
        </p:nvSpPr>
        <p:spPr>
          <a:xfrm>
            <a:off x="8610600" y="4785360"/>
            <a:ext cx="3200400" cy="1637817"/>
          </a:xfrm>
        </p:spPr>
        <p:txBody>
          <a:bodyPr>
            <a:normAutofit fontScale="85000" lnSpcReduction="20000"/>
          </a:bodyPr>
          <a:lstStyle/>
          <a:p>
            <a:r>
              <a:rPr lang="en-US" dirty="0"/>
              <a:t>The Eighth Annual Qualitative Research Symposium</a:t>
            </a:r>
          </a:p>
          <a:p>
            <a:r>
              <a:rPr lang="en-US" dirty="0"/>
              <a:t>Ethics and Power</a:t>
            </a:r>
          </a:p>
          <a:p>
            <a:r>
              <a:rPr lang="en-US" dirty="0"/>
              <a:t>31 January 2024</a:t>
            </a:r>
          </a:p>
          <a:p>
            <a:r>
              <a:rPr lang="en-US" dirty="0"/>
              <a:t>Dawn Mannay</a:t>
            </a:r>
          </a:p>
          <a:p>
            <a:r>
              <a:rPr lang="en-US" dirty="0">
                <a:hlinkClick r:id="rId2"/>
              </a:rPr>
              <a:t>mannaydi@cardiff.ac.uk</a:t>
            </a:r>
            <a:r>
              <a:rPr lang="en-US" dirty="0"/>
              <a:t> </a:t>
            </a:r>
          </a:p>
          <a:p>
            <a:r>
              <a:rPr lang="en-US" dirty="0"/>
              <a:t>@dawnmannay</a:t>
            </a:r>
          </a:p>
          <a:p>
            <a:endParaRPr lang="en-GB" dirty="0"/>
          </a:p>
        </p:txBody>
      </p:sp>
    </p:spTree>
    <p:extLst>
      <p:ext uri="{BB962C8B-B14F-4D97-AF65-F5344CB8AC3E}">
        <p14:creationId xmlns:p14="http://schemas.microsoft.com/office/powerpoint/2010/main" val="299976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56A62C1C-69AE-4C70-778F-A4CCC5C2E698}"/>
              </a:ext>
            </a:extLst>
          </p:cNvPr>
          <p:cNvSpPr>
            <a:spLocks noGrp="1" noChangeArrowheads="1"/>
          </p:cNvSpPr>
          <p:nvPr>
            <p:ph type="title"/>
          </p:nvPr>
        </p:nvSpPr>
        <p:spPr/>
        <p:txBody>
          <a:bodyPr/>
          <a:lstStyle/>
          <a:p>
            <a:r>
              <a:rPr lang="en-GB" altLang="en-US"/>
              <a:t>Enabling Ethical Impact</a:t>
            </a:r>
            <a:endParaRPr lang="en-GB" altLang="en-US" sz="3600" b="1"/>
          </a:p>
        </p:txBody>
      </p:sp>
      <p:sp>
        <p:nvSpPr>
          <p:cNvPr id="3" name="Content Placeholder 2">
            <a:extLst>
              <a:ext uri="{FF2B5EF4-FFF2-40B4-BE49-F238E27FC236}">
                <a16:creationId xmlns:a16="http://schemas.microsoft.com/office/drawing/2014/main" id="{23DF3AA1-5E6A-1291-29DE-8ACA8ED6B0F6}"/>
              </a:ext>
            </a:extLst>
          </p:cNvPr>
          <p:cNvSpPr>
            <a:spLocks noGrp="1"/>
          </p:cNvSpPr>
          <p:nvPr>
            <p:ph idx="1"/>
          </p:nvPr>
        </p:nvSpPr>
        <p:spPr>
          <a:xfrm>
            <a:off x="741680" y="2194559"/>
            <a:ext cx="9416733" cy="4114165"/>
          </a:xfrm>
        </p:spPr>
        <p:txBody>
          <a:bodyPr>
            <a:normAutofit lnSpcReduction="10000"/>
          </a:bodyPr>
          <a:lstStyle/>
          <a:p>
            <a:pPr>
              <a:defRPr/>
            </a:pPr>
            <a:r>
              <a:rPr lang="en-GB" sz="2400" dirty="0"/>
              <a:t>Reports, books, journal articles</a:t>
            </a:r>
          </a:p>
          <a:p>
            <a:pPr>
              <a:defRPr/>
            </a:pPr>
            <a:r>
              <a:rPr lang="en-GB" sz="2400" dirty="0"/>
              <a:t>How much impact do they have? </a:t>
            </a:r>
          </a:p>
          <a:p>
            <a:pPr>
              <a:defRPr/>
            </a:pPr>
            <a:r>
              <a:rPr lang="en-GB" sz="2400" dirty="0"/>
              <a:t>Can they negotiate change?</a:t>
            </a:r>
          </a:p>
          <a:p>
            <a:pPr>
              <a:defRPr/>
            </a:pPr>
            <a:r>
              <a:rPr lang="en-US" sz="2400" dirty="0"/>
              <a:t>Much academic dissemination is positioned as passive and designed to accrue the most significant benefits to the researcher, rather than engendering wider value (Groundwater-Smith et al. 2015).</a:t>
            </a:r>
            <a:endParaRPr lang="en-GB" sz="2400" dirty="0"/>
          </a:p>
          <a:p>
            <a:pPr>
              <a:defRPr/>
            </a:pPr>
            <a:r>
              <a:rPr lang="en-GB" sz="2400" dirty="0"/>
              <a:t>What other options do we have?</a:t>
            </a:r>
          </a:p>
          <a:p>
            <a:pPr>
              <a:defRPr/>
            </a:pPr>
            <a:endParaRPr lang="en-GB" sz="2400" dirty="0"/>
          </a:p>
          <a:p>
            <a:pPr>
              <a:defRPr/>
            </a:pPr>
            <a:r>
              <a:rPr lang="en-US" sz="1600" dirty="0">
                <a:solidFill>
                  <a:srgbClr val="00B0F0"/>
                </a:solidFill>
              </a:rPr>
              <a:t>Groundwater-Smith, S., Dockett, S. and Bottrell, D. 2015. </a:t>
            </a:r>
            <a:r>
              <a:rPr lang="en-US" sz="1600" i="1" dirty="0">
                <a:solidFill>
                  <a:srgbClr val="00B0F0"/>
                </a:solidFill>
              </a:rPr>
              <a:t>Participatory research with children and young people</a:t>
            </a:r>
            <a:r>
              <a:rPr lang="en-US" sz="1600" dirty="0">
                <a:solidFill>
                  <a:srgbClr val="00B0F0"/>
                </a:solidFill>
              </a:rPr>
              <a:t>. Los Angeles: Sage.</a:t>
            </a:r>
          </a:p>
          <a:p>
            <a:pPr>
              <a:defRPr/>
            </a:pPr>
            <a:endParaRPr lang="en-GB" sz="2400" dirty="0"/>
          </a:p>
          <a:p>
            <a:pPr marL="0" indent="0">
              <a:buNone/>
              <a:defRPr/>
            </a:pPr>
            <a:endParaRPr lang="en-GB" sz="1200" dirty="0"/>
          </a:p>
        </p:txBody>
      </p:sp>
      <p:pic>
        <p:nvPicPr>
          <p:cNvPr id="73732" name="Picture 3">
            <a:extLst>
              <a:ext uri="{FF2B5EF4-FFF2-40B4-BE49-F238E27FC236}">
                <a16:creationId xmlns:a16="http://schemas.microsoft.com/office/drawing/2014/main" id="{94778003-B20B-82A1-8D8F-707FB65018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47199" y="585216"/>
            <a:ext cx="1908937" cy="16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262C-BFD4-4BFA-6B09-79EAA55757EB}"/>
              </a:ext>
            </a:extLst>
          </p:cNvPr>
          <p:cNvSpPr>
            <a:spLocks noGrp="1"/>
          </p:cNvSpPr>
          <p:nvPr>
            <p:ph type="title"/>
          </p:nvPr>
        </p:nvSpPr>
        <p:spPr/>
        <p:txBody>
          <a:bodyPr/>
          <a:lstStyle/>
          <a:p>
            <a:r>
              <a:rPr lang="en-GB" dirty="0"/>
              <a:t>Ethics of recognition </a:t>
            </a:r>
          </a:p>
        </p:txBody>
      </p:sp>
      <p:sp>
        <p:nvSpPr>
          <p:cNvPr id="3" name="Content Placeholder 2">
            <a:extLst>
              <a:ext uri="{FF2B5EF4-FFF2-40B4-BE49-F238E27FC236}">
                <a16:creationId xmlns:a16="http://schemas.microsoft.com/office/drawing/2014/main" id="{256821CD-4DA8-515D-09A7-4E00CC62657E}"/>
              </a:ext>
            </a:extLst>
          </p:cNvPr>
          <p:cNvSpPr>
            <a:spLocks noGrp="1"/>
          </p:cNvSpPr>
          <p:nvPr>
            <p:ph idx="1"/>
          </p:nvPr>
        </p:nvSpPr>
        <p:spPr>
          <a:xfrm>
            <a:off x="1024128" y="2286000"/>
            <a:ext cx="9979152" cy="4023360"/>
          </a:xfrm>
        </p:spPr>
        <p:txBody>
          <a:bodyPr>
            <a:normAutofit/>
          </a:bodyPr>
          <a:lstStyle/>
          <a:p>
            <a:r>
              <a:rPr lang="en-US" dirty="0"/>
              <a:t>Is the consent informed?</a:t>
            </a:r>
          </a:p>
          <a:p>
            <a:r>
              <a:rPr lang="en-US" dirty="0"/>
              <a:t>Do participants understand how their data will be used – what is a conference, journal article?</a:t>
            </a:r>
          </a:p>
          <a:p>
            <a:r>
              <a:rPr lang="en-US" dirty="0"/>
              <a:t>Ethics of recognition – being seen </a:t>
            </a:r>
          </a:p>
          <a:p>
            <a:r>
              <a:rPr lang="en-US" dirty="0"/>
              <a:t>Best practice cases Paul Sweetman (City Portraits) Jessica Mannion (co-inquirers)</a:t>
            </a:r>
          </a:p>
          <a:p>
            <a:r>
              <a:rPr lang="en-US" dirty="0"/>
              <a:t>But sensitive topics, time immemorial (Brady and Brown 2013), un-consenting others, manipulation, wider visibility </a:t>
            </a:r>
          </a:p>
          <a:p>
            <a:r>
              <a:rPr lang="en-US" dirty="0"/>
              <a:t>Images cannot speak – whose voice?</a:t>
            </a:r>
          </a:p>
          <a:p>
            <a:r>
              <a:rPr lang="en-US" sz="1200" dirty="0">
                <a:solidFill>
                  <a:srgbClr val="00B0F0"/>
                </a:solidFill>
              </a:rPr>
              <a:t>Brady, G. and Brown, G. 2013. Rewarding but let’s talk about the challenges: using arts-based methods in research with young mothers. Methodological </a:t>
            </a:r>
            <a:r>
              <a:rPr lang="en-US" sz="1200" i="1" dirty="0">
                <a:solidFill>
                  <a:srgbClr val="00B0F0"/>
                </a:solidFill>
              </a:rPr>
              <a:t>Innovations Online</a:t>
            </a:r>
            <a:r>
              <a:rPr lang="en-US" sz="1200" dirty="0">
                <a:solidFill>
                  <a:srgbClr val="00B0F0"/>
                </a:solidFill>
              </a:rPr>
              <a:t>, 8(1), pp. 99-112.</a:t>
            </a:r>
          </a:p>
          <a:p>
            <a:endParaRPr lang="en-US" dirty="0"/>
          </a:p>
          <a:p>
            <a:endParaRPr lang="en-US" dirty="0"/>
          </a:p>
          <a:p>
            <a:endParaRPr lang="en-US" dirty="0"/>
          </a:p>
          <a:p>
            <a:endParaRPr lang="en-GB" dirty="0"/>
          </a:p>
        </p:txBody>
      </p:sp>
      <p:pic>
        <p:nvPicPr>
          <p:cNvPr id="4" name="Picture 3">
            <a:extLst>
              <a:ext uri="{FF2B5EF4-FFF2-40B4-BE49-F238E27FC236}">
                <a16:creationId xmlns:a16="http://schemas.microsoft.com/office/drawing/2014/main" id="{4D79B3CC-179A-D1F8-AABC-DF350EE0E007}"/>
              </a:ext>
            </a:extLst>
          </p:cNvPr>
          <p:cNvPicPr>
            <a:picLocks noChangeAspect="1"/>
          </p:cNvPicPr>
          <p:nvPr/>
        </p:nvPicPr>
        <p:blipFill>
          <a:blip r:embed="rId2"/>
          <a:stretch>
            <a:fillRect/>
          </a:stretch>
        </p:blipFill>
        <p:spPr>
          <a:xfrm>
            <a:off x="7630160" y="548640"/>
            <a:ext cx="1985327" cy="1180280"/>
          </a:xfrm>
          <a:prstGeom prst="rect">
            <a:avLst/>
          </a:prstGeom>
        </p:spPr>
      </p:pic>
      <p:pic>
        <p:nvPicPr>
          <p:cNvPr id="5" name="Picture 4">
            <a:extLst>
              <a:ext uri="{FF2B5EF4-FFF2-40B4-BE49-F238E27FC236}">
                <a16:creationId xmlns:a16="http://schemas.microsoft.com/office/drawing/2014/main" id="{DD557F90-FD55-81CE-7E82-E126464E345B}"/>
              </a:ext>
            </a:extLst>
          </p:cNvPr>
          <p:cNvPicPr>
            <a:picLocks noChangeAspect="1"/>
          </p:cNvPicPr>
          <p:nvPr/>
        </p:nvPicPr>
        <p:blipFill>
          <a:blip r:embed="rId3"/>
          <a:stretch>
            <a:fillRect/>
          </a:stretch>
        </p:blipFill>
        <p:spPr>
          <a:xfrm>
            <a:off x="9841319" y="388112"/>
            <a:ext cx="1467238" cy="2148868"/>
          </a:xfrm>
          <a:prstGeom prst="rect">
            <a:avLst/>
          </a:prstGeom>
        </p:spPr>
      </p:pic>
    </p:spTree>
    <p:extLst>
      <p:ext uri="{BB962C8B-B14F-4D97-AF65-F5344CB8AC3E}">
        <p14:creationId xmlns:p14="http://schemas.microsoft.com/office/powerpoint/2010/main" val="293051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D3AEB0EF-F1A7-8F4F-6D43-98E414CA0C2E}"/>
              </a:ext>
            </a:extLst>
          </p:cNvPr>
          <p:cNvSpPr>
            <a:spLocks noGrp="1" noChangeArrowheads="1"/>
          </p:cNvSpPr>
          <p:nvPr>
            <p:ph type="title"/>
          </p:nvPr>
        </p:nvSpPr>
        <p:spPr/>
        <p:txBody>
          <a:bodyPr/>
          <a:lstStyle/>
          <a:p>
            <a:r>
              <a:rPr lang="en-GB" altLang="en-US"/>
              <a:t>Visual Re-representations</a:t>
            </a:r>
          </a:p>
        </p:txBody>
      </p:sp>
      <p:pic>
        <p:nvPicPr>
          <p:cNvPr id="79875" name="Picture 2" descr="H:\My Documents\SOCSI LECTURE POST\Funding Streams\UWP\UWP Images\Final Images\4 Chapter Four Image.jpg">
            <a:extLst>
              <a:ext uri="{FF2B5EF4-FFF2-40B4-BE49-F238E27FC236}">
                <a16:creationId xmlns:a16="http://schemas.microsoft.com/office/drawing/2014/main" id="{8F85FCE5-1A87-CC12-98F0-AD77DAB67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767301"/>
            <a:ext cx="2303462"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3" descr="H:\My Documents\SOCSI LECTURE POST\Funding Streams\UWP\UWP Images\Final Images\6 Chapter Six Image.jpg">
            <a:extLst>
              <a:ext uri="{FF2B5EF4-FFF2-40B4-BE49-F238E27FC236}">
                <a16:creationId xmlns:a16="http://schemas.microsoft.com/office/drawing/2014/main" id="{E0CD3961-182B-D6C8-DBCD-19CAC9EA4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1" y="3459735"/>
            <a:ext cx="16700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7" name="Object 3">
            <a:extLst>
              <a:ext uri="{FF2B5EF4-FFF2-40B4-BE49-F238E27FC236}">
                <a16:creationId xmlns:a16="http://schemas.microsoft.com/office/drawing/2014/main" id="{E859821E-04AB-804B-4D84-055144B88ADD}"/>
              </a:ext>
            </a:extLst>
          </p:cNvPr>
          <p:cNvGraphicFramePr>
            <a:graphicFrameLocks noChangeAspect="1"/>
          </p:cNvGraphicFramePr>
          <p:nvPr>
            <p:extLst>
              <p:ext uri="{D42A27DB-BD31-4B8C-83A1-F6EECF244321}">
                <p14:modId xmlns:p14="http://schemas.microsoft.com/office/powerpoint/2010/main" val="1882626961"/>
              </p:ext>
            </p:extLst>
          </p:nvPr>
        </p:nvGraphicFramePr>
        <p:xfrm>
          <a:off x="843916" y="3461544"/>
          <a:ext cx="1795463" cy="2540000"/>
        </p:xfrm>
        <a:graphic>
          <a:graphicData uri="http://schemas.openxmlformats.org/presentationml/2006/ole">
            <mc:AlternateContent xmlns:mc="http://schemas.openxmlformats.org/markup-compatibility/2006">
              <mc:Choice xmlns:v="urn:schemas-microsoft-com:vml" Requires="v">
                <p:oleObj name="Acrobat Document" r:id="rId4" imgW="7563600" imgH="10685880" progId="AcroExch.Document.7">
                  <p:embed/>
                </p:oleObj>
              </mc:Choice>
              <mc:Fallback>
                <p:oleObj name="Acrobat Document" r:id="rId4" imgW="7563600" imgH="10685880" progId="AcroExch.Document.7">
                  <p:embed/>
                  <p:pic>
                    <p:nvPicPr>
                      <p:cNvPr id="79877" name="Object 3">
                        <a:extLst>
                          <a:ext uri="{FF2B5EF4-FFF2-40B4-BE49-F238E27FC236}">
                            <a16:creationId xmlns:a16="http://schemas.microsoft.com/office/drawing/2014/main" id="{E859821E-04AB-804B-4D84-055144B88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16" y="3461544"/>
                        <a:ext cx="179546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878" name="Object 4">
            <a:extLst>
              <a:ext uri="{FF2B5EF4-FFF2-40B4-BE49-F238E27FC236}">
                <a16:creationId xmlns:a16="http://schemas.microsoft.com/office/drawing/2014/main" id="{A8D4E682-80C0-2408-6B9E-D8AAE3219EFB}"/>
              </a:ext>
            </a:extLst>
          </p:cNvPr>
          <p:cNvGraphicFramePr>
            <a:graphicFrameLocks noChangeAspect="1"/>
          </p:cNvGraphicFramePr>
          <p:nvPr>
            <p:extLst>
              <p:ext uri="{D42A27DB-BD31-4B8C-83A1-F6EECF244321}">
                <p14:modId xmlns:p14="http://schemas.microsoft.com/office/powerpoint/2010/main" val="2786670341"/>
              </p:ext>
            </p:extLst>
          </p:nvPr>
        </p:nvGraphicFramePr>
        <p:xfrm>
          <a:off x="4898072" y="3440751"/>
          <a:ext cx="1784057" cy="2524124"/>
        </p:xfrm>
        <a:graphic>
          <a:graphicData uri="http://schemas.openxmlformats.org/presentationml/2006/ole">
            <mc:AlternateContent xmlns:mc="http://schemas.openxmlformats.org/markup-compatibility/2006">
              <mc:Choice xmlns:v="urn:schemas-microsoft-com:vml" Requires="v">
                <p:oleObj name="Acrobat Document" r:id="rId6" imgW="7563600" imgH="10685880" progId="AcroExch.Document.7">
                  <p:embed/>
                </p:oleObj>
              </mc:Choice>
              <mc:Fallback>
                <p:oleObj name="Acrobat Document" r:id="rId6" imgW="7563600" imgH="10685880" progId="AcroExch.Document.7">
                  <p:embed/>
                  <p:pic>
                    <p:nvPicPr>
                      <p:cNvPr id="79878" name="Object 4">
                        <a:extLst>
                          <a:ext uri="{FF2B5EF4-FFF2-40B4-BE49-F238E27FC236}">
                            <a16:creationId xmlns:a16="http://schemas.microsoft.com/office/drawing/2014/main" id="{A8D4E682-80C0-2408-6B9E-D8AAE3219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8072" y="3440751"/>
                        <a:ext cx="1784057" cy="2524124"/>
                      </a:xfrm>
                      <a:prstGeom prst="rect">
                        <a:avLst/>
                      </a:prstGeom>
                      <a:noFill/>
                      <a:ln>
                        <a:noFill/>
                      </a:ln>
                    </p:spPr>
                  </p:pic>
                </p:oleObj>
              </mc:Fallback>
            </mc:AlternateContent>
          </a:graphicData>
        </a:graphic>
      </p:graphicFrame>
      <p:pic>
        <p:nvPicPr>
          <p:cNvPr id="79879" name="Picture 5" descr="http://fractalart.gr/wp-content/uploads/2014/08/poetryy.jpg">
            <a:hlinkClick r:id="rId8"/>
            <a:extLst>
              <a:ext uri="{FF2B5EF4-FFF2-40B4-BE49-F238E27FC236}">
                <a16:creationId xmlns:a16="http://schemas.microsoft.com/office/drawing/2014/main" id="{C6E531FB-0996-F7D2-5127-CC38D287D6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7326" y="1751236"/>
            <a:ext cx="263683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5">
            <a:extLst>
              <a:ext uri="{FF2B5EF4-FFF2-40B4-BE49-F238E27FC236}">
                <a16:creationId xmlns:a16="http://schemas.microsoft.com/office/drawing/2014/main" id="{FB44F44E-CF57-CA61-C53F-E8275824BC2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28613" y="1661639"/>
            <a:ext cx="24130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Rectangle 2">
            <a:extLst>
              <a:ext uri="{FF2B5EF4-FFF2-40B4-BE49-F238E27FC236}">
                <a16:creationId xmlns:a16="http://schemas.microsoft.com/office/drawing/2014/main" id="{6663B329-B06D-0C25-B045-86F2D403EA1D}"/>
              </a:ext>
            </a:extLst>
          </p:cNvPr>
          <p:cNvSpPr>
            <a:spLocks noChangeArrowheads="1"/>
          </p:cNvSpPr>
          <p:nvPr/>
        </p:nvSpPr>
        <p:spPr bwMode="auto">
          <a:xfrm>
            <a:off x="4184650" y="3105150"/>
            <a:ext cx="4197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en-US" sz="1800">
                <a:solidFill>
                  <a:srgbClr val="000000"/>
                </a:solidFill>
              </a:rPr>
              <a:t> </a:t>
            </a:r>
          </a:p>
        </p:txBody>
      </p:sp>
      <p:sp>
        <p:nvSpPr>
          <p:cNvPr id="79882" name="TextBox 1">
            <a:extLst>
              <a:ext uri="{FF2B5EF4-FFF2-40B4-BE49-F238E27FC236}">
                <a16:creationId xmlns:a16="http://schemas.microsoft.com/office/drawing/2014/main" id="{135ECE1C-8021-A90D-5F0D-77DB6F722ABD}"/>
              </a:ext>
            </a:extLst>
          </p:cNvPr>
          <p:cNvSpPr txBox="1">
            <a:spLocks noChangeArrowheads="1"/>
          </p:cNvSpPr>
          <p:nvPr/>
        </p:nvSpPr>
        <p:spPr bwMode="auto">
          <a:xfrm>
            <a:off x="650240" y="5626101"/>
            <a:ext cx="110337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GB" altLang="en-US" sz="1800" dirty="0"/>
          </a:p>
          <a:p>
            <a:pPr>
              <a:spcBef>
                <a:spcPct val="0"/>
              </a:spcBef>
              <a:buClrTx/>
              <a:buSzTx/>
              <a:buFontTx/>
              <a:buNone/>
            </a:pPr>
            <a:endParaRPr lang="en-US" altLang="en-US" sz="1200" dirty="0">
              <a:solidFill>
                <a:srgbClr val="00B0F0"/>
              </a:solidFill>
            </a:endParaRPr>
          </a:p>
          <a:p>
            <a:pPr>
              <a:spcBef>
                <a:spcPct val="0"/>
              </a:spcBef>
              <a:buClrTx/>
              <a:buSzTx/>
              <a:buFontTx/>
              <a:buNone/>
            </a:pPr>
            <a:r>
              <a:rPr lang="en-US" altLang="en-US" sz="1200" dirty="0">
                <a:solidFill>
                  <a:srgbClr val="00B0F0"/>
                </a:solidFill>
              </a:rPr>
              <a:t>Mannay, D. 2019. Revisualizing data: engagement, impact and multimodal dissemination. In: Pauwels, L. and Mannay, D. eds. </a:t>
            </a:r>
            <a:r>
              <a:rPr lang="en-US" altLang="en-US" sz="1200" i="1" dirty="0">
                <a:solidFill>
                  <a:srgbClr val="00B0F0"/>
                </a:solidFill>
              </a:rPr>
              <a:t>The Sage Handbook of Visual Research Methods</a:t>
            </a:r>
            <a:r>
              <a:rPr lang="en-US" altLang="en-US" sz="1200" dirty="0">
                <a:solidFill>
                  <a:srgbClr val="00B0F0"/>
                </a:solidFill>
              </a:rPr>
              <a:t> (2nd Edition). London: SAGE Publications</a:t>
            </a:r>
            <a:r>
              <a:rPr lang="en-GB" altLang="en-US" sz="1200" dirty="0">
                <a:solidFill>
                  <a:srgbClr val="00B0F0"/>
                </a:solidFill>
              </a:rPr>
              <a:t>- </a:t>
            </a:r>
            <a:r>
              <a:rPr lang="en-GB" altLang="en-US" sz="1200" dirty="0"/>
              <a:t>Films</a:t>
            </a:r>
            <a:r>
              <a:rPr lang="en-GB" altLang="en-US" sz="1200" dirty="0">
                <a:solidFill>
                  <a:srgbClr val="00B0F0"/>
                </a:solidFill>
              </a:rPr>
              <a:t> </a:t>
            </a:r>
            <a:r>
              <a:rPr lang="en-GB" altLang="en-US" sz="1200" dirty="0">
                <a:hlinkClick r:id="rId11"/>
              </a:rPr>
              <a:t>https://www.exchangewales.org/lace/</a:t>
            </a:r>
            <a:r>
              <a:rPr lang="en-GB" altLang="en-US" sz="1200" dirty="0"/>
              <a:t> </a:t>
            </a:r>
          </a:p>
        </p:txBody>
      </p:sp>
      <p:pic>
        <p:nvPicPr>
          <p:cNvPr id="2" name="Picture 1">
            <a:extLst>
              <a:ext uri="{FF2B5EF4-FFF2-40B4-BE49-F238E27FC236}">
                <a16:creationId xmlns:a16="http://schemas.microsoft.com/office/drawing/2014/main" id="{F50D3F4C-9595-8AD3-326A-77E8A9AE86EF}"/>
              </a:ext>
            </a:extLst>
          </p:cNvPr>
          <p:cNvPicPr>
            <a:picLocks noChangeAspect="1"/>
          </p:cNvPicPr>
          <p:nvPr/>
        </p:nvPicPr>
        <p:blipFill>
          <a:blip r:embed="rId12"/>
          <a:stretch>
            <a:fillRect/>
          </a:stretch>
        </p:blipFill>
        <p:spPr>
          <a:xfrm>
            <a:off x="6873136" y="3505734"/>
            <a:ext cx="1616110" cy="2432125"/>
          </a:xfrm>
          <a:prstGeom prst="rect">
            <a:avLst/>
          </a:prstGeom>
        </p:spPr>
      </p:pic>
      <p:pic>
        <p:nvPicPr>
          <p:cNvPr id="1026" name="Picture 2">
            <a:extLst>
              <a:ext uri="{FF2B5EF4-FFF2-40B4-BE49-F238E27FC236}">
                <a16:creationId xmlns:a16="http://schemas.microsoft.com/office/drawing/2014/main" id="{ADDBEBC8-89BE-B967-7038-9EC4483F30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7110" y="3518369"/>
            <a:ext cx="1784057" cy="24654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3CFACA-37C9-9C5D-180B-1A6CC888301D}"/>
              </a:ext>
            </a:extLst>
          </p:cNvPr>
          <p:cNvPicPr>
            <a:picLocks noChangeAspect="1"/>
          </p:cNvPicPr>
          <p:nvPr/>
        </p:nvPicPr>
        <p:blipFill>
          <a:blip r:embed="rId14"/>
          <a:stretch>
            <a:fillRect/>
          </a:stretch>
        </p:blipFill>
        <p:spPr>
          <a:xfrm>
            <a:off x="8827110" y="722652"/>
            <a:ext cx="1705446" cy="25519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9C7-627D-4943-48F2-782301B74E13}"/>
              </a:ext>
            </a:extLst>
          </p:cNvPr>
          <p:cNvSpPr>
            <a:spLocks noGrp="1"/>
          </p:cNvSpPr>
          <p:nvPr>
            <p:ph type="title"/>
          </p:nvPr>
        </p:nvSpPr>
        <p:spPr/>
        <p:txBody>
          <a:bodyPr/>
          <a:lstStyle/>
          <a:p>
            <a:r>
              <a:rPr lang="en-GB" dirty="0"/>
              <a:t>The shape of impact</a:t>
            </a:r>
          </a:p>
        </p:txBody>
      </p:sp>
      <p:sp>
        <p:nvSpPr>
          <p:cNvPr id="3" name="Content Placeholder 2">
            <a:extLst>
              <a:ext uri="{FF2B5EF4-FFF2-40B4-BE49-F238E27FC236}">
                <a16:creationId xmlns:a16="http://schemas.microsoft.com/office/drawing/2014/main" id="{6B7A96B8-247F-2A8D-19FE-007948EDA5B3}"/>
              </a:ext>
            </a:extLst>
          </p:cNvPr>
          <p:cNvSpPr>
            <a:spLocks noGrp="1"/>
          </p:cNvSpPr>
          <p:nvPr>
            <p:ph idx="1"/>
          </p:nvPr>
        </p:nvSpPr>
        <p:spPr/>
        <p:txBody>
          <a:bodyPr>
            <a:normAutofit/>
          </a:bodyPr>
          <a:lstStyle/>
          <a:p>
            <a:r>
              <a:rPr lang="en-US" i="1" dirty="0"/>
              <a:t>Impact ranged from developing new technologies and spinouts to changing policies, legislation, and international regulations; from reviving regional and local economies to preserving and expanding a rich cultural, literary and artistic heritage. Public knowledge was increased, perceptions and </a:t>
            </a:r>
            <a:r>
              <a:rPr lang="en-US" i="1" dirty="0" err="1"/>
              <a:t>behaviours</a:t>
            </a:r>
            <a:r>
              <a:rPr lang="en-US" i="1" dirty="0"/>
              <a:t> were changed, and regulations and policies were introduced across a range of settings, including teachers employing better pedagogical tools, improvement of consumer protection in diverse markets, encouraging communities to celebrate their heritage, and reduction of energy costs through better grid management and environmentally sound buildings and behaviour </a:t>
            </a:r>
            <a:r>
              <a:rPr lang="en-US" dirty="0"/>
              <a:t>(p. 7).</a:t>
            </a:r>
          </a:p>
          <a:p>
            <a:r>
              <a:rPr lang="en-GB" dirty="0">
                <a:solidFill>
                  <a:srgbClr val="00B0F0"/>
                </a:solidFill>
              </a:rPr>
              <a:t>Wagner, S. et al. 2024. </a:t>
            </a:r>
            <a:r>
              <a:rPr lang="en-US" i="1" dirty="0">
                <a:solidFill>
                  <a:srgbClr val="00B0F0"/>
                </a:solidFill>
              </a:rPr>
              <a:t>The SHAPE of Research Impact</a:t>
            </a:r>
            <a:r>
              <a:rPr lang="en-US" dirty="0">
                <a:solidFill>
                  <a:srgbClr val="00B0F0"/>
                </a:solidFill>
              </a:rPr>
              <a:t>. London: The British Academy. </a:t>
            </a:r>
          </a:p>
        </p:txBody>
      </p:sp>
    </p:spTree>
    <p:extLst>
      <p:ext uri="{BB962C8B-B14F-4D97-AF65-F5344CB8AC3E}">
        <p14:creationId xmlns:p14="http://schemas.microsoft.com/office/powerpoint/2010/main" val="21775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1812-82E7-593E-8C7B-2FF152E0CF32}"/>
              </a:ext>
            </a:extLst>
          </p:cNvPr>
          <p:cNvSpPr>
            <a:spLocks noGrp="1"/>
          </p:cNvSpPr>
          <p:nvPr>
            <p:ph type="title"/>
          </p:nvPr>
        </p:nvSpPr>
        <p:spPr/>
        <p:txBody>
          <a:bodyPr/>
          <a:lstStyle/>
          <a:p>
            <a:r>
              <a:rPr lang="en-GB" dirty="0"/>
              <a:t>The cost of impact </a:t>
            </a:r>
          </a:p>
        </p:txBody>
      </p:sp>
      <p:sp>
        <p:nvSpPr>
          <p:cNvPr id="3" name="Content Placeholder 2">
            <a:extLst>
              <a:ext uri="{FF2B5EF4-FFF2-40B4-BE49-F238E27FC236}">
                <a16:creationId xmlns:a16="http://schemas.microsoft.com/office/drawing/2014/main" id="{7A3E7263-4FBF-651D-B259-413987CB4455}"/>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This can be problematic for the ‘time pressured… researcher in the neoliberal academy’ (Leigh 2021, p. 72) or the busy practitioner who has competing demands on their capacity</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Expectations to research, publish, teach, and demonstrate measurable impact that can again position researchers as vulnerable if they are unable to keep up with these competing pressures and demonstrate excellence (Mannay 2023)</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Leigh, J. 2021. What would a </a:t>
            </a:r>
            <a:r>
              <a:rPr kumimoji="0" lang="en-US" sz="1200" b="0" i="0" u="none" strike="noStrike" kern="1200" cap="none" spc="0" normalizeH="0" baseline="0" noProof="0" dirty="0" err="1">
                <a:ln>
                  <a:noFill/>
                </a:ln>
                <a:solidFill>
                  <a:srgbClr val="00B0F0"/>
                </a:solidFill>
                <a:effectLst/>
                <a:uLnTx/>
                <a:uFillTx/>
                <a:latin typeface="Tw Cen MT" panose="020B0602020104020603"/>
                <a:ea typeface="+mn-ea"/>
                <a:cs typeface="+mn-cs"/>
              </a:rPr>
              <a:t>Rhythmanalysis</a:t>
            </a: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 of Qualitative Researcher’s Life Look Like? In B. Clift, J. Gore, S, Gustafsson, S. </a:t>
            </a:r>
            <a:r>
              <a:rPr kumimoji="0" lang="en-US" sz="1200" b="0" i="0" u="none" strike="noStrike" kern="1200" cap="none" spc="0" normalizeH="0" baseline="0" noProof="0" dirty="0" err="1">
                <a:ln>
                  <a:noFill/>
                </a:ln>
                <a:solidFill>
                  <a:srgbClr val="00B0F0"/>
                </a:solidFill>
                <a:effectLst/>
                <a:uLnTx/>
                <a:uFillTx/>
                <a:latin typeface="Tw Cen MT" panose="020B0602020104020603"/>
                <a:ea typeface="+mn-ea"/>
                <a:cs typeface="+mn-cs"/>
              </a:rPr>
              <a:t>Bekker</a:t>
            </a: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 I. Costas </a:t>
            </a:r>
            <a:r>
              <a:rPr kumimoji="0" lang="en-US" sz="1200" b="0" i="0" u="none" strike="noStrike" kern="1200" cap="none" spc="0" normalizeH="0" baseline="0" noProof="0" dirty="0" err="1">
                <a:ln>
                  <a:noFill/>
                </a:ln>
                <a:solidFill>
                  <a:srgbClr val="00B0F0"/>
                </a:solidFill>
                <a:effectLst/>
                <a:uLnTx/>
                <a:uFillTx/>
                <a:latin typeface="Tw Cen MT" panose="020B0602020104020603"/>
                <a:ea typeface="+mn-ea"/>
                <a:cs typeface="+mn-cs"/>
              </a:rPr>
              <a:t>Batlle</a:t>
            </a: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 and J. Hatchard (eds), </a:t>
            </a:r>
            <a:r>
              <a:rPr kumimoji="0" lang="en-US" sz="1200" b="0" i="1" u="none" strike="noStrike" kern="1200" cap="none" spc="0" normalizeH="0" baseline="0" noProof="0" dirty="0">
                <a:ln>
                  <a:noFill/>
                </a:ln>
                <a:solidFill>
                  <a:srgbClr val="00B0F0"/>
                </a:solidFill>
                <a:effectLst/>
                <a:uLnTx/>
                <a:uFillTx/>
                <a:latin typeface="Tw Cen MT" panose="020B0602020104020603"/>
                <a:ea typeface="+mn-ea"/>
                <a:cs typeface="+mn-cs"/>
              </a:rPr>
              <a:t>Temporality in Qualitative Inquiry: Theories, Methods and Practices</a:t>
            </a: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 72-92, Abingdon: Routledge.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Mannay, D. 2023. ‘Please explain to me how I’m vulnerable’: Learning how to rework experiences of researcher vulnerability by listening carefully to care experienced young people. In: Clift, B. C. et al. eds. </a:t>
            </a:r>
            <a:r>
              <a:rPr kumimoji="0" lang="en-US" sz="1200" b="0" i="1" u="none" strike="noStrike" kern="1200" cap="none" spc="0" normalizeH="0" baseline="0" noProof="0" dirty="0">
                <a:ln>
                  <a:noFill/>
                </a:ln>
                <a:solidFill>
                  <a:srgbClr val="00B0F0"/>
                </a:solidFill>
                <a:effectLst/>
                <a:uLnTx/>
                <a:uFillTx/>
                <a:latin typeface="Tw Cen MT" panose="020B0602020104020603"/>
                <a:ea typeface="+mn-ea"/>
                <a:cs typeface="+mn-cs"/>
              </a:rPr>
              <a:t>Qualitative Research Vulnerability: Negotiating, Experiencing and Embracing</a:t>
            </a:r>
            <a:r>
              <a:rPr kumimoji="0" lang="en-US" sz="1200" b="0" i="0" u="none" strike="noStrike" kern="1200" cap="none" spc="0" normalizeH="0" baseline="0" noProof="0" dirty="0">
                <a:ln>
                  <a:noFill/>
                </a:ln>
                <a:solidFill>
                  <a:srgbClr val="00B0F0"/>
                </a:solidFill>
                <a:effectLst/>
                <a:uLnTx/>
                <a:uFillTx/>
                <a:latin typeface="Tw Cen MT" panose="020B0602020104020603"/>
                <a:ea typeface="+mn-ea"/>
                <a:cs typeface="+mn-cs"/>
              </a:rPr>
              <a:t>. Abingdon: Routledge, pp. 222-237.</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endParaRPr lang="en-GB" dirty="0"/>
          </a:p>
        </p:txBody>
      </p:sp>
      <p:pic>
        <p:nvPicPr>
          <p:cNvPr id="4" name="Picture 3">
            <a:extLst>
              <a:ext uri="{FF2B5EF4-FFF2-40B4-BE49-F238E27FC236}">
                <a16:creationId xmlns:a16="http://schemas.microsoft.com/office/drawing/2014/main" id="{72AE7EAF-329E-1666-7A99-22B50472354D}"/>
              </a:ext>
            </a:extLst>
          </p:cNvPr>
          <p:cNvPicPr>
            <a:picLocks noChangeAspect="1"/>
          </p:cNvPicPr>
          <p:nvPr/>
        </p:nvPicPr>
        <p:blipFill>
          <a:blip r:embed="rId2"/>
          <a:stretch>
            <a:fillRect/>
          </a:stretch>
        </p:blipFill>
        <p:spPr>
          <a:xfrm>
            <a:off x="7687316" y="384049"/>
            <a:ext cx="2957595" cy="1200912"/>
          </a:xfrm>
          <a:prstGeom prst="rect">
            <a:avLst/>
          </a:prstGeom>
        </p:spPr>
      </p:pic>
    </p:spTree>
    <p:extLst>
      <p:ext uri="{BB962C8B-B14F-4D97-AF65-F5344CB8AC3E}">
        <p14:creationId xmlns:p14="http://schemas.microsoft.com/office/powerpoint/2010/main" val="213351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54F8-A2EC-BC68-1193-3042C6FA9F13}"/>
              </a:ext>
            </a:extLst>
          </p:cNvPr>
          <p:cNvSpPr>
            <a:spLocks noGrp="1"/>
          </p:cNvSpPr>
          <p:nvPr>
            <p:ph type="title"/>
          </p:nvPr>
        </p:nvSpPr>
        <p:spPr/>
        <p:txBody>
          <a:bodyPr>
            <a:normAutofit fontScale="90000"/>
          </a:bodyPr>
          <a:lstStyle/>
          <a:p>
            <a:br>
              <a:rPr lang="en-GB" dirty="0"/>
            </a:br>
            <a:br>
              <a:rPr lang="en-GB" dirty="0"/>
            </a:br>
            <a:br>
              <a:rPr lang="en-GB" dirty="0"/>
            </a:br>
            <a:br>
              <a:rPr lang="en-GB" dirty="0"/>
            </a:br>
            <a:r>
              <a:rPr lang="en-GB" dirty="0"/>
              <a:t>Beyond endings…</a:t>
            </a:r>
            <a:br>
              <a:rPr lang="en-GB" dirty="0"/>
            </a:br>
            <a:br>
              <a:rPr lang="en-GB" dirty="0"/>
            </a:br>
            <a:br>
              <a:rPr lang="en-GB" dirty="0"/>
            </a:br>
            <a:br>
              <a:rPr lang="en-GB" dirty="0"/>
            </a:br>
            <a:endParaRPr lang="en-GB" dirty="0"/>
          </a:p>
        </p:txBody>
      </p:sp>
      <p:sp>
        <p:nvSpPr>
          <p:cNvPr id="3" name="Content Placeholder 2">
            <a:extLst>
              <a:ext uri="{FF2B5EF4-FFF2-40B4-BE49-F238E27FC236}">
                <a16:creationId xmlns:a16="http://schemas.microsoft.com/office/drawing/2014/main" id="{ECCACDCB-3CA4-50A6-1DBD-ED82E13E700F}"/>
              </a:ext>
            </a:extLst>
          </p:cNvPr>
          <p:cNvSpPr>
            <a:spLocks noGrp="1"/>
          </p:cNvSpPr>
          <p:nvPr>
            <p:ph idx="1"/>
          </p:nvPr>
        </p:nvSpPr>
        <p:spPr>
          <a:xfrm>
            <a:off x="1024128" y="1686560"/>
            <a:ext cx="9720073" cy="4622800"/>
          </a:xfrm>
        </p:spPr>
        <p:txBody>
          <a:bodyPr>
            <a:normAutofit lnSpcReduction="10000"/>
          </a:bodyPr>
          <a:lstStyle/>
          <a:p>
            <a:r>
              <a:rPr lang="en-US" dirty="0"/>
              <a:t>‘ethic of friendship’ (Wilson 2021, p. 72)</a:t>
            </a:r>
          </a:p>
          <a:p>
            <a:r>
              <a:rPr lang="en-US" dirty="0"/>
              <a:t>‘collegial support’ (</a:t>
            </a:r>
            <a:r>
              <a:rPr lang="pl-PL" dirty="0"/>
              <a:t>Lisiak</a:t>
            </a:r>
            <a:r>
              <a:rPr lang="en-GB" dirty="0"/>
              <a:t> </a:t>
            </a:r>
            <a:r>
              <a:rPr lang="pl-PL" dirty="0"/>
              <a:t>and Krzyżowski</a:t>
            </a:r>
            <a:r>
              <a:rPr lang="en-GB" dirty="0"/>
              <a:t> </a:t>
            </a:r>
            <a:r>
              <a:rPr lang="pl-PL" dirty="0"/>
              <a:t>2018</a:t>
            </a:r>
            <a:r>
              <a:rPr lang="en-GB" dirty="0"/>
              <a:t>)</a:t>
            </a:r>
          </a:p>
          <a:p>
            <a:r>
              <a:rPr lang="en-US" dirty="0"/>
              <a:t>‘no exit’ (Mannay 2023)</a:t>
            </a:r>
          </a:p>
          <a:p>
            <a:r>
              <a:rPr lang="en-US" dirty="0"/>
              <a:t>New learning about ethics and power - ‘appropriate thoughtful practice can be more ethical than an ethical code’ (Loewenthal 2023, p. 134)</a:t>
            </a:r>
          </a:p>
          <a:p>
            <a:r>
              <a:rPr lang="en-US" dirty="0"/>
              <a:t>But need to recognise that power, and its ethical tensions, resides in the structure of academia not simply in the hands of researchers</a:t>
            </a:r>
          </a:p>
          <a:p>
            <a:pPr>
              <a:buFont typeface="Wingdings" panose="05000000000000000000" pitchFamily="2" charset="2"/>
              <a:buChar char="§"/>
            </a:pPr>
            <a:r>
              <a:rPr lang="en-US" sz="1400" dirty="0">
                <a:solidFill>
                  <a:srgbClr val="00B0F0"/>
                </a:solidFill>
              </a:rPr>
              <a:t>Lisiak, A. and </a:t>
            </a:r>
            <a:r>
              <a:rPr lang="en-US" sz="1400" dirty="0" err="1">
                <a:solidFill>
                  <a:srgbClr val="00B0F0"/>
                </a:solidFill>
              </a:rPr>
              <a:t>Krzyżowski</a:t>
            </a:r>
            <a:r>
              <a:rPr lang="en-US" sz="1400" dirty="0">
                <a:solidFill>
                  <a:srgbClr val="00B0F0"/>
                </a:solidFill>
              </a:rPr>
              <a:t>, L. 2018. With a little help from my colleagues: Notes on emotional support in a qualitative longitudinal research project. In: Loughran, T. and Mannay, D. (eds) </a:t>
            </a:r>
            <a:r>
              <a:rPr lang="en-US" sz="1400" i="1" dirty="0">
                <a:solidFill>
                  <a:srgbClr val="00B0F0"/>
                </a:solidFill>
              </a:rPr>
              <a:t>Emotion and the researcher: sites, subjectivities, and relationships.</a:t>
            </a:r>
            <a:r>
              <a:rPr lang="en-US" sz="1400" dirty="0">
                <a:solidFill>
                  <a:srgbClr val="00B0F0"/>
                </a:solidFill>
              </a:rPr>
              <a:t> Vol. 16. Studies in Qualitative Methodology Bingley: Emerald, pp. 197-212.</a:t>
            </a:r>
          </a:p>
          <a:p>
            <a:pPr>
              <a:buFont typeface="Wingdings" panose="05000000000000000000" pitchFamily="2" charset="2"/>
              <a:buChar char="§"/>
            </a:pPr>
            <a:r>
              <a:rPr lang="en-US" sz="1400" dirty="0">
                <a:solidFill>
                  <a:srgbClr val="00B0F0"/>
                </a:solidFill>
              </a:rPr>
              <a:t>Mannay, D. 2023. Déjà vu et jamais vu: What happens when the field expands in ways that mean there is no exit?. In: Smith, R. and Delamont, S. eds. </a:t>
            </a:r>
            <a:r>
              <a:rPr lang="en-US" sz="1400" i="1" dirty="0">
                <a:solidFill>
                  <a:srgbClr val="00B0F0"/>
                </a:solidFill>
              </a:rPr>
              <a:t>Leaving the Field: Methodological Insights from Ethnographic Exits</a:t>
            </a:r>
            <a:r>
              <a:rPr lang="en-US" sz="1400" dirty="0">
                <a:solidFill>
                  <a:srgbClr val="00B0F0"/>
                </a:solidFill>
              </a:rPr>
              <a:t>. Manchester: Manchester University Press</a:t>
            </a:r>
          </a:p>
          <a:p>
            <a:pPr>
              <a:buFont typeface="Wingdings" panose="05000000000000000000" pitchFamily="2" charset="2"/>
              <a:buChar char="§"/>
            </a:pPr>
            <a:r>
              <a:rPr lang="en-US" sz="1400" dirty="0">
                <a:solidFill>
                  <a:srgbClr val="00B0F0"/>
                </a:solidFill>
              </a:rPr>
              <a:t>Wilson, A. 2021. </a:t>
            </a:r>
            <a:r>
              <a:rPr lang="en-US" sz="1400" i="1" dirty="0">
                <a:solidFill>
                  <a:srgbClr val="00B0F0"/>
                </a:solidFill>
              </a:rPr>
              <a:t>Reading and resisting </a:t>
            </a:r>
            <a:r>
              <a:rPr lang="en-US" sz="1400" i="1" dirty="0" err="1">
                <a:solidFill>
                  <a:srgbClr val="00B0F0"/>
                </a:solidFill>
              </a:rPr>
              <a:t>racialised</a:t>
            </a:r>
            <a:r>
              <a:rPr lang="en-US" sz="1400" i="1" dirty="0">
                <a:solidFill>
                  <a:srgbClr val="00B0F0"/>
                </a:solidFill>
              </a:rPr>
              <a:t> misrecognition: An exploration of race scripts, epiphany moments and </a:t>
            </a:r>
            <a:r>
              <a:rPr lang="en-US" sz="1400" i="1" dirty="0" err="1">
                <a:solidFill>
                  <a:srgbClr val="00B0F0"/>
                </a:solidFill>
              </a:rPr>
              <a:t>racialised</a:t>
            </a:r>
            <a:r>
              <a:rPr lang="en-US" sz="1400" i="1" dirty="0">
                <a:solidFill>
                  <a:srgbClr val="00B0F0"/>
                </a:solidFill>
              </a:rPr>
              <a:t> selfhood</a:t>
            </a:r>
            <a:r>
              <a:rPr lang="en-US" sz="1400" dirty="0">
                <a:solidFill>
                  <a:srgbClr val="00B0F0"/>
                </a:solidFill>
              </a:rPr>
              <a:t>. PhD Thesis, Cardiff University.</a:t>
            </a:r>
            <a:endParaRPr lang="en-GB" sz="1400" dirty="0">
              <a:solidFill>
                <a:srgbClr val="00B0F0"/>
              </a:solidFill>
            </a:endParaRPr>
          </a:p>
        </p:txBody>
      </p:sp>
      <p:pic>
        <p:nvPicPr>
          <p:cNvPr id="4098" name="Picture 2" descr="Matchstickmen: Unusual Giant Burnt Matches With Creepy Human Heads - Design  Swan">
            <a:extLst>
              <a:ext uri="{FF2B5EF4-FFF2-40B4-BE49-F238E27FC236}">
                <a16:creationId xmlns:a16="http://schemas.microsoft.com/office/drawing/2014/main" id="{6104C3D8-3C89-61FF-F6C0-97FA7C6DB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753" y="54864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4,330 Match Lit Stock Photos - Free &amp; Royalty-Free Stock Photos from  Dreamstime">
            <a:extLst>
              <a:ext uri="{FF2B5EF4-FFF2-40B4-BE49-F238E27FC236}">
                <a16:creationId xmlns:a16="http://schemas.microsoft.com/office/drawing/2014/main" id="{83F33C4E-5E6B-F3E5-FBB7-4B2747948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753" y="54863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692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E53F3E-8A41-8954-69C4-6149D4E8F461}"/>
              </a:ext>
            </a:extLst>
          </p:cNvPr>
          <p:cNvPicPr>
            <a:picLocks noGrp="1" noChangeAspect="1"/>
          </p:cNvPicPr>
          <p:nvPr>
            <p:ph idx="1"/>
          </p:nvPr>
        </p:nvPicPr>
        <p:blipFill>
          <a:blip r:embed="rId2"/>
          <a:stretch>
            <a:fillRect/>
          </a:stretch>
        </p:blipFill>
        <p:spPr>
          <a:xfrm>
            <a:off x="234768" y="1320800"/>
            <a:ext cx="6650191" cy="3806507"/>
          </a:xfrm>
          <a:prstGeom prst="rect">
            <a:avLst/>
          </a:prstGeom>
        </p:spPr>
      </p:pic>
      <p:pic>
        <p:nvPicPr>
          <p:cNvPr id="5" name="Picture 4">
            <a:extLst>
              <a:ext uri="{FF2B5EF4-FFF2-40B4-BE49-F238E27FC236}">
                <a16:creationId xmlns:a16="http://schemas.microsoft.com/office/drawing/2014/main" id="{F5D968A6-AF4C-C73B-A105-398C29BCE72B}"/>
              </a:ext>
            </a:extLst>
          </p:cNvPr>
          <p:cNvPicPr>
            <a:picLocks noChangeAspect="1"/>
          </p:cNvPicPr>
          <p:nvPr/>
        </p:nvPicPr>
        <p:blipFill>
          <a:blip r:embed="rId3"/>
          <a:stretch>
            <a:fillRect/>
          </a:stretch>
        </p:blipFill>
        <p:spPr>
          <a:xfrm>
            <a:off x="6957377" y="1440814"/>
            <a:ext cx="4645719" cy="3330893"/>
          </a:xfrm>
          <a:prstGeom prst="rect">
            <a:avLst/>
          </a:prstGeom>
        </p:spPr>
      </p:pic>
    </p:spTree>
    <p:extLst>
      <p:ext uri="{BB962C8B-B14F-4D97-AF65-F5344CB8AC3E}">
        <p14:creationId xmlns:p14="http://schemas.microsoft.com/office/powerpoint/2010/main" val="1448091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0505-989A-54B4-5AAB-1DDBC1500FE3}"/>
              </a:ext>
            </a:extLst>
          </p:cNvPr>
          <p:cNvSpPr>
            <a:spLocks noGrp="1"/>
          </p:cNvSpPr>
          <p:nvPr>
            <p:ph type="title"/>
          </p:nvPr>
        </p:nvSpPr>
        <p:spPr/>
        <p:txBody>
          <a:bodyPr/>
          <a:lstStyle/>
          <a:p>
            <a:r>
              <a:rPr lang="en-GB" dirty="0"/>
              <a:t>Thank you </a:t>
            </a:r>
          </a:p>
        </p:txBody>
      </p:sp>
      <p:pic>
        <p:nvPicPr>
          <p:cNvPr id="6" name="Picture 5">
            <a:extLst>
              <a:ext uri="{FF2B5EF4-FFF2-40B4-BE49-F238E27FC236}">
                <a16:creationId xmlns:a16="http://schemas.microsoft.com/office/drawing/2014/main" id="{AF7475F0-A38B-C3D5-7664-BE6F1121F61E}"/>
              </a:ext>
            </a:extLst>
          </p:cNvPr>
          <p:cNvPicPr>
            <a:picLocks noChangeAspect="1"/>
          </p:cNvPicPr>
          <p:nvPr/>
        </p:nvPicPr>
        <p:blipFill>
          <a:blip r:embed="rId2"/>
          <a:stretch>
            <a:fillRect/>
          </a:stretch>
        </p:blipFill>
        <p:spPr>
          <a:xfrm>
            <a:off x="6329680" y="1849117"/>
            <a:ext cx="2738205" cy="4107307"/>
          </a:xfrm>
          <a:prstGeom prst="rect">
            <a:avLst/>
          </a:prstGeom>
        </p:spPr>
      </p:pic>
      <p:pic>
        <p:nvPicPr>
          <p:cNvPr id="9" name="Content Placeholder 8">
            <a:extLst>
              <a:ext uri="{FF2B5EF4-FFF2-40B4-BE49-F238E27FC236}">
                <a16:creationId xmlns:a16="http://schemas.microsoft.com/office/drawing/2014/main" id="{89CF6F8F-13DE-3483-B353-5DE88936BD55}"/>
              </a:ext>
            </a:extLst>
          </p:cNvPr>
          <p:cNvPicPr>
            <a:picLocks noGrp="1" noChangeAspect="1"/>
          </p:cNvPicPr>
          <p:nvPr>
            <p:ph idx="1"/>
          </p:nvPr>
        </p:nvPicPr>
        <p:blipFill>
          <a:blip r:embed="rId3"/>
          <a:stretch>
            <a:fillRect/>
          </a:stretch>
        </p:blipFill>
        <p:spPr>
          <a:xfrm>
            <a:off x="1024128" y="2084832"/>
            <a:ext cx="2533650" cy="2533650"/>
          </a:xfrm>
          <a:prstGeom prst="rect">
            <a:avLst/>
          </a:prstGeom>
        </p:spPr>
      </p:pic>
      <p:pic>
        <p:nvPicPr>
          <p:cNvPr id="10" name="Picture 9">
            <a:extLst>
              <a:ext uri="{FF2B5EF4-FFF2-40B4-BE49-F238E27FC236}">
                <a16:creationId xmlns:a16="http://schemas.microsoft.com/office/drawing/2014/main" id="{3FD6C57C-BF7B-C073-6EBA-EB378033ACA1}"/>
              </a:ext>
            </a:extLst>
          </p:cNvPr>
          <p:cNvPicPr>
            <a:picLocks noChangeAspect="1"/>
          </p:cNvPicPr>
          <p:nvPr/>
        </p:nvPicPr>
        <p:blipFill>
          <a:blip r:embed="rId4"/>
          <a:stretch>
            <a:fillRect/>
          </a:stretch>
        </p:blipFill>
        <p:spPr>
          <a:xfrm>
            <a:off x="9275106" y="1849118"/>
            <a:ext cx="2738205" cy="4107307"/>
          </a:xfrm>
          <a:prstGeom prst="rect">
            <a:avLst/>
          </a:prstGeom>
        </p:spPr>
      </p:pic>
      <p:pic>
        <p:nvPicPr>
          <p:cNvPr id="11" name="Picture 10">
            <a:extLst>
              <a:ext uri="{FF2B5EF4-FFF2-40B4-BE49-F238E27FC236}">
                <a16:creationId xmlns:a16="http://schemas.microsoft.com/office/drawing/2014/main" id="{F8F7E1D2-17F1-BD97-ABF0-1CC6DEBD0DD0}"/>
              </a:ext>
            </a:extLst>
          </p:cNvPr>
          <p:cNvPicPr>
            <a:picLocks noChangeAspect="1"/>
          </p:cNvPicPr>
          <p:nvPr/>
        </p:nvPicPr>
        <p:blipFill>
          <a:blip r:embed="rId5"/>
          <a:stretch>
            <a:fillRect/>
          </a:stretch>
        </p:blipFill>
        <p:spPr>
          <a:xfrm>
            <a:off x="3764999" y="2007362"/>
            <a:ext cx="2143125" cy="2143125"/>
          </a:xfrm>
          <a:prstGeom prst="rect">
            <a:avLst/>
          </a:prstGeom>
        </p:spPr>
      </p:pic>
      <p:pic>
        <p:nvPicPr>
          <p:cNvPr id="12" name="Picture 11">
            <a:extLst>
              <a:ext uri="{FF2B5EF4-FFF2-40B4-BE49-F238E27FC236}">
                <a16:creationId xmlns:a16="http://schemas.microsoft.com/office/drawing/2014/main" id="{C92FC036-7AD8-EF4D-F703-DB3DCB557471}"/>
              </a:ext>
            </a:extLst>
          </p:cNvPr>
          <p:cNvPicPr>
            <a:picLocks noChangeAspect="1"/>
          </p:cNvPicPr>
          <p:nvPr/>
        </p:nvPicPr>
        <p:blipFill>
          <a:blip r:embed="rId6"/>
          <a:stretch>
            <a:fillRect/>
          </a:stretch>
        </p:blipFill>
        <p:spPr>
          <a:xfrm>
            <a:off x="3764999" y="4150487"/>
            <a:ext cx="2143125" cy="1605275"/>
          </a:xfrm>
          <a:prstGeom prst="rect">
            <a:avLst/>
          </a:prstGeom>
        </p:spPr>
      </p:pic>
    </p:spTree>
    <p:extLst>
      <p:ext uri="{BB962C8B-B14F-4D97-AF65-F5344CB8AC3E}">
        <p14:creationId xmlns:p14="http://schemas.microsoft.com/office/powerpoint/2010/main" val="215390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9986-9CF3-E8BB-C7FA-C1F468BADAD0}"/>
              </a:ext>
            </a:extLst>
          </p:cNvPr>
          <p:cNvSpPr>
            <a:spLocks noGrp="1"/>
          </p:cNvSpPr>
          <p:nvPr>
            <p:ph type="title"/>
          </p:nvPr>
        </p:nvSpPr>
        <p:spPr/>
        <p:txBody>
          <a:bodyPr/>
          <a:lstStyle/>
          <a:p>
            <a:r>
              <a:rPr lang="en-GB" dirty="0"/>
              <a:t>Overview – ethics and power</a:t>
            </a:r>
          </a:p>
        </p:txBody>
      </p:sp>
      <p:sp>
        <p:nvSpPr>
          <p:cNvPr id="3" name="Content Placeholder 2">
            <a:extLst>
              <a:ext uri="{FF2B5EF4-FFF2-40B4-BE49-F238E27FC236}">
                <a16:creationId xmlns:a16="http://schemas.microsoft.com/office/drawing/2014/main" id="{9ECEB0D1-9A15-4D5E-AAB7-6418E8216E8B}"/>
              </a:ext>
            </a:extLst>
          </p:cNvPr>
          <p:cNvSpPr>
            <a:spLocks noGrp="1"/>
          </p:cNvSpPr>
          <p:nvPr>
            <p:ph idx="1"/>
          </p:nvPr>
        </p:nvSpPr>
        <p:spPr/>
        <p:txBody>
          <a:bodyPr>
            <a:normAutofit lnSpcReduction="10000"/>
          </a:bodyPr>
          <a:lstStyle/>
          <a:p>
            <a:r>
              <a:rPr lang="en-GB" sz="2800" dirty="0"/>
              <a:t>Before we begin</a:t>
            </a:r>
          </a:p>
          <a:p>
            <a:r>
              <a:rPr lang="en-GB" sz="2800" dirty="0"/>
              <a:t>Within studies </a:t>
            </a:r>
          </a:p>
          <a:p>
            <a:r>
              <a:rPr lang="en-GB" sz="2800" dirty="0"/>
              <a:t>Beyond endings</a:t>
            </a:r>
          </a:p>
          <a:p>
            <a:endParaRPr lang="en-GB" dirty="0"/>
          </a:p>
          <a:p>
            <a:r>
              <a:rPr lang="en-US" sz="2400" dirty="0"/>
              <a:t>‘</a:t>
            </a:r>
            <a:r>
              <a:rPr lang="en-US" sz="2400" i="1" dirty="0"/>
              <a:t>Appropriate thoughtful practice can be more ethical than an ethical code</a:t>
            </a:r>
            <a:r>
              <a:rPr lang="en-US" sz="2400" dirty="0"/>
              <a:t>’ (Del Loewenthal 2023, p. 134)</a:t>
            </a:r>
          </a:p>
          <a:p>
            <a:r>
              <a:rPr lang="en-US" sz="2400" dirty="0"/>
              <a:t>Situated ethics and the responsibilities of both practitioners and of researchers</a:t>
            </a:r>
          </a:p>
          <a:p>
            <a:endParaRPr lang="en-US" dirty="0"/>
          </a:p>
          <a:p>
            <a:r>
              <a:rPr lang="en-US" sz="1700" dirty="0">
                <a:solidFill>
                  <a:srgbClr val="00B0F0"/>
                </a:solidFill>
              </a:rPr>
              <a:t>Loewenthal, D. 2023. </a:t>
            </a:r>
            <a:r>
              <a:rPr lang="en-US" sz="1700" i="1" dirty="0">
                <a:solidFill>
                  <a:srgbClr val="00B0F0"/>
                </a:solidFill>
              </a:rPr>
              <a:t>The handbook of phototherapy and therapeutic photography</a:t>
            </a:r>
            <a:r>
              <a:rPr lang="en-US" sz="1700" dirty="0">
                <a:solidFill>
                  <a:srgbClr val="00B0F0"/>
                </a:solidFill>
              </a:rPr>
              <a:t>. Abingdon: Routledge. </a:t>
            </a:r>
          </a:p>
          <a:p>
            <a:endParaRPr lang="en-US" dirty="0"/>
          </a:p>
          <a:p>
            <a:endParaRPr lang="en-GB" dirty="0"/>
          </a:p>
        </p:txBody>
      </p:sp>
    </p:spTree>
    <p:extLst>
      <p:ext uri="{BB962C8B-B14F-4D97-AF65-F5344CB8AC3E}">
        <p14:creationId xmlns:p14="http://schemas.microsoft.com/office/powerpoint/2010/main" val="332956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D75D-B275-C62B-A890-F204739BD953}"/>
              </a:ext>
            </a:extLst>
          </p:cNvPr>
          <p:cNvSpPr>
            <a:spLocks noGrp="1"/>
          </p:cNvSpPr>
          <p:nvPr>
            <p:ph type="title"/>
          </p:nvPr>
        </p:nvSpPr>
        <p:spPr/>
        <p:txBody>
          <a:bodyPr/>
          <a:lstStyle/>
          <a:p>
            <a:r>
              <a:rPr lang="en-GB" dirty="0"/>
              <a:t>The ‘I am’ and thoughtful practice </a:t>
            </a:r>
          </a:p>
        </p:txBody>
      </p:sp>
      <p:sp>
        <p:nvSpPr>
          <p:cNvPr id="3" name="Content Placeholder 2">
            <a:extLst>
              <a:ext uri="{FF2B5EF4-FFF2-40B4-BE49-F238E27FC236}">
                <a16:creationId xmlns:a16="http://schemas.microsoft.com/office/drawing/2014/main" id="{67C72A20-4F11-FB2D-951B-B10FEE47E99A}"/>
              </a:ext>
            </a:extLst>
          </p:cNvPr>
          <p:cNvSpPr>
            <a:spLocks noGrp="1"/>
          </p:cNvSpPr>
          <p:nvPr>
            <p:ph idx="1"/>
          </p:nvPr>
        </p:nvSpPr>
        <p:spPr/>
        <p:txBody>
          <a:bodyPr>
            <a:normAutofit fontScale="47500" lnSpcReduction="20000"/>
          </a:bodyPr>
          <a:lstStyle/>
          <a:p>
            <a:r>
              <a:rPr lang="en-US" sz="4200" dirty="0"/>
              <a:t>As Berger (1972, p.370) contends ‘</a:t>
            </a:r>
            <a:r>
              <a:rPr lang="en-US" sz="4200" i="1" dirty="0"/>
              <a:t>the present tense of the verb to be refers only to the present: but nevertheless, with the first-person singular in front of it, it absorbs the past, which is inseparable from it. ‘I am’ includes all that has made me so. It is more than a statement of immediate fact: it is already biographical</a:t>
            </a:r>
            <a:r>
              <a:rPr lang="en-US" sz="4200" dirty="0"/>
              <a:t>’. </a:t>
            </a:r>
          </a:p>
          <a:p>
            <a:r>
              <a:rPr lang="en-US" sz="4200" dirty="0"/>
              <a:t>Absent ‘I’ claims authority and silences the presence of the researcher</a:t>
            </a:r>
          </a:p>
          <a:p>
            <a:r>
              <a:rPr lang="en-US" sz="4200" dirty="0"/>
              <a:t>Rather than projecting our own worldview as ‘objective’, and in this way to naturalising it, we should reflect on and make clear the presence of the ‘I’</a:t>
            </a:r>
          </a:p>
          <a:p>
            <a:r>
              <a:rPr lang="en-US" sz="4200" dirty="0"/>
              <a:t>Engaging with our positionality and the emotionality of qualitative relationships</a:t>
            </a:r>
          </a:p>
          <a:p>
            <a:r>
              <a:rPr lang="en-US" sz="4200" dirty="0"/>
              <a:t>Open up space for new questions, ideas and interpretations</a:t>
            </a:r>
          </a:p>
          <a:p>
            <a:pPr marL="0" indent="0">
              <a:buNone/>
            </a:pPr>
            <a:endParaRPr lang="en-US" sz="1600" dirty="0">
              <a:solidFill>
                <a:srgbClr val="00B0F0"/>
              </a:solidFill>
            </a:endParaRPr>
          </a:p>
          <a:p>
            <a:r>
              <a:rPr lang="en-US" sz="4000" dirty="0">
                <a:solidFill>
                  <a:srgbClr val="00B0F0"/>
                </a:solidFill>
              </a:rPr>
              <a:t>Loughran, T. and Mannay, D. (Eds.) 2018. </a:t>
            </a:r>
            <a:r>
              <a:rPr lang="en-US" sz="4000" i="1" dirty="0">
                <a:solidFill>
                  <a:srgbClr val="00B0F0"/>
                </a:solidFill>
              </a:rPr>
              <a:t>Emotion and the researcher: Sites, subjectivities and relationships </a:t>
            </a:r>
            <a:r>
              <a:rPr lang="en-US" sz="4000" dirty="0">
                <a:solidFill>
                  <a:srgbClr val="00B0F0"/>
                </a:solidFill>
              </a:rPr>
              <a:t>(Vol. 17). Studies in Qualitative Methodology (pp. x-x). Bingley: Emerald. </a:t>
            </a:r>
            <a:endParaRPr lang="en-GB" sz="4000" dirty="0">
              <a:solidFill>
                <a:srgbClr val="00B0F0"/>
              </a:solidFill>
            </a:endParaRPr>
          </a:p>
        </p:txBody>
      </p:sp>
      <p:pic>
        <p:nvPicPr>
          <p:cNvPr id="5" name="Picture 4">
            <a:extLst>
              <a:ext uri="{FF2B5EF4-FFF2-40B4-BE49-F238E27FC236}">
                <a16:creationId xmlns:a16="http://schemas.microsoft.com/office/drawing/2014/main" id="{51B2B9B9-33B2-D95B-6764-667266B362DF}"/>
              </a:ext>
            </a:extLst>
          </p:cNvPr>
          <p:cNvPicPr>
            <a:picLocks noChangeAspect="1"/>
          </p:cNvPicPr>
          <p:nvPr/>
        </p:nvPicPr>
        <p:blipFill>
          <a:blip r:embed="rId2"/>
          <a:stretch>
            <a:fillRect/>
          </a:stretch>
        </p:blipFill>
        <p:spPr>
          <a:xfrm>
            <a:off x="10945495" y="585216"/>
            <a:ext cx="1009650" cy="1524000"/>
          </a:xfrm>
          <a:prstGeom prst="rect">
            <a:avLst/>
          </a:prstGeom>
        </p:spPr>
      </p:pic>
    </p:spTree>
    <p:extLst>
      <p:ext uri="{BB962C8B-B14F-4D97-AF65-F5344CB8AC3E}">
        <p14:creationId xmlns:p14="http://schemas.microsoft.com/office/powerpoint/2010/main" val="2805467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B589-34FD-E86E-1383-DEF7849FD302}"/>
              </a:ext>
            </a:extLst>
          </p:cNvPr>
          <p:cNvSpPr>
            <a:spLocks noGrp="1"/>
          </p:cNvSpPr>
          <p:nvPr>
            <p:ph type="title"/>
          </p:nvPr>
        </p:nvSpPr>
        <p:spPr/>
        <p:txBody>
          <a:bodyPr/>
          <a:lstStyle/>
          <a:p>
            <a:r>
              <a:rPr lang="en-GB" dirty="0"/>
              <a:t>Before we begin…</a:t>
            </a:r>
            <a:br>
              <a:rPr lang="en-GB" dirty="0"/>
            </a:br>
            <a:endParaRPr lang="en-GB" dirty="0"/>
          </a:p>
        </p:txBody>
      </p:sp>
      <p:sp>
        <p:nvSpPr>
          <p:cNvPr id="3" name="Content Placeholder 2">
            <a:extLst>
              <a:ext uri="{FF2B5EF4-FFF2-40B4-BE49-F238E27FC236}">
                <a16:creationId xmlns:a16="http://schemas.microsoft.com/office/drawing/2014/main" id="{DD559800-B708-7411-23D8-36C9783372D0}"/>
              </a:ext>
            </a:extLst>
          </p:cNvPr>
          <p:cNvSpPr>
            <a:spLocks noGrp="1"/>
          </p:cNvSpPr>
          <p:nvPr>
            <p:ph idx="1"/>
          </p:nvPr>
        </p:nvSpPr>
        <p:spPr/>
        <p:txBody>
          <a:bodyPr/>
          <a:lstStyle/>
          <a:p>
            <a:r>
              <a:rPr lang="en-GB" dirty="0"/>
              <a:t>Experts by experience </a:t>
            </a:r>
          </a:p>
          <a:p>
            <a:r>
              <a:rPr lang="en-GB" dirty="0"/>
              <a:t>CASCADE Voices </a:t>
            </a:r>
          </a:p>
          <a:p>
            <a:r>
              <a:rPr lang="en-GB" dirty="0"/>
              <a:t>Community consultation </a:t>
            </a:r>
          </a:p>
          <a:p>
            <a:r>
              <a:rPr lang="en-GB" dirty="0"/>
              <a:t>Co-production</a:t>
            </a:r>
          </a:p>
          <a:p>
            <a:r>
              <a:rPr lang="en-GB" dirty="0"/>
              <a:t>Research training</a:t>
            </a:r>
          </a:p>
          <a:p>
            <a:r>
              <a:rPr lang="en-GB" dirty="0"/>
              <a:t>Participatory </a:t>
            </a:r>
          </a:p>
          <a:p>
            <a:r>
              <a:rPr lang="en-GB" dirty="0"/>
              <a:t>Or partially participatory </a:t>
            </a:r>
          </a:p>
          <a:p>
            <a:endParaRPr lang="en-GB" dirty="0"/>
          </a:p>
        </p:txBody>
      </p:sp>
      <p:pic>
        <p:nvPicPr>
          <p:cNvPr id="6" name="Picture 5">
            <a:extLst>
              <a:ext uri="{FF2B5EF4-FFF2-40B4-BE49-F238E27FC236}">
                <a16:creationId xmlns:a16="http://schemas.microsoft.com/office/drawing/2014/main" id="{9E7EBC15-089B-2391-B597-91D85D4AFA7D}"/>
              </a:ext>
            </a:extLst>
          </p:cNvPr>
          <p:cNvPicPr>
            <a:picLocks noChangeAspect="1"/>
          </p:cNvPicPr>
          <p:nvPr/>
        </p:nvPicPr>
        <p:blipFill>
          <a:blip r:embed="rId2"/>
          <a:stretch>
            <a:fillRect/>
          </a:stretch>
        </p:blipFill>
        <p:spPr>
          <a:xfrm>
            <a:off x="5445760" y="2483116"/>
            <a:ext cx="4988829" cy="1814564"/>
          </a:xfrm>
          <a:prstGeom prst="rect">
            <a:avLst/>
          </a:prstGeom>
        </p:spPr>
      </p:pic>
    </p:spTree>
    <p:extLst>
      <p:ext uri="{BB962C8B-B14F-4D97-AF65-F5344CB8AC3E}">
        <p14:creationId xmlns:p14="http://schemas.microsoft.com/office/powerpoint/2010/main" val="382887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4BF1-9B5E-9CFC-BF11-4CD6885AAFFD}"/>
              </a:ext>
            </a:extLst>
          </p:cNvPr>
          <p:cNvSpPr>
            <a:spLocks noGrp="1"/>
          </p:cNvSpPr>
          <p:nvPr>
            <p:ph type="title"/>
          </p:nvPr>
        </p:nvSpPr>
        <p:spPr/>
        <p:txBody>
          <a:bodyPr/>
          <a:lstStyle/>
          <a:p>
            <a:r>
              <a:rPr lang="en-GB" dirty="0"/>
              <a:t>Limits of co-design and participatory potential  </a:t>
            </a:r>
          </a:p>
        </p:txBody>
      </p:sp>
      <p:sp>
        <p:nvSpPr>
          <p:cNvPr id="3" name="Content Placeholder 2">
            <a:extLst>
              <a:ext uri="{FF2B5EF4-FFF2-40B4-BE49-F238E27FC236}">
                <a16:creationId xmlns:a16="http://schemas.microsoft.com/office/drawing/2014/main" id="{30513F45-5BC0-58DC-0B0E-4D6D70D81922}"/>
              </a:ext>
            </a:extLst>
          </p:cNvPr>
          <p:cNvSpPr>
            <a:spLocks noGrp="1"/>
          </p:cNvSpPr>
          <p:nvPr>
            <p:ph idx="1"/>
          </p:nvPr>
        </p:nvSpPr>
        <p:spPr/>
        <p:txBody>
          <a:bodyPr>
            <a:normAutofit fontScale="92500" lnSpcReduction="20000"/>
          </a:bodyPr>
          <a:lstStyle/>
          <a:p>
            <a:pPr marL="0" indent="0">
              <a:buNone/>
            </a:pPr>
            <a:r>
              <a:rPr lang="en-US" sz="2400" dirty="0"/>
              <a:t>Squandering their time when there is no immediate tangible outcome… Activities, such as building trust with communities, are an essential aspect of qualitative research (Costas </a:t>
            </a:r>
            <a:r>
              <a:rPr lang="en-US" sz="2400" dirty="0" err="1"/>
              <a:t>Batlle</a:t>
            </a:r>
            <a:r>
              <a:rPr lang="en-US" sz="2400" dirty="0"/>
              <a:t> and Carr 2021)</a:t>
            </a:r>
          </a:p>
          <a:p>
            <a:pPr marL="0" indent="0">
              <a:buNone/>
            </a:pPr>
            <a:r>
              <a:rPr lang="en-US" sz="2400" dirty="0"/>
              <a:t>‘It is the responsibility of those who fund projects and the organisations that host them to make changes so that there is time for practitioners, researchers, and advocates to listen to and act on ‘a little bit of advice’ from the communities they work with about how they would like to share their experiences’ (Mannay et al 2023, p. 260)</a:t>
            </a:r>
          </a:p>
          <a:p>
            <a:pPr marL="0" indent="0">
              <a:buNone/>
            </a:pPr>
            <a:endParaRPr lang="en-US" dirty="0"/>
          </a:p>
          <a:p>
            <a:r>
              <a:rPr lang="en-US" sz="1600" dirty="0">
                <a:solidFill>
                  <a:srgbClr val="00B0F0"/>
                </a:solidFill>
              </a:rPr>
              <a:t>Costas </a:t>
            </a:r>
            <a:r>
              <a:rPr lang="en-US" sz="1600" dirty="0" err="1">
                <a:solidFill>
                  <a:srgbClr val="00B0F0"/>
                </a:solidFill>
              </a:rPr>
              <a:t>Batlle</a:t>
            </a:r>
            <a:r>
              <a:rPr lang="en-US" sz="1600" dirty="0">
                <a:solidFill>
                  <a:srgbClr val="00B0F0"/>
                </a:solidFill>
              </a:rPr>
              <a:t>, I. and Carr, S. 2021. Trust and relationships in qualitative research. In B. Clift, J. Gore, S, Gustafsson, S. </a:t>
            </a:r>
            <a:r>
              <a:rPr lang="en-US" sz="1600" dirty="0" err="1">
                <a:solidFill>
                  <a:srgbClr val="00B0F0"/>
                </a:solidFill>
              </a:rPr>
              <a:t>Bekker</a:t>
            </a:r>
            <a:r>
              <a:rPr lang="en-US" sz="1600" dirty="0">
                <a:solidFill>
                  <a:srgbClr val="00B0F0"/>
                </a:solidFill>
              </a:rPr>
              <a:t>, I. Costas </a:t>
            </a:r>
            <a:r>
              <a:rPr lang="en-US" sz="1600" dirty="0" err="1">
                <a:solidFill>
                  <a:srgbClr val="00B0F0"/>
                </a:solidFill>
              </a:rPr>
              <a:t>Batlle</a:t>
            </a:r>
            <a:r>
              <a:rPr lang="en-US" sz="1600" dirty="0">
                <a:solidFill>
                  <a:srgbClr val="00B0F0"/>
                </a:solidFill>
              </a:rPr>
              <a:t> and J. Hatchard (Eds). Temporality in qualitative inquiry: theories, methods and practices (pp. 158-171). Abingdon: Routledge.</a:t>
            </a:r>
          </a:p>
          <a:p>
            <a:r>
              <a:rPr lang="en-US" sz="1600" dirty="0">
                <a:solidFill>
                  <a:srgbClr val="00B0F0"/>
                </a:solidFill>
              </a:rPr>
              <a:t>Mannay, D., Vaughan, R., Boffey, M. and Wooders, C. 2023. 'A little bit of advice': Working creatively with children and their foster carers to explore how they would like to share their experiences. In: Kara, H. ed. The Bloomsbury Handbook of Creative Research Methods. Bloomsbury Handbooks London: Bloomsbury, pp. 251-261.</a:t>
            </a:r>
          </a:p>
          <a:p>
            <a:pPr marL="0" indent="0">
              <a:buNone/>
            </a:pPr>
            <a:endParaRPr lang="en-US" dirty="0"/>
          </a:p>
          <a:p>
            <a:pPr marL="0" indent="0">
              <a:buNone/>
            </a:pPr>
            <a:endParaRPr lang="en-US" dirty="0"/>
          </a:p>
          <a:p>
            <a:endParaRPr lang="en-GB" dirty="0"/>
          </a:p>
        </p:txBody>
      </p:sp>
    </p:spTree>
    <p:extLst>
      <p:ext uri="{BB962C8B-B14F-4D97-AF65-F5344CB8AC3E}">
        <p14:creationId xmlns:p14="http://schemas.microsoft.com/office/powerpoint/2010/main" val="101715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A6AA-C5D3-70EB-9733-45451D18E8B0}"/>
              </a:ext>
            </a:extLst>
          </p:cNvPr>
          <p:cNvSpPr>
            <a:spLocks noGrp="1"/>
          </p:cNvSpPr>
          <p:nvPr>
            <p:ph type="title"/>
          </p:nvPr>
        </p:nvSpPr>
        <p:spPr/>
        <p:txBody>
          <a:bodyPr>
            <a:normAutofit fontScale="90000"/>
          </a:bodyPr>
          <a:lstStyle/>
          <a:p>
            <a:br>
              <a:rPr lang="en-US" dirty="0"/>
            </a:br>
            <a:br>
              <a:rPr lang="en-US" dirty="0"/>
            </a:br>
            <a:br>
              <a:rPr lang="en-US" dirty="0"/>
            </a:br>
            <a:r>
              <a:rPr lang="en-US" dirty="0"/>
              <a:t>Within studies… creative qualitative research</a:t>
            </a:r>
            <a:br>
              <a:rPr lang="en-US" dirty="0"/>
            </a:br>
            <a:br>
              <a:rPr lang="en-US" dirty="0"/>
            </a:br>
            <a:br>
              <a:rPr lang="en-US" dirty="0"/>
            </a:br>
            <a:endParaRPr lang="en-GB" dirty="0"/>
          </a:p>
        </p:txBody>
      </p:sp>
      <p:sp>
        <p:nvSpPr>
          <p:cNvPr id="3" name="Content Placeholder 2">
            <a:extLst>
              <a:ext uri="{FF2B5EF4-FFF2-40B4-BE49-F238E27FC236}">
                <a16:creationId xmlns:a16="http://schemas.microsoft.com/office/drawing/2014/main" id="{92062F08-31D5-8D78-3FC6-F63D7217E3DE}"/>
              </a:ext>
            </a:extLst>
          </p:cNvPr>
          <p:cNvSpPr>
            <a:spLocks noGrp="1"/>
          </p:cNvSpPr>
          <p:nvPr>
            <p:ph idx="1"/>
          </p:nvPr>
        </p:nvSpPr>
        <p:spPr>
          <a:xfrm>
            <a:off x="1024128" y="2286000"/>
            <a:ext cx="9720073" cy="4368800"/>
          </a:xfrm>
        </p:spPr>
        <p:txBody>
          <a:bodyPr>
            <a:normAutofit fontScale="77500" lnSpcReduction="20000"/>
          </a:bodyPr>
          <a:lstStyle/>
          <a:p>
            <a:r>
              <a:rPr lang="en-US" sz="2900" dirty="0"/>
              <a:t>Reflection and reflexivity </a:t>
            </a:r>
          </a:p>
          <a:p>
            <a:r>
              <a:rPr lang="en-US" sz="2900" dirty="0"/>
              <a:t>Imagination and freedom </a:t>
            </a:r>
          </a:p>
          <a:p>
            <a:r>
              <a:rPr lang="en-US" sz="2900" dirty="0"/>
              <a:t>Fighting familiarity and defamiliarization</a:t>
            </a:r>
          </a:p>
          <a:p>
            <a:r>
              <a:rPr lang="en-US" sz="2900" dirty="0"/>
              <a:t>Quietening the researcher voice</a:t>
            </a:r>
          </a:p>
          <a:p>
            <a:r>
              <a:rPr lang="en-US" sz="2900" dirty="0"/>
              <a:t>Participant led </a:t>
            </a:r>
          </a:p>
          <a:p>
            <a:r>
              <a:rPr lang="en-US" sz="2900" dirty="0"/>
              <a:t>Choice and Comfortableness</a:t>
            </a:r>
          </a:p>
          <a:p>
            <a:r>
              <a:rPr lang="en-US" sz="2900" dirty="0"/>
              <a:t>Power and ethics </a:t>
            </a:r>
          </a:p>
          <a:p>
            <a:endParaRPr lang="en-US" dirty="0"/>
          </a:p>
          <a:p>
            <a:r>
              <a:rPr lang="en-US" sz="1600" dirty="0">
                <a:solidFill>
                  <a:srgbClr val="00B0F0"/>
                </a:solidFill>
              </a:rPr>
              <a:t>Kara, H., Lemon, N., Mannay, D. and McPherson, M. 2021. </a:t>
            </a:r>
            <a:r>
              <a:rPr lang="en-US" sz="1600" i="1" dirty="0">
                <a:solidFill>
                  <a:srgbClr val="00B0F0"/>
                </a:solidFill>
              </a:rPr>
              <a:t>Creative research methods in education: Principles and practices</a:t>
            </a:r>
            <a:r>
              <a:rPr lang="en-US" sz="1600" dirty="0">
                <a:solidFill>
                  <a:srgbClr val="00B0F0"/>
                </a:solidFill>
              </a:rPr>
              <a:t>. Bristol: Policy Press.</a:t>
            </a:r>
          </a:p>
          <a:p>
            <a:r>
              <a:rPr lang="en-US" sz="1600" dirty="0">
                <a:solidFill>
                  <a:srgbClr val="00B0F0"/>
                </a:solidFill>
              </a:rPr>
              <a:t>Mannay, D. 2015. </a:t>
            </a:r>
            <a:r>
              <a:rPr lang="en-US" sz="1600" i="1" dirty="0">
                <a:solidFill>
                  <a:srgbClr val="00B0F0"/>
                </a:solidFill>
              </a:rPr>
              <a:t>Visual, narrative and creative research methods: application, reflection and ethics.</a:t>
            </a:r>
            <a:r>
              <a:rPr lang="en-US" sz="1600" dirty="0">
                <a:solidFill>
                  <a:srgbClr val="00B0F0"/>
                </a:solidFill>
              </a:rPr>
              <a:t> Abingdon: Routledge. </a:t>
            </a:r>
          </a:p>
          <a:p>
            <a:r>
              <a:rPr lang="en-US" sz="1600" dirty="0">
                <a:solidFill>
                  <a:srgbClr val="00B0F0"/>
                </a:solidFill>
              </a:rPr>
              <a:t>Mannay, D. 2019. Artefacts, third objects, sandboxing and figurines in the doll’s house. In: Pauwels, L. and Mannay, D. eds. The SAGE Handbook of Visual Research Methods (2nd Edition). London: SAGE Publications</a:t>
            </a:r>
          </a:p>
          <a:p>
            <a:endParaRPr lang="en-US" sz="1600" dirty="0">
              <a:solidFill>
                <a:srgbClr val="00B0F0"/>
              </a:solidFill>
            </a:endParaRPr>
          </a:p>
          <a:p>
            <a:endParaRPr lang="en-US" dirty="0"/>
          </a:p>
          <a:p>
            <a:endParaRPr lang="en-US" dirty="0"/>
          </a:p>
          <a:p>
            <a:endParaRPr lang="en-US" dirty="0"/>
          </a:p>
          <a:p>
            <a:endParaRPr lang="en-GB" dirty="0"/>
          </a:p>
        </p:txBody>
      </p:sp>
      <p:pic>
        <p:nvPicPr>
          <p:cNvPr id="4" name="Picture 3">
            <a:extLst>
              <a:ext uri="{FF2B5EF4-FFF2-40B4-BE49-F238E27FC236}">
                <a16:creationId xmlns:a16="http://schemas.microsoft.com/office/drawing/2014/main" id="{44D2EAEC-1052-6A28-D934-FEF5BEA98ED5}"/>
              </a:ext>
            </a:extLst>
          </p:cNvPr>
          <p:cNvPicPr>
            <a:picLocks noChangeAspect="1"/>
          </p:cNvPicPr>
          <p:nvPr/>
        </p:nvPicPr>
        <p:blipFill>
          <a:blip r:embed="rId2"/>
          <a:stretch>
            <a:fillRect/>
          </a:stretch>
        </p:blipFill>
        <p:spPr>
          <a:xfrm>
            <a:off x="8394929" y="2184748"/>
            <a:ext cx="1027291" cy="1445730"/>
          </a:xfrm>
          <a:prstGeom prst="rect">
            <a:avLst/>
          </a:prstGeom>
        </p:spPr>
      </p:pic>
      <p:pic>
        <p:nvPicPr>
          <p:cNvPr id="5" name="Picture 4">
            <a:extLst>
              <a:ext uri="{FF2B5EF4-FFF2-40B4-BE49-F238E27FC236}">
                <a16:creationId xmlns:a16="http://schemas.microsoft.com/office/drawing/2014/main" id="{E0264AD7-5C8A-879C-3749-01C906E0BE35}"/>
              </a:ext>
            </a:extLst>
          </p:cNvPr>
          <p:cNvPicPr>
            <a:picLocks noChangeAspect="1"/>
          </p:cNvPicPr>
          <p:nvPr/>
        </p:nvPicPr>
        <p:blipFill>
          <a:blip r:embed="rId3"/>
          <a:stretch>
            <a:fillRect/>
          </a:stretch>
        </p:blipFill>
        <p:spPr>
          <a:xfrm>
            <a:off x="10114488" y="3815303"/>
            <a:ext cx="1321981" cy="1052103"/>
          </a:xfrm>
          <a:prstGeom prst="rect">
            <a:avLst/>
          </a:prstGeom>
        </p:spPr>
      </p:pic>
      <p:pic>
        <p:nvPicPr>
          <p:cNvPr id="6" name="Picture 5">
            <a:extLst>
              <a:ext uri="{FF2B5EF4-FFF2-40B4-BE49-F238E27FC236}">
                <a16:creationId xmlns:a16="http://schemas.microsoft.com/office/drawing/2014/main" id="{0142EA77-6CF7-67FD-7B07-A45F8AD1DCBB}"/>
              </a:ext>
            </a:extLst>
          </p:cNvPr>
          <p:cNvPicPr>
            <a:picLocks noChangeAspect="1"/>
          </p:cNvPicPr>
          <p:nvPr/>
        </p:nvPicPr>
        <p:blipFill>
          <a:blip r:embed="rId4"/>
          <a:stretch>
            <a:fillRect/>
          </a:stretch>
        </p:blipFill>
        <p:spPr>
          <a:xfrm>
            <a:off x="6121726" y="2148069"/>
            <a:ext cx="1054587" cy="1414967"/>
          </a:xfrm>
          <a:prstGeom prst="rect">
            <a:avLst/>
          </a:prstGeom>
        </p:spPr>
      </p:pic>
      <p:pic>
        <p:nvPicPr>
          <p:cNvPr id="7" name="Picture 6">
            <a:extLst>
              <a:ext uri="{FF2B5EF4-FFF2-40B4-BE49-F238E27FC236}">
                <a16:creationId xmlns:a16="http://schemas.microsoft.com/office/drawing/2014/main" id="{6F186FAF-92F3-0352-DD73-5C71159F5EC3}"/>
              </a:ext>
            </a:extLst>
          </p:cNvPr>
          <p:cNvPicPr>
            <a:picLocks noChangeAspect="1"/>
          </p:cNvPicPr>
          <p:nvPr/>
        </p:nvPicPr>
        <p:blipFill>
          <a:blip r:embed="rId5"/>
          <a:stretch>
            <a:fillRect/>
          </a:stretch>
        </p:blipFill>
        <p:spPr>
          <a:xfrm>
            <a:off x="7387052" y="2142422"/>
            <a:ext cx="852214" cy="1457894"/>
          </a:xfrm>
          <a:prstGeom prst="rect">
            <a:avLst/>
          </a:prstGeom>
        </p:spPr>
      </p:pic>
      <p:pic>
        <p:nvPicPr>
          <p:cNvPr id="8" name="Picture 7">
            <a:extLst>
              <a:ext uri="{FF2B5EF4-FFF2-40B4-BE49-F238E27FC236}">
                <a16:creationId xmlns:a16="http://schemas.microsoft.com/office/drawing/2014/main" id="{F00998C0-7F40-F875-C11B-3B49E649BEF8}"/>
              </a:ext>
            </a:extLst>
          </p:cNvPr>
          <p:cNvPicPr>
            <a:picLocks noChangeAspect="1"/>
          </p:cNvPicPr>
          <p:nvPr/>
        </p:nvPicPr>
        <p:blipFill>
          <a:blip r:embed="rId6"/>
          <a:stretch>
            <a:fillRect/>
          </a:stretch>
        </p:blipFill>
        <p:spPr>
          <a:xfrm>
            <a:off x="8199120" y="3787184"/>
            <a:ext cx="1704079" cy="1108344"/>
          </a:xfrm>
          <a:prstGeom prst="rect">
            <a:avLst/>
          </a:prstGeom>
        </p:spPr>
      </p:pic>
      <p:pic>
        <p:nvPicPr>
          <p:cNvPr id="9" name="Picture 8">
            <a:extLst>
              <a:ext uri="{FF2B5EF4-FFF2-40B4-BE49-F238E27FC236}">
                <a16:creationId xmlns:a16="http://schemas.microsoft.com/office/drawing/2014/main" id="{A5F594EB-BDBD-5DB1-4D37-05D50E80A79B}"/>
              </a:ext>
            </a:extLst>
          </p:cNvPr>
          <p:cNvPicPr>
            <a:picLocks noChangeAspect="1"/>
          </p:cNvPicPr>
          <p:nvPr/>
        </p:nvPicPr>
        <p:blipFill>
          <a:blip r:embed="rId7"/>
          <a:stretch>
            <a:fillRect/>
          </a:stretch>
        </p:blipFill>
        <p:spPr>
          <a:xfrm>
            <a:off x="6096000" y="3764204"/>
            <a:ext cx="2040565" cy="1154303"/>
          </a:xfrm>
          <a:prstGeom prst="rect">
            <a:avLst/>
          </a:prstGeom>
        </p:spPr>
      </p:pic>
      <p:pic>
        <p:nvPicPr>
          <p:cNvPr id="10" name="Picture 9">
            <a:extLst>
              <a:ext uri="{FF2B5EF4-FFF2-40B4-BE49-F238E27FC236}">
                <a16:creationId xmlns:a16="http://schemas.microsoft.com/office/drawing/2014/main" id="{2D1016E7-9316-D384-CBA2-849E3D92F42A}"/>
              </a:ext>
            </a:extLst>
          </p:cNvPr>
          <p:cNvPicPr>
            <a:picLocks noChangeAspect="1"/>
          </p:cNvPicPr>
          <p:nvPr/>
        </p:nvPicPr>
        <p:blipFill>
          <a:blip r:embed="rId8"/>
          <a:stretch>
            <a:fillRect/>
          </a:stretch>
        </p:blipFill>
        <p:spPr>
          <a:xfrm>
            <a:off x="9475034" y="2370745"/>
            <a:ext cx="1479906" cy="1158645"/>
          </a:xfrm>
          <a:prstGeom prst="rect">
            <a:avLst/>
          </a:prstGeom>
        </p:spPr>
      </p:pic>
    </p:spTree>
    <p:extLst>
      <p:ext uri="{BB962C8B-B14F-4D97-AF65-F5344CB8AC3E}">
        <p14:creationId xmlns:p14="http://schemas.microsoft.com/office/powerpoint/2010/main" val="186421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0C1E-EC03-318F-112F-761B86EC33DC}"/>
              </a:ext>
            </a:extLst>
          </p:cNvPr>
          <p:cNvSpPr>
            <a:spLocks noGrp="1"/>
          </p:cNvSpPr>
          <p:nvPr>
            <p:ph type="title"/>
          </p:nvPr>
        </p:nvSpPr>
        <p:spPr/>
        <p:txBody>
          <a:bodyPr/>
          <a:lstStyle/>
          <a:p>
            <a:r>
              <a:rPr lang="en-GB" dirty="0"/>
              <a:t>Unexpected and unintended </a:t>
            </a:r>
          </a:p>
        </p:txBody>
      </p:sp>
      <p:sp>
        <p:nvSpPr>
          <p:cNvPr id="3" name="Content Placeholder 2">
            <a:extLst>
              <a:ext uri="{FF2B5EF4-FFF2-40B4-BE49-F238E27FC236}">
                <a16:creationId xmlns:a16="http://schemas.microsoft.com/office/drawing/2014/main" id="{FD28BA49-EC05-D713-E627-5E1699CBF217}"/>
              </a:ext>
            </a:extLst>
          </p:cNvPr>
          <p:cNvSpPr>
            <a:spLocks noGrp="1"/>
          </p:cNvSpPr>
          <p:nvPr>
            <p:ph idx="1"/>
          </p:nvPr>
        </p:nvSpPr>
        <p:spPr>
          <a:xfrm>
            <a:off x="1024128" y="1930400"/>
            <a:ext cx="9720073" cy="4673600"/>
          </a:xfrm>
        </p:spPr>
        <p:txBody>
          <a:bodyPr>
            <a:normAutofit fontScale="77500" lnSpcReduction="20000"/>
          </a:bodyPr>
          <a:lstStyle/>
          <a:p>
            <a:r>
              <a:rPr lang="en-GB" sz="2900" dirty="0"/>
              <a:t>But where does the journey take you…</a:t>
            </a:r>
          </a:p>
          <a:p>
            <a:r>
              <a:rPr lang="en-US" sz="2900" i="1" dirty="0"/>
              <a:t>The impacts of being involved in research can be ‘minimal, or significant, or even transformative… in good and bad ways’ </a:t>
            </a:r>
            <a:r>
              <a:rPr lang="en-US" sz="2900" dirty="0"/>
              <a:t>(Braun and Clarke 2021, p. 26) </a:t>
            </a:r>
            <a:endParaRPr lang="en-GB" sz="2900" dirty="0"/>
          </a:p>
          <a:p>
            <a:r>
              <a:rPr lang="en-GB" sz="2900" dirty="0"/>
              <a:t>Sharp tools (Pam Burnard) </a:t>
            </a:r>
          </a:p>
          <a:p>
            <a:r>
              <a:rPr lang="en-GB" sz="2900" dirty="0"/>
              <a:t>Trauma and vicarious responses - </a:t>
            </a:r>
            <a:r>
              <a:rPr lang="en-US" sz="2900" dirty="0"/>
              <a:t>‘the field never entirely leaves the researcher’ (Pole and Hillyard 2017, p. 109)</a:t>
            </a:r>
            <a:endParaRPr lang="en-GB" sz="2900" dirty="0"/>
          </a:p>
          <a:p>
            <a:r>
              <a:rPr lang="en-GB" sz="2900" dirty="0"/>
              <a:t>Speaking and silencing </a:t>
            </a:r>
          </a:p>
          <a:p>
            <a:r>
              <a:rPr lang="en-GB" sz="2900" dirty="0"/>
              <a:t>Powerful and powerless </a:t>
            </a:r>
          </a:p>
          <a:p>
            <a:endParaRPr lang="en-GB" dirty="0"/>
          </a:p>
          <a:p>
            <a:pPr>
              <a:buFont typeface="Arial" panose="020B0604020202020204" pitchFamily="34" charset="0"/>
              <a:buChar char="•"/>
            </a:pPr>
            <a:r>
              <a:rPr lang="en-US" sz="1600" dirty="0">
                <a:solidFill>
                  <a:srgbClr val="00B0F0"/>
                </a:solidFill>
              </a:rPr>
              <a:t>Braun, V. and Clarke, V. 2021. The ebbs and flows of qualitative research. Time, change, and the slow wheel of interpretation. In B. Clift, J. Gore, S, Gustafsson, S. </a:t>
            </a:r>
            <a:r>
              <a:rPr lang="en-US" sz="1600" dirty="0" err="1">
                <a:solidFill>
                  <a:srgbClr val="00B0F0"/>
                </a:solidFill>
              </a:rPr>
              <a:t>Bekker</a:t>
            </a:r>
            <a:r>
              <a:rPr lang="en-US" sz="1600" dirty="0">
                <a:solidFill>
                  <a:srgbClr val="00B0F0"/>
                </a:solidFill>
              </a:rPr>
              <a:t>, I. Costas </a:t>
            </a:r>
            <a:r>
              <a:rPr lang="en-US" sz="1600" dirty="0" err="1">
                <a:solidFill>
                  <a:srgbClr val="00B0F0"/>
                </a:solidFill>
              </a:rPr>
              <a:t>Batlle</a:t>
            </a:r>
            <a:r>
              <a:rPr lang="en-US" sz="1600" dirty="0">
                <a:solidFill>
                  <a:srgbClr val="00B0F0"/>
                </a:solidFill>
              </a:rPr>
              <a:t> and J. Hatchard (Eds). </a:t>
            </a:r>
            <a:r>
              <a:rPr lang="en-US" sz="1600" i="1" dirty="0">
                <a:solidFill>
                  <a:srgbClr val="00B0F0"/>
                </a:solidFill>
              </a:rPr>
              <a:t>Temporality in qualitative inquiry: theories, methods and practices</a:t>
            </a:r>
            <a:r>
              <a:rPr lang="en-US" sz="1600" dirty="0">
                <a:solidFill>
                  <a:srgbClr val="00B0F0"/>
                </a:solidFill>
              </a:rPr>
              <a:t> (pp. 22-38). Abingdon: Routledge. </a:t>
            </a:r>
          </a:p>
          <a:p>
            <a:pPr>
              <a:buFont typeface="Arial" panose="020B0604020202020204" pitchFamily="34" charset="0"/>
              <a:buChar char="•"/>
            </a:pPr>
            <a:r>
              <a:rPr lang="en-US" sz="1600" dirty="0">
                <a:solidFill>
                  <a:srgbClr val="00B0F0"/>
                </a:solidFill>
              </a:rPr>
              <a:t>Mannay, D. 2011. Taking refuge in the branches of a guava tree: the difficulty of retaining consenting and non-consenting participants’ confidentiality as an indigenous researcher. Qualitative Inquiry 17(10), pp. 962-964.</a:t>
            </a:r>
          </a:p>
          <a:p>
            <a:pPr>
              <a:buFont typeface="Arial" panose="020B0604020202020204" pitchFamily="34" charset="0"/>
              <a:buChar char="•"/>
            </a:pPr>
            <a:r>
              <a:rPr lang="en-US" sz="1600" dirty="0">
                <a:solidFill>
                  <a:srgbClr val="00B0F0"/>
                </a:solidFill>
              </a:rPr>
              <a:t>Pole, C. and Hillyard, S. 2017. When it’s time to go. In C. Pole &amp; S. Hillyard (Eds.) </a:t>
            </a:r>
            <a:r>
              <a:rPr lang="en-US" sz="1600" i="1" dirty="0">
                <a:solidFill>
                  <a:srgbClr val="00B0F0"/>
                </a:solidFill>
              </a:rPr>
              <a:t>Doing fieldwork</a:t>
            </a:r>
            <a:r>
              <a:rPr lang="en-US" sz="1600" dirty="0">
                <a:solidFill>
                  <a:srgbClr val="00B0F0"/>
                </a:solidFill>
              </a:rPr>
              <a:t>. London: Sage, pp. 107-122.</a:t>
            </a:r>
            <a:endParaRPr lang="en-GB" sz="1600" dirty="0">
              <a:solidFill>
                <a:srgbClr val="00B0F0"/>
              </a:solidFill>
            </a:endParaRPr>
          </a:p>
          <a:p>
            <a:endParaRPr lang="en-GB" dirty="0"/>
          </a:p>
        </p:txBody>
      </p:sp>
    </p:spTree>
    <p:extLst>
      <p:ext uri="{BB962C8B-B14F-4D97-AF65-F5344CB8AC3E}">
        <p14:creationId xmlns:p14="http://schemas.microsoft.com/office/powerpoint/2010/main" val="151529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6B347A92-CB8B-BEC3-691A-C4BCE37F0DE8}"/>
              </a:ext>
            </a:extLst>
          </p:cNvPr>
          <p:cNvSpPr>
            <a:spLocks noGrp="1" noChangeArrowheads="1"/>
          </p:cNvSpPr>
          <p:nvPr>
            <p:ph type="title"/>
          </p:nvPr>
        </p:nvSpPr>
        <p:spPr/>
        <p:txBody>
          <a:bodyPr/>
          <a:lstStyle/>
          <a:p>
            <a:r>
              <a:rPr lang="en-GB" altLang="en-US" dirty="0"/>
              <a:t>Qualitative research – what for? ‘nothing ever changes’ </a:t>
            </a:r>
            <a:endParaRPr lang="en-US" altLang="en-US" dirty="0"/>
          </a:p>
        </p:txBody>
      </p:sp>
      <p:pic>
        <p:nvPicPr>
          <p:cNvPr id="71683" name="Content Placeholder 3">
            <a:extLst>
              <a:ext uri="{FF2B5EF4-FFF2-40B4-BE49-F238E27FC236}">
                <a16:creationId xmlns:a16="http://schemas.microsoft.com/office/drawing/2014/main" id="{BB2DB3E7-F92A-92DD-64FC-026A5D9F8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3008" y="2531745"/>
            <a:ext cx="4164012" cy="2343150"/>
          </a:xfrm>
        </p:spPr>
      </p:pic>
      <p:pic>
        <p:nvPicPr>
          <p:cNvPr id="71684" name="Picture 4">
            <a:extLst>
              <a:ext uri="{FF2B5EF4-FFF2-40B4-BE49-F238E27FC236}">
                <a16:creationId xmlns:a16="http://schemas.microsoft.com/office/drawing/2014/main" id="{4B3F340D-F149-53A5-45DB-BD926AF0B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6" y="2820544"/>
            <a:ext cx="2601913"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1253</TotalTime>
  <Words>1797</Words>
  <Application>Microsoft Office PowerPoint</Application>
  <PresentationFormat>Widescreen</PresentationFormat>
  <Paragraphs>107</Paragraphs>
  <Slides>16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Tw Cen MT</vt:lpstr>
      <vt:lpstr>Tw Cen MT Condensed</vt:lpstr>
      <vt:lpstr>Wingdings</vt:lpstr>
      <vt:lpstr>Wingdings 3</vt:lpstr>
      <vt:lpstr>Integral</vt:lpstr>
      <vt:lpstr>Acrobat Document</vt:lpstr>
      <vt:lpstr>  THE BRYAN C CLIFT KEYNOTE LECTURE ‘Thoughtful practice can be more ethical than an ethical code’: Reflections on the lessons learnt in qualitative journeys  </vt:lpstr>
      <vt:lpstr>Thank you </vt:lpstr>
      <vt:lpstr>Overview – ethics and power</vt:lpstr>
      <vt:lpstr>The ‘I am’ and thoughtful practice </vt:lpstr>
      <vt:lpstr>Before we begin… </vt:lpstr>
      <vt:lpstr>Limits of co-design and participatory potential  </vt:lpstr>
      <vt:lpstr>   Within studies… creative qualitative research   </vt:lpstr>
      <vt:lpstr>Unexpected and unintended </vt:lpstr>
      <vt:lpstr>Qualitative research – what for? ‘nothing ever changes’ </vt:lpstr>
      <vt:lpstr>Enabling Ethical Impact</vt:lpstr>
      <vt:lpstr>Ethics of recognition </vt:lpstr>
      <vt:lpstr>Visual Re-representations</vt:lpstr>
      <vt:lpstr>The shape of impact</vt:lpstr>
      <vt:lpstr>The cost of impact </vt:lpstr>
      <vt:lpstr>    Beyond endings…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BRYAN C CLIFT KEYNOTE LECTURE ‘Thoughtful practice can be more ethical than an ethical code’: Reflections on the lessons learnt in qualitative journeys  </dc:title>
  <dc:creator>Dawn Mannay</dc:creator>
  <cp:lastModifiedBy>Dawn Mannay</cp:lastModifiedBy>
  <cp:revision>13</cp:revision>
  <cp:lastPrinted>2024-01-30T20:57:05Z</cp:lastPrinted>
  <dcterms:created xsi:type="dcterms:W3CDTF">2024-01-29T09:54:04Z</dcterms:created>
  <dcterms:modified xsi:type="dcterms:W3CDTF">2024-01-30T20:59:52Z</dcterms:modified>
</cp:coreProperties>
</file>