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notesMasterIdLst>
    <p:notesMasterId r:id="rId31"/>
  </p:notesMasterIdLst>
  <p:sldIdLst>
    <p:sldId id="308" r:id="rId6"/>
    <p:sldId id="262" r:id="rId7"/>
    <p:sldId id="292" r:id="rId8"/>
    <p:sldId id="290" r:id="rId9"/>
    <p:sldId id="303" r:id="rId10"/>
    <p:sldId id="271" r:id="rId11"/>
    <p:sldId id="300" r:id="rId12"/>
    <p:sldId id="289" r:id="rId13"/>
    <p:sldId id="263" r:id="rId14"/>
    <p:sldId id="288" r:id="rId15"/>
    <p:sldId id="264" r:id="rId16"/>
    <p:sldId id="269" r:id="rId17"/>
    <p:sldId id="274" r:id="rId18"/>
    <p:sldId id="294" r:id="rId19"/>
    <p:sldId id="284" r:id="rId20"/>
    <p:sldId id="285" r:id="rId21"/>
    <p:sldId id="295" r:id="rId22"/>
    <p:sldId id="298" r:id="rId23"/>
    <p:sldId id="296" r:id="rId24"/>
    <p:sldId id="297" r:id="rId25"/>
    <p:sldId id="306" r:id="rId26"/>
    <p:sldId id="305" r:id="rId27"/>
    <p:sldId id="266" r:id="rId28"/>
    <p:sldId id="310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9B800E-7078-417E-A13F-8C3CF7A29126}">
          <p14:sldIdLst>
            <p14:sldId id="308"/>
            <p14:sldId id="262"/>
            <p14:sldId id="292"/>
            <p14:sldId id="290"/>
            <p14:sldId id="303"/>
            <p14:sldId id="271"/>
            <p14:sldId id="300"/>
            <p14:sldId id="289"/>
            <p14:sldId id="263"/>
            <p14:sldId id="288"/>
            <p14:sldId id="264"/>
            <p14:sldId id="269"/>
            <p14:sldId id="274"/>
            <p14:sldId id="294"/>
            <p14:sldId id="284"/>
            <p14:sldId id="285"/>
            <p14:sldId id="295"/>
            <p14:sldId id="298"/>
            <p14:sldId id="296"/>
            <p14:sldId id="297"/>
            <p14:sldId id="306"/>
            <p14:sldId id="305"/>
            <p14:sldId id="266"/>
            <p14:sldId id="310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4E"/>
    <a:srgbClr val="2E5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84548" autoAdjust="0"/>
  </p:normalViewPr>
  <p:slideViewPr>
    <p:cSldViewPr snapToGrid="0" snapToObjects="1">
      <p:cViewPr varScale="1">
        <p:scale>
          <a:sx n="90" d="100"/>
          <a:sy n="90" d="100"/>
        </p:scale>
        <p:origin x="978" y="84"/>
      </p:cViewPr>
      <p:guideLst/>
    </p:cSldViewPr>
  </p:slideViewPr>
  <p:outlineViewPr>
    <p:cViewPr>
      <p:scale>
        <a:sx n="33" d="100"/>
        <a:sy n="33" d="100"/>
      </p:scale>
      <p:origin x="0" y="-78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82"/>
    </p:cViewPr>
  </p:sorterViewPr>
  <p:notesViewPr>
    <p:cSldViewPr snapToGrid="0" snapToObjects="1">
      <p:cViewPr varScale="1">
        <p:scale>
          <a:sx n="78" d="100"/>
          <a:sy n="78" d="100"/>
        </p:scale>
        <p:origin x="25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Willis" userId="f756c829-2c98-48ca-ab72-04d6d43e229b" providerId="ADAL" clId="{113A24D5-D019-42E0-8105-B65530DBE37D}"/>
    <pc:docChg chg="custSel delSld modSld modSection">
      <pc:chgData name="Simone Willis" userId="f756c829-2c98-48ca-ab72-04d6d43e229b" providerId="ADAL" clId="{113A24D5-D019-42E0-8105-B65530DBE37D}" dt="2024-05-29T15:07:20.235" v="45" actId="14"/>
      <pc:docMkLst>
        <pc:docMk/>
      </pc:docMkLst>
      <pc:sldChg chg="modNotes modNotesTx">
        <pc:chgData name="Simone Willis" userId="f756c829-2c98-48ca-ab72-04d6d43e229b" providerId="ADAL" clId="{113A24D5-D019-42E0-8105-B65530DBE37D}" dt="2024-05-29T15:06:37.061" v="36" actId="12"/>
        <pc:sldMkLst>
          <pc:docMk/>
          <pc:sldMk cId="1303221120" sldId="262"/>
        </pc:sldMkLst>
      </pc:sldChg>
      <pc:sldChg chg="modNotes modNotesTx">
        <pc:chgData name="Simone Willis" userId="f756c829-2c98-48ca-ab72-04d6d43e229b" providerId="ADAL" clId="{113A24D5-D019-42E0-8105-B65530DBE37D}" dt="2024-05-29T15:06:54.635" v="40" actId="12"/>
        <pc:sldMkLst>
          <pc:docMk/>
          <pc:sldMk cId="1117813370" sldId="263"/>
        </pc:sldMkLst>
      </pc:sldChg>
      <pc:sldChg chg="modNotes">
        <pc:chgData name="Simone Willis" userId="f756c829-2c98-48ca-ab72-04d6d43e229b" providerId="ADAL" clId="{113A24D5-D019-42E0-8105-B65530DBE37D}" dt="2024-05-29T15:06:16.439" v="15" actId="368"/>
        <pc:sldMkLst>
          <pc:docMk/>
          <pc:sldMk cId="326482145" sldId="264"/>
        </pc:sldMkLst>
      </pc:sldChg>
      <pc:sldChg chg="modNotes">
        <pc:chgData name="Simone Willis" userId="f756c829-2c98-48ca-ab72-04d6d43e229b" providerId="ADAL" clId="{113A24D5-D019-42E0-8105-B65530DBE37D}" dt="2024-05-29T15:06:16.461" v="17" actId="368"/>
        <pc:sldMkLst>
          <pc:docMk/>
          <pc:sldMk cId="3750812749" sldId="269"/>
        </pc:sldMkLst>
      </pc:sldChg>
      <pc:sldChg chg="modNotes modNotesTx">
        <pc:chgData name="Simone Willis" userId="f756c829-2c98-48ca-ab72-04d6d43e229b" providerId="ADAL" clId="{113A24D5-D019-42E0-8105-B65530DBE37D}" dt="2024-05-29T15:06:45.398" v="38" actId="12"/>
        <pc:sldMkLst>
          <pc:docMk/>
          <pc:sldMk cId="3789574707" sldId="271"/>
        </pc:sldMkLst>
      </pc:sldChg>
      <pc:sldChg chg="modNotes">
        <pc:chgData name="Simone Willis" userId="f756c829-2c98-48ca-ab72-04d6d43e229b" providerId="ADAL" clId="{113A24D5-D019-42E0-8105-B65530DBE37D}" dt="2024-05-29T15:06:16.478" v="19" actId="368"/>
        <pc:sldMkLst>
          <pc:docMk/>
          <pc:sldMk cId="3455435707" sldId="274"/>
        </pc:sldMkLst>
      </pc:sldChg>
      <pc:sldChg chg="modNotes">
        <pc:chgData name="Simone Willis" userId="f756c829-2c98-48ca-ab72-04d6d43e229b" providerId="ADAL" clId="{113A24D5-D019-42E0-8105-B65530DBE37D}" dt="2024-05-29T15:06:16.508" v="23" actId="368"/>
        <pc:sldMkLst>
          <pc:docMk/>
          <pc:sldMk cId="2578013943" sldId="284"/>
        </pc:sldMkLst>
      </pc:sldChg>
      <pc:sldChg chg="modNotes">
        <pc:chgData name="Simone Willis" userId="f756c829-2c98-48ca-ab72-04d6d43e229b" providerId="ADAL" clId="{113A24D5-D019-42E0-8105-B65530DBE37D}" dt="2024-05-29T15:06:16.526" v="25" actId="368"/>
        <pc:sldMkLst>
          <pc:docMk/>
          <pc:sldMk cId="3600290199" sldId="285"/>
        </pc:sldMkLst>
      </pc:sldChg>
      <pc:sldChg chg="modNotes modNotesTx">
        <pc:chgData name="Simone Willis" userId="f756c829-2c98-48ca-ab72-04d6d43e229b" providerId="ADAL" clId="{113A24D5-D019-42E0-8105-B65530DBE37D}" dt="2024-05-29T15:06:39.904" v="37" actId="12"/>
        <pc:sldMkLst>
          <pc:docMk/>
          <pc:sldMk cId="2395455902" sldId="292"/>
        </pc:sldMkLst>
      </pc:sldChg>
      <pc:sldChg chg="del">
        <pc:chgData name="Simone Willis" userId="f756c829-2c98-48ca-ab72-04d6d43e229b" providerId="ADAL" clId="{113A24D5-D019-42E0-8105-B65530DBE37D}" dt="2024-05-29T15:05:15.718" v="0" actId="2696"/>
        <pc:sldMkLst>
          <pc:docMk/>
          <pc:sldMk cId="4276026230" sldId="293"/>
        </pc:sldMkLst>
      </pc:sldChg>
      <pc:sldChg chg="modNotes">
        <pc:chgData name="Simone Willis" userId="f756c829-2c98-48ca-ab72-04d6d43e229b" providerId="ADAL" clId="{113A24D5-D019-42E0-8105-B65530DBE37D}" dt="2024-05-29T15:06:16.493" v="21" actId="368"/>
        <pc:sldMkLst>
          <pc:docMk/>
          <pc:sldMk cId="19199582" sldId="294"/>
        </pc:sldMkLst>
      </pc:sldChg>
      <pc:sldChg chg="modNotes">
        <pc:chgData name="Simone Willis" userId="f756c829-2c98-48ca-ab72-04d6d43e229b" providerId="ADAL" clId="{113A24D5-D019-42E0-8105-B65530DBE37D}" dt="2024-05-29T15:06:16.540" v="27" actId="368"/>
        <pc:sldMkLst>
          <pc:docMk/>
          <pc:sldMk cId="2985036075" sldId="295"/>
        </pc:sldMkLst>
      </pc:sldChg>
      <pc:sldChg chg="modNotes">
        <pc:chgData name="Simone Willis" userId="f756c829-2c98-48ca-ab72-04d6d43e229b" providerId="ADAL" clId="{113A24D5-D019-42E0-8105-B65530DBE37D}" dt="2024-05-29T15:06:16.572" v="31" actId="368"/>
        <pc:sldMkLst>
          <pc:docMk/>
          <pc:sldMk cId="2539820818" sldId="296"/>
        </pc:sldMkLst>
      </pc:sldChg>
      <pc:sldChg chg="modNotes modNotesTx">
        <pc:chgData name="Simone Willis" userId="f756c829-2c98-48ca-ab72-04d6d43e229b" providerId="ADAL" clId="{113A24D5-D019-42E0-8105-B65530DBE37D}" dt="2024-05-29T15:07:08.448" v="42" actId="12"/>
        <pc:sldMkLst>
          <pc:docMk/>
          <pc:sldMk cId="883841162" sldId="297"/>
        </pc:sldMkLst>
      </pc:sldChg>
      <pc:sldChg chg="modNotes modNotesTx">
        <pc:chgData name="Simone Willis" userId="f756c829-2c98-48ca-ab72-04d6d43e229b" providerId="ADAL" clId="{113A24D5-D019-42E0-8105-B65530DBE37D}" dt="2024-05-29T15:07:04.285" v="41" actId="12"/>
        <pc:sldMkLst>
          <pc:docMk/>
          <pc:sldMk cId="3921296720" sldId="298"/>
        </pc:sldMkLst>
      </pc:sldChg>
      <pc:sldChg chg="modNotes modNotesTx">
        <pc:chgData name="Simone Willis" userId="f756c829-2c98-48ca-ab72-04d6d43e229b" providerId="ADAL" clId="{113A24D5-D019-42E0-8105-B65530DBE37D}" dt="2024-05-29T15:06:49.250" v="39" actId="12"/>
        <pc:sldMkLst>
          <pc:docMk/>
          <pc:sldMk cId="410272619" sldId="300"/>
        </pc:sldMkLst>
      </pc:sldChg>
      <pc:sldChg chg="modNotes">
        <pc:chgData name="Simone Willis" userId="f756c829-2c98-48ca-ab72-04d6d43e229b" providerId="ADAL" clId="{113A24D5-D019-42E0-8105-B65530DBE37D}" dt="2024-05-29T15:06:16.385" v="7" actId="368"/>
        <pc:sldMkLst>
          <pc:docMk/>
          <pc:sldMk cId="1233288763" sldId="303"/>
        </pc:sldMkLst>
      </pc:sldChg>
      <pc:sldChg chg="del">
        <pc:chgData name="Simone Willis" userId="f756c829-2c98-48ca-ab72-04d6d43e229b" providerId="ADAL" clId="{113A24D5-D019-42E0-8105-B65530DBE37D}" dt="2024-05-29T15:05:17.572" v="1" actId="2696"/>
        <pc:sldMkLst>
          <pc:docMk/>
          <pc:sldMk cId="2200035677" sldId="304"/>
        </pc:sldMkLst>
      </pc:sldChg>
      <pc:sldChg chg="modNotes modNotesTx">
        <pc:chgData name="Simone Willis" userId="f756c829-2c98-48ca-ab72-04d6d43e229b" providerId="ADAL" clId="{113A24D5-D019-42E0-8105-B65530DBE37D}" dt="2024-05-29T15:07:20.235" v="45" actId="14"/>
        <pc:sldMkLst>
          <pc:docMk/>
          <pc:sldMk cId="2977107381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CD08-5DF5-BD4B-807B-F11B16FFC28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902F4-BDC4-E545-963F-EE58C192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1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3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0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1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7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9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7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5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51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6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9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5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902F4-BDC4-E545-963F-EE58C192BF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2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35036" cy="365125"/>
          </a:xfrm>
        </p:spPr>
        <p:txBody>
          <a:bodyPr/>
          <a:lstStyle/>
          <a:p>
            <a:fld id="{0C31D5D2-5FC6-8744-87A0-60E5ED809D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7447" y="365126"/>
            <a:ext cx="11488189" cy="20040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7448" y="2660074"/>
            <a:ext cx="5503025" cy="31837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42611" y="2660074"/>
            <a:ext cx="5503025" cy="31837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0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AC05-E79D-8A44-93A0-10A5A47C1F67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4CC6-692F-114C-BAD7-1B257DE05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73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1ACA-CB9E-C38E-EB45-AF3A2EF1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D0BBB-8180-C161-927B-94AD5EB9C5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95750"/>
            <a:ext cx="10596563" cy="4031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4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0B365A-6B9E-604D-BA5C-88A9FFDA93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D5D2-5FC6-8744-87A0-60E5ED80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15BFE-79CA-D248-BDE2-A9338101C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ABD139-F46A-26D2-CDB1-413649B0F73F}"/>
              </a:ext>
            </a:extLst>
          </p:cNvPr>
          <p:cNvSpPr txBox="1"/>
          <p:nvPr/>
        </p:nvSpPr>
        <p:spPr>
          <a:xfrm>
            <a:off x="858077" y="1171285"/>
            <a:ext cx="1047584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Exploring classical musicians' experiences of occupational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stress and well-being</a:t>
            </a: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Simone Willis, Rich Neil, Mikel Mellick, David Wasley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4315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C880-0391-476B-BC6F-19B5BB42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C9ED-9390-4D09-9960-DF787304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Interpretative phenomenological analysis (IPA;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Smith, Flowers &amp; Larkin, 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Purposive sampling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Recruitment from survey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Semi-structured interviews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C57BF3B-D177-4A6B-B98D-5F4577A9B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230520"/>
              </p:ext>
            </p:extLst>
          </p:nvPr>
        </p:nvGraphicFramePr>
        <p:xfrm>
          <a:off x="838199" y="1825624"/>
          <a:ext cx="10515600" cy="447892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25711155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117636"/>
                    </a:ext>
                  </a:extLst>
                </a:gridCol>
                <a:gridCol w="1596204">
                  <a:extLst>
                    <a:ext uri="{9D8B030D-6E8A-4147-A177-3AD203B41FA5}">
                      <a16:colId xmlns:a16="http://schemas.microsoft.com/office/drawing/2014/main" val="4041998486"/>
                    </a:ext>
                  </a:extLst>
                </a:gridCol>
                <a:gridCol w="2338465">
                  <a:extLst>
                    <a:ext uri="{9D8B030D-6E8A-4147-A177-3AD203B41FA5}">
                      <a16:colId xmlns:a16="http://schemas.microsoft.com/office/drawing/2014/main" val="3036770426"/>
                    </a:ext>
                  </a:extLst>
                </a:gridCol>
                <a:gridCol w="2374691">
                  <a:extLst>
                    <a:ext uri="{9D8B030D-6E8A-4147-A177-3AD203B41FA5}">
                      <a16:colId xmlns:a16="http://schemas.microsoft.com/office/drawing/2014/main" val="3010209646"/>
                    </a:ext>
                  </a:extLst>
                </a:gridCol>
              </a:tblGrid>
              <a:tr h="6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5032026"/>
                  </a:ext>
                </a:extLst>
              </a:tr>
              <a:tr h="6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Woodwind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51777"/>
                  </a:ext>
                </a:extLst>
              </a:tr>
              <a:tr h="6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Self-employed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493449"/>
                  </a:ext>
                </a:extLst>
              </a:tr>
              <a:tr h="6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Charlotte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Woodwind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Self-employed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7971217"/>
                  </a:ext>
                </a:extLst>
              </a:tr>
              <a:tr h="6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4534859"/>
                  </a:ext>
                </a:extLst>
              </a:tr>
              <a:tr h="6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Strings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Self-employed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225393"/>
                  </a:ext>
                </a:extLst>
              </a:tr>
              <a:tr h="63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Kieran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Self-employed</a:t>
                      </a:r>
                      <a:endParaRPr lang="en-GB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338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4554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398E-5397-458F-AC95-3C773FFB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Experiential Themes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9CF718D-479D-AF51-8679-638A31D51A09}"/>
              </a:ext>
            </a:extLst>
          </p:cNvPr>
          <p:cNvSpPr/>
          <p:nvPr/>
        </p:nvSpPr>
        <p:spPr>
          <a:xfrm>
            <a:off x="609600" y="2109788"/>
            <a:ext cx="3420000" cy="3420000"/>
          </a:xfrm>
          <a:custGeom>
            <a:avLst/>
            <a:gdLst>
              <a:gd name="connsiteX0" fmla="*/ 0 w 4040906"/>
              <a:gd name="connsiteY0" fmla="*/ 2020453 h 4040906"/>
              <a:gd name="connsiteX1" fmla="*/ 2020453 w 4040906"/>
              <a:gd name="connsiteY1" fmla="*/ 0 h 4040906"/>
              <a:gd name="connsiteX2" fmla="*/ 4040906 w 4040906"/>
              <a:gd name="connsiteY2" fmla="*/ 2020453 h 4040906"/>
              <a:gd name="connsiteX3" fmla="*/ 2020453 w 4040906"/>
              <a:gd name="connsiteY3" fmla="*/ 4040906 h 4040906"/>
              <a:gd name="connsiteX4" fmla="*/ 0 w 4040906"/>
              <a:gd name="connsiteY4" fmla="*/ 2020453 h 40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906" h="4040906">
                <a:moveTo>
                  <a:pt x="0" y="2020453"/>
                </a:moveTo>
                <a:cubicBezTo>
                  <a:pt x="0" y="904588"/>
                  <a:pt x="904588" y="0"/>
                  <a:pt x="2020453" y="0"/>
                </a:cubicBezTo>
                <a:cubicBezTo>
                  <a:pt x="3136318" y="0"/>
                  <a:pt x="4040906" y="904588"/>
                  <a:pt x="4040906" y="2020453"/>
                </a:cubicBezTo>
                <a:cubicBezTo>
                  <a:pt x="4040906" y="3136318"/>
                  <a:pt x="3136318" y="4040906"/>
                  <a:pt x="2020453" y="4040906"/>
                </a:cubicBezTo>
                <a:cubicBezTo>
                  <a:pt x="904588" y="4040906"/>
                  <a:pt x="0" y="3136318"/>
                  <a:pt x="0" y="20204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4162" tIns="632417" rIns="814162" bIns="632417" numCol="1" spcCol="1270" anchor="ctr" anchorCtr="1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kern="1200" dirty="0"/>
              <a:t>Performance demands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Exposure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Performance standards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6252EC8-7AD4-EC3E-CDCB-C33463C760C1}"/>
              </a:ext>
            </a:extLst>
          </p:cNvPr>
          <p:cNvSpPr/>
          <p:nvPr/>
        </p:nvSpPr>
        <p:spPr>
          <a:xfrm>
            <a:off x="4386000" y="2109788"/>
            <a:ext cx="3420000" cy="3420000"/>
          </a:xfrm>
          <a:custGeom>
            <a:avLst/>
            <a:gdLst>
              <a:gd name="connsiteX0" fmla="*/ 0 w 4040906"/>
              <a:gd name="connsiteY0" fmla="*/ 2020453 h 4040906"/>
              <a:gd name="connsiteX1" fmla="*/ 2020453 w 4040906"/>
              <a:gd name="connsiteY1" fmla="*/ 0 h 4040906"/>
              <a:gd name="connsiteX2" fmla="*/ 4040906 w 4040906"/>
              <a:gd name="connsiteY2" fmla="*/ 2020453 h 4040906"/>
              <a:gd name="connsiteX3" fmla="*/ 2020453 w 4040906"/>
              <a:gd name="connsiteY3" fmla="*/ 4040906 h 4040906"/>
              <a:gd name="connsiteX4" fmla="*/ 0 w 4040906"/>
              <a:gd name="connsiteY4" fmla="*/ 2020453 h 40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906" h="4040906">
                <a:moveTo>
                  <a:pt x="0" y="2020453"/>
                </a:moveTo>
                <a:cubicBezTo>
                  <a:pt x="0" y="904588"/>
                  <a:pt x="904588" y="0"/>
                  <a:pt x="2020453" y="0"/>
                </a:cubicBezTo>
                <a:cubicBezTo>
                  <a:pt x="3136318" y="0"/>
                  <a:pt x="4040906" y="904588"/>
                  <a:pt x="4040906" y="2020453"/>
                </a:cubicBezTo>
                <a:cubicBezTo>
                  <a:pt x="4040906" y="3136318"/>
                  <a:pt x="3136318" y="4040906"/>
                  <a:pt x="2020453" y="4040906"/>
                </a:cubicBezTo>
                <a:cubicBezTo>
                  <a:pt x="904588" y="4040906"/>
                  <a:pt x="0" y="3136318"/>
                  <a:pt x="0" y="20204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4162" tIns="632417" rIns="814162" bIns="632417" numCol="1" spcCol="1270" anchor="ctr" anchorCtr="1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300" b="1" kern="1200" dirty="0"/>
              <a:t>Organisational demands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Role demands</a:t>
            </a:r>
          </a:p>
          <a:p>
            <a:pPr marL="457200" lvl="2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 dirty="0"/>
              <a:t>Responsibility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2E9EB5F-709E-AFA2-3DA5-47D496775AF7}"/>
              </a:ext>
            </a:extLst>
          </p:cNvPr>
          <p:cNvSpPr/>
          <p:nvPr/>
        </p:nvSpPr>
        <p:spPr>
          <a:xfrm>
            <a:off x="8162400" y="2109788"/>
            <a:ext cx="3420000" cy="3420000"/>
          </a:xfrm>
          <a:custGeom>
            <a:avLst/>
            <a:gdLst>
              <a:gd name="connsiteX0" fmla="*/ 0 w 4040906"/>
              <a:gd name="connsiteY0" fmla="*/ 2020453 h 4040906"/>
              <a:gd name="connsiteX1" fmla="*/ 2020453 w 4040906"/>
              <a:gd name="connsiteY1" fmla="*/ 0 h 4040906"/>
              <a:gd name="connsiteX2" fmla="*/ 4040906 w 4040906"/>
              <a:gd name="connsiteY2" fmla="*/ 2020453 h 4040906"/>
              <a:gd name="connsiteX3" fmla="*/ 2020453 w 4040906"/>
              <a:gd name="connsiteY3" fmla="*/ 4040906 h 4040906"/>
              <a:gd name="connsiteX4" fmla="*/ 0 w 4040906"/>
              <a:gd name="connsiteY4" fmla="*/ 2020453 h 40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906" h="4040906">
                <a:moveTo>
                  <a:pt x="0" y="2020453"/>
                </a:moveTo>
                <a:cubicBezTo>
                  <a:pt x="0" y="904588"/>
                  <a:pt x="904588" y="0"/>
                  <a:pt x="2020453" y="0"/>
                </a:cubicBezTo>
                <a:cubicBezTo>
                  <a:pt x="3136318" y="0"/>
                  <a:pt x="4040906" y="904588"/>
                  <a:pt x="4040906" y="2020453"/>
                </a:cubicBezTo>
                <a:cubicBezTo>
                  <a:pt x="4040906" y="3136318"/>
                  <a:pt x="3136318" y="4040906"/>
                  <a:pt x="2020453" y="4040906"/>
                </a:cubicBezTo>
                <a:cubicBezTo>
                  <a:pt x="904588" y="4040906"/>
                  <a:pt x="0" y="3136318"/>
                  <a:pt x="0" y="202045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4162" tIns="632417" rIns="814162" bIns="63241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kern="1200" dirty="0"/>
              <a:t>Relationship demands</a:t>
            </a:r>
          </a:p>
        </p:txBody>
      </p:sp>
    </p:spTree>
    <p:extLst>
      <p:ext uri="{BB962C8B-B14F-4D97-AF65-F5344CB8AC3E}">
        <p14:creationId xmlns:p14="http://schemas.microsoft.com/office/powerpoint/2010/main" val="191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34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2E5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2E5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2E5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2E5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2E5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E903267-89E9-4008-BAC4-0D42502CD590}"/>
              </a:ext>
            </a:extLst>
          </p:cNvPr>
          <p:cNvSpPr/>
          <p:nvPr/>
        </p:nvSpPr>
        <p:spPr>
          <a:xfrm>
            <a:off x="4745886" y="2438276"/>
            <a:ext cx="5891251" cy="3151392"/>
          </a:xfrm>
          <a:prstGeom prst="wedgeRoundRectCallou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Daniel: </a:t>
            </a:r>
            <a:r>
              <a:rPr lang="en-GB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There's always that little worry at the back of your mind that you could get [laughs] completely exposed, exposed in a rehearsal in front of your colleagues.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3B696F6-9F07-4EC6-9668-4F449DC9D049}"/>
              </a:ext>
            </a:extLst>
          </p:cNvPr>
          <p:cNvSpPr/>
          <p:nvPr/>
        </p:nvSpPr>
        <p:spPr>
          <a:xfrm>
            <a:off x="4745886" y="2438276"/>
            <a:ext cx="5891251" cy="3151392"/>
          </a:xfrm>
          <a:prstGeom prst="wedgeRoundRectCallou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Kieran: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800" i="1">
                <a:latin typeface="Arial" panose="020B0604020202020204" pitchFamily="34" charset="0"/>
                <a:cs typeface="Arial" panose="020B0604020202020204" pitchFamily="34" charset="0"/>
              </a:rPr>
              <a:t>The tour] was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an opportunity... and I thought, right, I’m going to try this. I’m going to go headlong into it.</a:t>
            </a:r>
          </a:p>
        </p:txBody>
      </p:sp>
      <p:sp>
        <p:nvSpPr>
          <p:cNvPr id="6" name="Speech Bubble: Rectangle with Corners Rounded 5" hidden="1">
            <a:extLst>
              <a:ext uri="{FF2B5EF4-FFF2-40B4-BE49-F238E27FC236}">
                <a16:creationId xmlns:a16="http://schemas.microsoft.com/office/drawing/2014/main" id="{1882B26A-7D12-44E1-B2AD-027268882C32}"/>
              </a:ext>
            </a:extLst>
          </p:cNvPr>
          <p:cNvSpPr/>
          <p:nvPr/>
        </p:nvSpPr>
        <p:spPr>
          <a:xfrm>
            <a:off x="4745885" y="2437321"/>
            <a:ext cx="5891251" cy="3151392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always felt they [auditions] were really good for experience and growth.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9383F7B-5408-48F4-8ECA-86ABD25A715C}"/>
              </a:ext>
            </a:extLst>
          </p:cNvPr>
          <p:cNvSpPr/>
          <p:nvPr/>
        </p:nvSpPr>
        <p:spPr>
          <a:xfrm>
            <a:off x="4745884" y="2436366"/>
            <a:ext cx="5891251" cy="3151392"/>
          </a:xfrm>
          <a:prstGeom prst="wedgeRoundRectCallou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Eva: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It leaves you pretty, you know, pretty... scarred.</a:t>
            </a:r>
          </a:p>
        </p:txBody>
      </p:sp>
      <p:sp>
        <p:nvSpPr>
          <p:cNvPr id="8" name="Speech Bubble: Rectangle with Corners Rounded 7" hidden="1">
            <a:extLst>
              <a:ext uri="{FF2B5EF4-FFF2-40B4-BE49-F238E27FC236}">
                <a16:creationId xmlns:a16="http://schemas.microsoft.com/office/drawing/2014/main" id="{54702382-6477-493B-9A47-6A3E952F3958}"/>
              </a:ext>
            </a:extLst>
          </p:cNvPr>
          <p:cNvSpPr/>
          <p:nvPr/>
        </p:nvSpPr>
        <p:spPr>
          <a:xfrm>
            <a:off x="4745884" y="2434456"/>
            <a:ext cx="5891251" cy="3151392"/>
          </a:xfrm>
          <a:prstGeom prst="wedgeRoundRectCallou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Charlotte: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You spoiled a day that was a really important one for 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Appraisal</a:t>
            </a:r>
          </a:p>
        </p:txBody>
      </p:sp>
    </p:spTree>
    <p:extLst>
      <p:ext uri="{BB962C8B-B14F-4D97-AF65-F5344CB8AC3E}">
        <p14:creationId xmlns:p14="http://schemas.microsoft.com/office/powerpoint/2010/main" val="25780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properties of stress appraisal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 and other comparison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 uncertainty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E903267-89E9-4008-BAC4-0D42502CD590}"/>
              </a:ext>
            </a:extLst>
          </p:cNvPr>
          <p:cNvSpPr/>
          <p:nvPr/>
        </p:nvSpPr>
        <p:spPr>
          <a:xfrm>
            <a:off x="5309947" y="2819785"/>
            <a:ext cx="5891251" cy="3151392"/>
          </a:xfrm>
          <a:prstGeom prst="wedgeRound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Adam: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Here's something I think I can do that not a lot of my colleagues can do.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3B696F6-9F07-4EC6-9668-4F449DC9D049}"/>
              </a:ext>
            </a:extLst>
          </p:cNvPr>
          <p:cNvSpPr/>
          <p:nvPr/>
        </p:nvSpPr>
        <p:spPr>
          <a:xfrm>
            <a:off x="5309947" y="2819785"/>
            <a:ext cx="5891251" cy="3151392"/>
          </a:xfrm>
          <a:prstGeom prst="wedgeRoundRectCallou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Daniel: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There's always that chance that they [conductor] could just say, “Can I, can I hear you playing that bit please, on your own?”</a:t>
            </a:r>
          </a:p>
        </p:txBody>
      </p:sp>
      <p:sp>
        <p:nvSpPr>
          <p:cNvPr id="8" name="Speech Bubble: Rectangle with Corners Rounded 7" hidden="1">
            <a:extLst>
              <a:ext uri="{FF2B5EF4-FFF2-40B4-BE49-F238E27FC236}">
                <a16:creationId xmlns:a16="http://schemas.microsoft.com/office/drawing/2014/main" id="{54702382-6477-493B-9A47-6A3E952F3958}"/>
              </a:ext>
            </a:extLst>
          </p:cNvPr>
          <p:cNvSpPr/>
          <p:nvPr/>
        </p:nvSpPr>
        <p:spPr>
          <a:xfrm>
            <a:off x="5304741" y="2819785"/>
            <a:ext cx="5891251" cy="3151392"/>
          </a:xfrm>
          <a:prstGeom prst="wedgeRoundRectCallou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felt I was… so prepared for it [audition] and I knew, I felt really good.</a:t>
            </a:r>
          </a:p>
        </p:txBody>
      </p:sp>
    </p:spTree>
    <p:extLst>
      <p:ext uri="{BB962C8B-B14F-4D97-AF65-F5344CB8AC3E}">
        <p14:creationId xmlns:p14="http://schemas.microsoft.com/office/powerpoint/2010/main" val="36002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Psychological skills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Preparation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702382-6477-493B-9A47-6A3E952F3958}"/>
              </a:ext>
            </a:extLst>
          </p:cNvPr>
          <p:cNvSpPr/>
          <p:nvPr/>
        </p:nvSpPr>
        <p:spPr>
          <a:xfrm>
            <a:off x="5304740" y="2819785"/>
            <a:ext cx="5891251" cy="3151392"/>
          </a:xfrm>
          <a:prstGeom prst="wedgeRoundRectCallou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I’ll try and visualise what’s going to happen when I get into the room.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9383F7B-5408-48F4-8ECA-86ABD25A715C}"/>
              </a:ext>
            </a:extLst>
          </p:cNvPr>
          <p:cNvSpPr/>
          <p:nvPr/>
        </p:nvSpPr>
        <p:spPr>
          <a:xfrm>
            <a:off x="5304739" y="2819785"/>
            <a:ext cx="5891251" cy="3151392"/>
          </a:xfrm>
          <a:prstGeom prst="wedgeRoundRectCallou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Being prepared, having the music beforehand, making sure I know what I’m doing.</a:t>
            </a:r>
          </a:p>
        </p:txBody>
      </p:sp>
      <p:sp>
        <p:nvSpPr>
          <p:cNvPr id="4" name="Speech Bubble: Rectangle with Corners Rounded 3" hidden="1">
            <a:extLst>
              <a:ext uri="{FF2B5EF4-FFF2-40B4-BE49-F238E27FC236}">
                <a16:creationId xmlns:a16="http://schemas.microsoft.com/office/drawing/2014/main" id="{0E903267-89E9-4008-BAC4-0D42502CD590}"/>
              </a:ext>
            </a:extLst>
          </p:cNvPr>
          <p:cNvSpPr/>
          <p:nvPr/>
        </p:nvSpPr>
        <p:spPr>
          <a:xfrm>
            <a:off x="5309947" y="2819785"/>
            <a:ext cx="5891251" cy="3151392"/>
          </a:xfrm>
          <a:prstGeom prst="wedgeRound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Adam: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had a little bit of a conversation with them [management], had to email them about this… it was a miscommunication but I had to communicate.</a:t>
            </a:r>
          </a:p>
        </p:txBody>
      </p:sp>
    </p:spTree>
    <p:extLst>
      <p:ext uri="{BB962C8B-B14F-4D97-AF65-F5344CB8AC3E}">
        <p14:creationId xmlns:p14="http://schemas.microsoft.com/office/powerpoint/2010/main" val="29850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Organisational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support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Autonomy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702382-6477-493B-9A47-6A3E952F3958}"/>
              </a:ext>
            </a:extLst>
          </p:cNvPr>
          <p:cNvSpPr/>
          <p:nvPr/>
        </p:nvSpPr>
        <p:spPr>
          <a:xfrm>
            <a:off x="5304740" y="2819785"/>
            <a:ext cx="5891251" cy="3151392"/>
          </a:xfrm>
          <a:prstGeom prst="wedgeRoundRectCallou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Eva: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chose the repertoire and I made an arrangement of a harpsichord concerto… I prepared that. I did that. I arranged that.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E903267-89E9-4008-BAC4-0D42502CD590}"/>
              </a:ext>
            </a:extLst>
          </p:cNvPr>
          <p:cNvSpPr/>
          <p:nvPr/>
        </p:nvSpPr>
        <p:spPr>
          <a:xfrm>
            <a:off x="5304739" y="2819785"/>
            <a:ext cx="5891251" cy="3151392"/>
          </a:xfrm>
          <a:prstGeom prst="wedgeRoundRect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Adam: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get feedback from, positive feedback colleagues, which is always nice and conductor, producer, all these people listening.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7" name="Speech Bubble: Rectangle with Corners Rounded 6" hidden="1">
            <a:extLst>
              <a:ext uri="{FF2B5EF4-FFF2-40B4-BE49-F238E27FC236}">
                <a16:creationId xmlns:a16="http://schemas.microsoft.com/office/drawing/2014/main" id="{89383F7B-5408-48F4-8ECA-86ABD25A715C}"/>
              </a:ext>
            </a:extLst>
          </p:cNvPr>
          <p:cNvSpPr/>
          <p:nvPr/>
        </p:nvSpPr>
        <p:spPr>
          <a:xfrm>
            <a:off x="5304739" y="2819785"/>
            <a:ext cx="5891251" cy="3151392"/>
          </a:xfrm>
          <a:prstGeom prst="wedgeRoundRectCallou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Daniel: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You’ve just been thrown together and you’ve got to do it [rehearse] in a limited amount of time.</a:t>
            </a:r>
          </a:p>
        </p:txBody>
      </p:sp>
    </p:spTree>
    <p:extLst>
      <p:ext uri="{BB962C8B-B14F-4D97-AF65-F5344CB8AC3E}">
        <p14:creationId xmlns:p14="http://schemas.microsoft.com/office/powerpoint/2010/main" val="39212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82B26A-7D12-44E1-B2AD-027268882C32}"/>
              </a:ext>
            </a:extLst>
          </p:cNvPr>
          <p:cNvSpPr/>
          <p:nvPr/>
        </p:nvSpPr>
        <p:spPr>
          <a:xfrm>
            <a:off x="5309947" y="2425598"/>
            <a:ext cx="5891251" cy="3151392"/>
          </a:xfrm>
          <a:prstGeom prst="wedgeRoundRectCallou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Eva: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And excitement. It was very exciting, most tremendously exciting.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Hedonic well-being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 affect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affect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Satisfaction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702382-6477-493B-9A47-6A3E952F3958}"/>
              </a:ext>
            </a:extLst>
          </p:cNvPr>
          <p:cNvSpPr/>
          <p:nvPr/>
        </p:nvSpPr>
        <p:spPr>
          <a:xfrm>
            <a:off x="5309946" y="2433240"/>
            <a:ext cx="5891251" cy="3151392"/>
          </a:xfrm>
          <a:prstGeom prst="wedgeRoundRectCallou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was sort of a bit nervous, you know, because it’s a scary, it’s quite a lot of pressure to play well.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3B696F6-9F07-4EC6-9668-4F449DC9D049}"/>
              </a:ext>
            </a:extLst>
          </p:cNvPr>
          <p:cNvSpPr/>
          <p:nvPr/>
        </p:nvSpPr>
        <p:spPr>
          <a:xfrm>
            <a:off x="5309945" y="2425598"/>
            <a:ext cx="5891251" cy="3151392"/>
          </a:xfrm>
          <a:prstGeom prst="wedgeRoundRectCallou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Daniel: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think [those concerts]… are not as satisfying as they could be. Not as satisfying as they should be.</a:t>
            </a:r>
          </a:p>
        </p:txBody>
      </p:sp>
    </p:spTree>
    <p:extLst>
      <p:ext uri="{BB962C8B-B14F-4D97-AF65-F5344CB8AC3E}">
        <p14:creationId xmlns:p14="http://schemas.microsoft.com/office/powerpoint/2010/main" val="25398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Thesis overview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Concepts and definitions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aim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and discussion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Implications</a:t>
            </a:r>
          </a:p>
        </p:txBody>
      </p:sp>
    </p:spTree>
    <p:extLst>
      <p:ext uri="{BB962C8B-B14F-4D97-AF65-F5344CB8AC3E}">
        <p14:creationId xmlns:p14="http://schemas.microsoft.com/office/powerpoint/2010/main" val="13032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Eudaimonic well-being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mastery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growth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82B26A-7D12-44E1-B2AD-027268882C32}"/>
              </a:ext>
            </a:extLst>
          </p:cNvPr>
          <p:cNvSpPr/>
          <p:nvPr/>
        </p:nvSpPr>
        <p:spPr>
          <a:xfrm>
            <a:off x="5662569" y="3130942"/>
            <a:ext cx="5891251" cy="3151392"/>
          </a:xfrm>
          <a:prstGeom prst="wedgeRoundRectCallou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Kieran: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learned that I didn’t need quite so much stuff in my life... I had little notes that were written by the children… So those things were important. But I realised I didn’t need… oodles and oodles and oodles of clothes.</a:t>
            </a:r>
          </a:p>
        </p:txBody>
      </p:sp>
      <p:sp>
        <p:nvSpPr>
          <p:cNvPr id="5" name="Speech Bubble: Rectangle with Corners Rounded 4" hidden="1">
            <a:extLst>
              <a:ext uri="{FF2B5EF4-FFF2-40B4-BE49-F238E27FC236}">
                <a16:creationId xmlns:a16="http://schemas.microsoft.com/office/drawing/2014/main" id="{D3B696F6-9F07-4EC6-9668-4F449DC9D049}"/>
              </a:ext>
            </a:extLst>
          </p:cNvPr>
          <p:cNvSpPr/>
          <p:nvPr/>
        </p:nvSpPr>
        <p:spPr>
          <a:xfrm>
            <a:off x="5662568" y="3130942"/>
            <a:ext cx="5891251" cy="3151392"/>
          </a:xfrm>
          <a:prstGeom prst="wedgeRoundRectCallou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Charlotte: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found it a very moving experience... really profound.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702382-6477-493B-9A47-6A3E952F3958}"/>
              </a:ext>
            </a:extLst>
          </p:cNvPr>
          <p:cNvSpPr/>
          <p:nvPr/>
        </p:nvSpPr>
        <p:spPr>
          <a:xfrm>
            <a:off x="5662570" y="3130942"/>
            <a:ext cx="5891251" cy="3151392"/>
          </a:xfrm>
          <a:prstGeom prst="wedgeRoundRectCallou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Ben: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 got to the second round </a:t>
            </a:r>
            <a:r>
              <a:rPr lang="en-GB" sz="2800" i="1">
                <a:latin typeface="Arial" panose="020B0604020202020204" pitchFamily="34" charset="0"/>
                <a:cs typeface="Arial" panose="020B0604020202020204" pitchFamily="34" charset="0"/>
              </a:rPr>
              <a:t>[audition],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which is progress that I’d never seen before.</a:t>
            </a:r>
          </a:p>
        </p:txBody>
      </p:sp>
    </p:spTree>
    <p:extLst>
      <p:ext uri="{BB962C8B-B14F-4D97-AF65-F5344CB8AC3E}">
        <p14:creationId xmlns:p14="http://schemas.microsoft.com/office/powerpoint/2010/main" val="8838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9617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Psychological performance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development opportunities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 social support</a:t>
            </a:r>
          </a:p>
        </p:txBody>
      </p:sp>
    </p:spTree>
    <p:extLst>
      <p:ext uri="{BB962C8B-B14F-4D97-AF65-F5344CB8AC3E}">
        <p14:creationId xmlns:p14="http://schemas.microsoft.com/office/powerpoint/2010/main" val="29771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E7E7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E7E7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E7E7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1A7A-30CE-4661-98BB-BBDBB3D0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8A30-167E-461A-AF8A-869BE8220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Diener, E., Suh, E. M., Lucas, R. E. and Smith, H. L. (1999) ‘Subjective Well-Being: Three Decades of Progress’, </a:t>
            </a:r>
            <a:r>
              <a:rPr lang="en-GB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Bulletin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pp. 276–302.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Lazarus, R. S. (1999) </a:t>
            </a:r>
            <a:r>
              <a:rPr lang="en-GB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and Emotion: A New Synthesis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London: Free Association Books.</a:t>
            </a:r>
          </a:p>
          <a:p>
            <a:pPr marL="0" indent="0">
              <a:buNone/>
            </a:pPr>
            <a:r>
              <a:rPr lang="en-GB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Ryff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D. (2014) ‘Psychological Well-Being Revisited: Advances in the Science and Practice’, </a:t>
            </a:r>
            <a:r>
              <a:rPr lang="en-GB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Psychotherapy and Psychosomatics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83(1), pp. 10–28.</a:t>
            </a:r>
          </a:p>
          <a:p>
            <a:pPr marL="0" indent="0">
              <a:buNone/>
            </a:pPr>
            <a:r>
              <a:rPr lang="en-GB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Thatcher, J., &amp; Day, M. C. (2008). Re-appraising stress appraisals: The underlying properties of stress in sport. </a:t>
            </a:r>
            <a:r>
              <a:rPr lang="en-GB" sz="1600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Psychology of sport and exercise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600" b="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(3), 318-335.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Willis, S., Neil, R., Mellick, M. C., &amp; Wasley, D. (2019). The relationship between occupational demands and well-being of performing artists: A systematic review. Frontiers in Psychology, 10, Article 393.</a:t>
            </a:r>
            <a:endParaRPr lang="en-GB" sz="16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D77CCA-1323-944B-99D3-372880AD7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396" y="1215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BEA1FF-6B43-DC2E-A1CA-1550BD6E2BF8}"/>
              </a:ext>
            </a:extLst>
          </p:cNvPr>
          <p:cNvGrpSpPr/>
          <p:nvPr/>
        </p:nvGrpSpPr>
        <p:grpSpPr>
          <a:xfrm>
            <a:off x="6176242" y="1760786"/>
            <a:ext cx="5448548" cy="1774525"/>
            <a:chOff x="6176242" y="1760786"/>
            <a:chExt cx="5448548" cy="1774525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3069487-BE51-8ADA-6174-1C8BE9A4CB20}"/>
                </a:ext>
              </a:extLst>
            </p:cNvPr>
            <p:cNvSpPr txBox="1"/>
            <p:nvPr/>
          </p:nvSpPr>
          <p:spPr>
            <a:xfrm>
              <a:off x="6818662" y="1760786"/>
              <a:ext cx="4806128" cy="17745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2800" dirty="0">
                  <a:solidFill>
                    <a:srgbClr val="002E4E"/>
                  </a:solidFill>
                  <a:latin typeface="Canva Sans"/>
                </a:rPr>
                <a:t>WillisS5@cardiff.ac.uk</a:t>
              </a:r>
            </a:p>
            <a:p>
              <a:pPr>
                <a:lnSpc>
                  <a:spcPts val="4759"/>
                </a:lnSpc>
              </a:pPr>
              <a:endParaRPr lang="en-US" sz="2400" dirty="0">
                <a:solidFill>
                  <a:srgbClr val="002E4E"/>
                </a:solidFill>
                <a:latin typeface="Canva Sans"/>
              </a:endParaRPr>
            </a:p>
            <a:p>
              <a:pPr>
                <a:lnSpc>
                  <a:spcPts val="4759"/>
                </a:lnSpc>
              </a:pPr>
              <a:r>
                <a:rPr lang="en-US" sz="2800" dirty="0">
                  <a:solidFill>
                    <a:srgbClr val="002E4E"/>
                  </a:solidFill>
                  <a:latin typeface="Canva Sans"/>
                </a:rPr>
                <a:t>linkedin.com/in/</a:t>
              </a:r>
              <a:r>
                <a:rPr lang="en-US" sz="2800" dirty="0" err="1">
                  <a:solidFill>
                    <a:srgbClr val="002E4E"/>
                  </a:solidFill>
                  <a:latin typeface="Canva Sans"/>
                </a:rPr>
                <a:t>simonewillis</a:t>
              </a:r>
              <a:r>
                <a:rPr lang="en-US" sz="2800" dirty="0">
                  <a:solidFill>
                    <a:srgbClr val="002E4E"/>
                  </a:solidFill>
                  <a:latin typeface="Canva Sans"/>
                </a:rPr>
                <a:t>/</a:t>
              </a: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68F098-1364-730D-A5BF-7F6EE82C47A8}"/>
                </a:ext>
              </a:extLst>
            </p:cNvPr>
            <p:cNvSpPr/>
            <p:nvPr/>
          </p:nvSpPr>
          <p:spPr>
            <a:xfrm>
              <a:off x="6176242" y="3034822"/>
              <a:ext cx="500489" cy="500489"/>
            </a:xfrm>
            <a:custGeom>
              <a:avLst/>
              <a:gdLst/>
              <a:ahLst/>
              <a:cxnLst/>
              <a:rect l="l" t="t" r="r" b="b"/>
              <a:pathLst>
                <a:path w="1044135" h="1044135">
                  <a:moveTo>
                    <a:pt x="0" y="0"/>
                  </a:moveTo>
                  <a:lnTo>
                    <a:pt x="1044135" y="0"/>
                  </a:lnTo>
                  <a:lnTo>
                    <a:pt x="1044135" y="1044136"/>
                  </a:lnTo>
                  <a:lnTo>
                    <a:pt x="0" y="1044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81FF004-4A5F-8BC4-E090-9DDE72A1CEA1}"/>
                </a:ext>
              </a:extLst>
            </p:cNvPr>
            <p:cNvSpPr/>
            <p:nvPr/>
          </p:nvSpPr>
          <p:spPr>
            <a:xfrm>
              <a:off x="6209004" y="1882310"/>
              <a:ext cx="467727" cy="545454"/>
            </a:xfrm>
            <a:custGeom>
              <a:avLst/>
              <a:gdLst/>
              <a:ahLst/>
              <a:cxnLst/>
              <a:rect l="l" t="t" r="r" b="b"/>
              <a:pathLst>
                <a:path w="975787" h="1137944">
                  <a:moveTo>
                    <a:pt x="0" y="0"/>
                  </a:moveTo>
                  <a:lnTo>
                    <a:pt x="975786" y="0"/>
                  </a:lnTo>
                  <a:lnTo>
                    <a:pt x="975786" y="1137944"/>
                  </a:lnTo>
                  <a:lnTo>
                    <a:pt x="0" y="1137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9221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D3568-9501-AC4F-9C03-58B8D04D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692" y="-271052"/>
            <a:ext cx="12697384" cy="71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2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PhD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1: Systematic review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2: Cross-sectional survey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3: Qualitative exploration</a:t>
            </a:r>
          </a:p>
        </p:txBody>
      </p:sp>
    </p:spTree>
    <p:extLst>
      <p:ext uri="{BB962C8B-B14F-4D97-AF65-F5344CB8AC3E}">
        <p14:creationId xmlns:p14="http://schemas.microsoft.com/office/powerpoint/2010/main" val="23954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 &amp; Definitions</a:t>
            </a:r>
          </a:p>
        </p:txBody>
      </p:sp>
    </p:spTree>
    <p:extLst>
      <p:ext uri="{BB962C8B-B14F-4D97-AF65-F5344CB8AC3E}">
        <p14:creationId xmlns:p14="http://schemas.microsoft.com/office/powerpoint/2010/main" val="38333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8D16005-F4BC-0F46-02C5-CF7BBA52D4C2}"/>
              </a:ext>
            </a:extLst>
          </p:cNvPr>
          <p:cNvSpPr/>
          <p:nvPr/>
        </p:nvSpPr>
        <p:spPr>
          <a:xfrm>
            <a:off x="838200" y="3448685"/>
            <a:ext cx="1314449" cy="1105216"/>
          </a:xfrm>
          <a:custGeom>
            <a:avLst/>
            <a:gdLst>
              <a:gd name="connsiteX0" fmla="*/ 0 w 1314449"/>
              <a:gd name="connsiteY0" fmla="*/ 110522 h 1105216"/>
              <a:gd name="connsiteX1" fmla="*/ 110522 w 1314449"/>
              <a:gd name="connsiteY1" fmla="*/ 0 h 1105216"/>
              <a:gd name="connsiteX2" fmla="*/ 1203927 w 1314449"/>
              <a:gd name="connsiteY2" fmla="*/ 0 h 1105216"/>
              <a:gd name="connsiteX3" fmla="*/ 1314449 w 1314449"/>
              <a:gd name="connsiteY3" fmla="*/ 110522 h 1105216"/>
              <a:gd name="connsiteX4" fmla="*/ 1314449 w 1314449"/>
              <a:gd name="connsiteY4" fmla="*/ 994694 h 1105216"/>
              <a:gd name="connsiteX5" fmla="*/ 1203927 w 1314449"/>
              <a:gd name="connsiteY5" fmla="*/ 1105216 h 1105216"/>
              <a:gd name="connsiteX6" fmla="*/ 110522 w 1314449"/>
              <a:gd name="connsiteY6" fmla="*/ 1105216 h 1105216"/>
              <a:gd name="connsiteX7" fmla="*/ 0 w 1314449"/>
              <a:gd name="connsiteY7" fmla="*/ 994694 h 1105216"/>
              <a:gd name="connsiteX8" fmla="*/ 0 w 1314449"/>
              <a:gd name="connsiteY8" fmla="*/ 110522 h 1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449" h="1105216">
                <a:moveTo>
                  <a:pt x="0" y="110522"/>
                </a:moveTo>
                <a:cubicBezTo>
                  <a:pt x="0" y="49482"/>
                  <a:pt x="49482" y="0"/>
                  <a:pt x="110522" y="0"/>
                </a:cubicBezTo>
                <a:lnTo>
                  <a:pt x="1203927" y="0"/>
                </a:lnTo>
                <a:cubicBezTo>
                  <a:pt x="1264967" y="0"/>
                  <a:pt x="1314449" y="49482"/>
                  <a:pt x="1314449" y="110522"/>
                </a:cubicBezTo>
                <a:lnTo>
                  <a:pt x="1314449" y="994694"/>
                </a:lnTo>
                <a:cubicBezTo>
                  <a:pt x="1314449" y="1055734"/>
                  <a:pt x="1264967" y="1105216"/>
                  <a:pt x="1203927" y="1105216"/>
                </a:cubicBezTo>
                <a:lnTo>
                  <a:pt x="110522" y="1105216"/>
                </a:lnTo>
                <a:cubicBezTo>
                  <a:pt x="49482" y="1105216"/>
                  <a:pt x="0" y="1055734"/>
                  <a:pt x="0" y="994694"/>
                </a:cubicBezTo>
                <a:lnTo>
                  <a:pt x="0" y="110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31" tIns="93331" rIns="93331" bIns="9333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Person environment relationship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D5AE4A8-CE8A-C829-D7CA-9B656DA2CC92}"/>
              </a:ext>
            </a:extLst>
          </p:cNvPr>
          <p:cNvSpPr/>
          <p:nvPr/>
        </p:nvSpPr>
        <p:spPr>
          <a:xfrm>
            <a:off x="2284095" y="3838302"/>
            <a:ext cx="278663" cy="325983"/>
          </a:xfrm>
          <a:custGeom>
            <a:avLst/>
            <a:gdLst>
              <a:gd name="connsiteX0" fmla="*/ 0 w 278663"/>
              <a:gd name="connsiteY0" fmla="*/ 65197 h 325983"/>
              <a:gd name="connsiteX1" fmla="*/ 139332 w 278663"/>
              <a:gd name="connsiteY1" fmla="*/ 65197 h 325983"/>
              <a:gd name="connsiteX2" fmla="*/ 139332 w 278663"/>
              <a:gd name="connsiteY2" fmla="*/ 0 h 325983"/>
              <a:gd name="connsiteX3" fmla="*/ 278663 w 278663"/>
              <a:gd name="connsiteY3" fmla="*/ 162992 h 325983"/>
              <a:gd name="connsiteX4" fmla="*/ 139332 w 278663"/>
              <a:gd name="connsiteY4" fmla="*/ 325983 h 325983"/>
              <a:gd name="connsiteX5" fmla="*/ 139332 w 278663"/>
              <a:gd name="connsiteY5" fmla="*/ 260786 h 325983"/>
              <a:gd name="connsiteX6" fmla="*/ 0 w 278663"/>
              <a:gd name="connsiteY6" fmla="*/ 260786 h 325983"/>
              <a:gd name="connsiteX7" fmla="*/ 0 w 278663"/>
              <a:gd name="connsiteY7" fmla="*/ 65197 h 3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3" h="325983">
                <a:moveTo>
                  <a:pt x="0" y="65197"/>
                </a:moveTo>
                <a:lnTo>
                  <a:pt x="139332" y="65197"/>
                </a:lnTo>
                <a:lnTo>
                  <a:pt x="139332" y="0"/>
                </a:lnTo>
                <a:lnTo>
                  <a:pt x="278663" y="162992"/>
                </a:lnTo>
                <a:lnTo>
                  <a:pt x="139332" y="325983"/>
                </a:lnTo>
                <a:lnTo>
                  <a:pt x="139332" y="260786"/>
                </a:lnTo>
                <a:lnTo>
                  <a:pt x="0" y="260786"/>
                </a:lnTo>
                <a:lnTo>
                  <a:pt x="0" y="6519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197" rIns="83599" bIns="6519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9811C29-72BB-CB63-AE6E-1E0DC43CD14A}"/>
              </a:ext>
            </a:extLst>
          </p:cNvPr>
          <p:cNvSpPr/>
          <p:nvPr/>
        </p:nvSpPr>
        <p:spPr>
          <a:xfrm>
            <a:off x="2678430" y="3448685"/>
            <a:ext cx="1314449" cy="1105216"/>
          </a:xfrm>
          <a:custGeom>
            <a:avLst/>
            <a:gdLst>
              <a:gd name="connsiteX0" fmla="*/ 0 w 1314449"/>
              <a:gd name="connsiteY0" fmla="*/ 110522 h 1105216"/>
              <a:gd name="connsiteX1" fmla="*/ 110522 w 1314449"/>
              <a:gd name="connsiteY1" fmla="*/ 0 h 1105216"/>
              <a:gd name="connsiteX2" fmla="*/ 1203927 w 1314449"/>
              <a:gd name="connsiteY2" fmla="*/ 0 h 1105216"/>
              <a:gd name="connsiteX3" fmla="*/ 1314449 w 1314449"/>
              <a:gd name="connsiteY3" fmla="*/ 110522 h 1105216"/>
              <a:gd name="connsiteX4" fmla="*/ 1314449 w 1314449"/>
              <a:gd name="connsiteY4" fmla="*/ 994694 h 1105216"/>
              <a:gd name="connsiteX5" fmla="*/ 1203927 w 1314449"/>
              <a:gd name="connsiteY5" fmla="*/ 1105216 h 1105216"/>
              <a:gd name="connsiteX6" fmla="*/ 110522 w 1314449"/>
              <a:gd name="connsiteY6" fmla="*/ 1105216 h 1105216"/>
              <a:gd name="connsiteX7" fmla="*/ 0 w 1314449"/>
              <a:gd name="connsiteY7" fmla="*/ 994694 h 1105216"/>
              <a:gd name="connsiteX8" fmla="*/ 0 w 1314449"/>
              <a:gd name="connsiteY8" fmla="*/ 110522 h 1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449" h="1105216">
                <a:moveTo>
                  <a:pt x="0" y="110522"/>
                </a:moveTo>
                <a:cubicBezTo>
                  <a:pt x="0" y="49482"/>
                  <a:pt x="49482" y="0"/>
                  <a:pt x="110522" y="0"/>
                </a:cubicBezTo>
                <a:lnTo>
                  <a:pt x="1203927" y="0"/>
                </a:lnTo>
                <a:cubicBezTo>
                  <a:pt x="1264967" y="0"/>
                  <a:pt x="1314449" y="49482"/>
                  <a:pt x="1314449" y="110522"/>
                </a:cubicBezTo>
                <a:lnTo>
                  <a:pt x="1314449" y="994694"/>
                </a:lnTo>
                <a:cubicBezTo>
                  <a:pt x="1314449" y="1055734"/>
                  <a:pt x="1264967" y="1105216"/>
                  <a:pt x="1203927" y="1105216"/>
                </a:cubicBezTo>
                <a:lnTo>
                  <a:pt x="110522" y="1105216"/>
                </a:lnTo>
                <a:cubicBezTo>
                  <a:pt x="49482" y="1105216"/>
                  <a:pt x="0" y="1055734"/>
                  <a:pt x="0" y="994694"/>
                </a:cubicBezTo>
                <a:lnTo>
                  <a:pt x="0" y="110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31" tIns="93331" rIns="93331" bIns="9333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Appraisal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85B5063-1FF2-1B43-6557-2857F49D9F5F}"/>
              </a:ext>
            </a:extLst>
          </p:cNvPr>
          <p:cNvSpPr/>
          <p:nvPr/>
        </p:nvSpPr>
        <p:spPr>
          <a:xfrm>
            <a:off x="4124325" y="3838302"/>
            <a:ext cx="278663" cy="325983"/>
          </a:xfrm>
          <a:custGeom>
            <a:avLst/>
            <a:gdLst>
              <a:gd name="connsiteX0" fmla="*/ 0 w 278663"/>
              <a:gd name="connsiteY0" fmla="*/ 65197 h 325983"/>
              <a:gd name="connsiteX1" fmla="*/ 139332 w 278663"/>
              <a:gd name="connsiteY1" fmla="*/ 65197 h 325983"/>
              <a:gd name="connsiteX2" fmla="*/ 139332 w 278663"/>
              <a:gd name="connsiteY2" fmla="*/ 0 h 325983"/>
              <a:gd name="connsiteX3" fmla="*/ 278663 w 278663"/>
              <a:gd name="connsiteY3" fmla="*/ 162992 h 325983"/>
              <a:gd name="connsiteX4" fmla="*/ 139332 w 278663"/>
              <a:gd name="connsiteY4" fmla="*/ 325983 h 325983"/>
              <a:gd name="connsiteX5" fmla="*/ 139332 w 278663"/>
              <a:gd name="connsiteY5" fmla="*/ 260786 h 325983"/>
              <a:gd name="connsiteX6" fmla="*/ 0 w 278663"/>
              <a:gd name="connsiteY6" fmla="*/ 260786 h 325983"/>
              <a:gd name="connsiteX7" fmla="*/ 0 w 278663"/>
              <a:gd name="connsiteY7" fmla="*/ 65197 h 3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3" h="325983">
                <a:moveTo>
                  <a:pt x="0" y="65197"/>
                </a:moveTo>
                <a:lnTo>
                  <a:pt x="139332" y="65197"/>
                </a:lnTo>
                <a:lnTo>
                  <a:pt x="139332" y="0"/>
                </a:lnTo>
                <a:lnTo>
                  <a:pt x="278663" y="162992"/>
                </a:lnTo>
                <a:lnTo>
                  <a:pt x="139332" y="325983"/>
                </a:lnTo>
                <a:lnTo>
                  <a:pt x="139332" y="260786"/>
                </a:lnTo>
                <a:lnTo>
                  <a:pt x="0" y="260786"/>
                </a:lnTo>
                <a:lnTo>
                  <a:pt x="0" y="6519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197" rIns="83599" bIns="6519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7CF58B9-1CB4-5A60-06DB-B45F5CD1C7FD}"/>
              </a:ext>
            </a:extLst>
          </p:cNvPr>
          <p:cNvSpPr/>
          <p:nvPr/>
        </p:nvSpPr>
        <p:spPr>
          <a:xfrm>
            <a:off x="4518660" y="3448685"/>
            <a:ext cx="1314449" cy="1105216"/>
          </a:xfrm>
          <a:custGeom>
            <a:avLst/>
            <a:gdLst>
              <a:gd name="connsiteX0" fmla="*/ 0 w 1314449"/>
              <a:gd name="connsiteY0" fmla="*/ 110522 h 1105216"/>
              <a:gd name="connsiteX1" fmla="*/ 110522 w 1314449"/>
              <a:gd name="connsiteY1" fmla="*/ 0 h 1105216"/>
              <a:gd name="connsiteX2" fmla="*/ 1203927 w 1314449"/>
              <a:gd name="connsiteY2" fmla="*/ 0 h 1105216"/>
              <a:gd name="connsiteX3" fmla="*/ 1314449 w 1314449"/>
              <a:gd name="connsiteY3" fmla="*/ 110522 h 1105216"/>
              <a:gd name="connsiteX4" fmla="*/ 1314449 w 1314449"/>
              <a:gd name="connsiteY4" fmla="*/ 994694 h 1105216"/>
              <a:gd name="connsiteX5" fmla="*/ 1203927 w 1314449"/>
              <a:gd name="connsiteY5" fmla="*/ 1105216 h 1105216"/>
              <a:gd name="connsiteX6" fmla="*/ 110522 w 1314449"/>
              <a:gd name="connsiteY6" fmla="*/ 1105216 h 1105216"/>
              <a:gd name="connsiteX7" fmla="*/ 0 w 1314449"/>
              <a:gd name="connsiteY7" fmla="*/ 994694 h 1105216"/>
              <a:gd name="connsiteX8" fmla="*/ 0 w 1314449"/>
              <a:gd name="connsiteY8" fmla="*/ 110522 h 1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449" h="1105216">
                <a:moveTo>
                  <a:pt x="0" y="110522"/>
                </a:moveTo>
                <a:cubicBezTo>
                  <a:pt x="0" y="49482"/>
                  <a:pt x="49482" y="0"/>
                  <a:pt x="110522" y="0"/>
                </a:cubicBezTo>
                <a:lnTo>
                  <a:pt x="1203927" y="0"/>
                </a:lnTo>
                <a:cubicBezTo>
                  <a:pt x="1264967" y="0"/>
                  <a:pt x="1314449" y="49482"/>
                  <a:pt x="1314449" y="110522"/>
                </a:cubicBezTo>
                <a:lnTo>
                  <a:pt x="1314449" y="994694"/>
                </a:lnTo>
                <a:cubicBezTo>
                  <a:pt x="1314449" y="1055734"/>
                  <a:pt x="1264967" y="1105216"/>
                  <a:pt x="1203927" y="1105216"/>
                </a:cubicBezTo>
                <a:lnTo>
                  <a:pt x="110522" y="1105216"/>
                </a:lnTo>
                <a:cubicBezTo>
                  <a:pt x="49482" y="1105216"/>
                  <a:pt x="0" y="1055734"/>
                  <a:pt x="0" y="994694"/>
                </a:cubicBezTo>
                <a:lnTo>
                  <a:pt x="0" y="110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31" tIns="93331" rIns="93331" bIns="9333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Relational meaning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999E9C3-D5EB-FA03-FD87-8AB2D0DAD113}"/>
              </a:ext>
            </a:extLst>
          </p:cNvPr>
          <p:cNvSpPr/>
          <p:nvPr/>
        </p:nvSpPr>
        <p:spPr>
          <a:xfrm>
            <a:off x="5964555" y="3838302"/>
            <a:ext cx="278663" cy="325983"/>
          </a:xfrm>
          <a:custGeom>
            <a:avLst/>
            <a:gdLst>
              <a:gd name="connsiteX0" fmla="*/ 0 w 278663"/>
              <a:gd name="connsiteY0" fmla="*/ 65197 h 325983"/>
              <a:gd name="connsiteX1" fmla="*/ 139332 w 278663"/>
              <a:gd name="connsiteY1" fmla="*/ 65197 h 325983"/>
              <a:gd name="connsiteX2" fmla="*/ 139332 w 278663"/>
              <a:gd name="connsiteY2" fmla="*/ 0 h 325983"/>
              <a:gd name="connsiteX3" fmla="*/ 278663 w 278663"/>
              <a:gd name="connsiteY3" fmla="*/ 162992 h 325983"/>
              <a:gd name="connsiteX4" fmla="*/ 139332 w 278663"/>
              <a:gd name="connsiteY4" fmla="*/ 325983 h 325983"/>
              <a:gd name="connsiteX5" fmla="*/ 139332 w 278663"/>
              <a:gd name="connsiteY5" fmla="*/ 260786 h 325983"/>
              <a:gd name="connsiteX6" fmla="*/ 0 w 278663"/>
              <a:gd name="connsiteY6" fmla="*/ 260786 h 325983"/>
              <a:gd name="connsiteX7" fmla="*/ 0 w 278663"/>
              <a:gd name="connsiteY7" fmla="*/ 65197 h 3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3" h="325983">
                <a:moveTo>
                  <a:pt x="0" y="65197"/>
                </a:moveTo>
                <a:lnTo>
                  <a:pt x="139332" y="65197"/>
                </a:lnTo>
                <a:lnTo>
                  <a:pt x="139332" y="0"/>
                </a:lnTo>
                <a:lnTo>
                  <a:pt x="278663" y="162992"/>
                </a:lnTo>
                <a:lnTo>
                  <a:pt x="139332" y="325983"/>
                </a:lnTo>
                <a:lnTo>
                  <a:pt x="139332" y="260786"/>
                </a:lnTo>
                <a:lnTo>
                  <a:pt x="0" y="260786"/>
                </a:lnTo>
                <a:lnTo>
                  <a:pt x="0" y="6519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197" rIns="83599" bIns="6519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A5D7C41-409F-F615-B0F6-6785E08C705B}"/>
              </a:ext>
            </a:extLst>
          </p:cNvPr>
          <p:cNvSpPr/>
          <p:nvPr/>
        </p:nvSpPr>
        <p:spPr>
          <a:xfrm>
            <a:off x="6358890" y="3448685"/>
            <a:ext cx="1314449" cy="1105216"/>
          </a:xfrm>
          <a:custGeom>
            <a:avLst/>
            <a:gdLst>
              <a:gd name="connsiteX0" fmla="*/ 0 w 1314449"/>
              <a:gd name="connsiteY0" fmla="*/ 110522 h 1105216"/>
              <a:gd name="connsiteX1" fmla="*/ 110522 w 1314449"/>
              <a:gd name="connsiteY1" fmla="*/ 0 h 1105216"/>
              <a:gd name="connsiteX2" fmla="*/ 1203927 w 1314449"/>
              <a:gd name="connsiteY2" fmla="*/ 0 h 1105216"/>
              <a:gd name="connsiteX3" fmla="*/ 1314449 w 1314449"/>
              <a:gd name="connsiteY3" fmla="*/ 110522 h 1105216"/>
              <a:gd name="connsiteX4" fmla="*/ 1314449 w 1314449"/>
              <a:gd name="connsiteY4" fmla="*/ 994694 h 1105216"/>
              <a:gd name="connsiteX5" fmla="*/ 1203927 w 1314449"/>
              <a:gd name="connsiteY5" fmla="*/ 1105216 h 1105216"/>
              <a:gd name="connsiteX6" fmla="*/ 110522 w 1314449"/>
              <a:gd name="connsiteY6" fmla="*/ 1105216 h 1105216"/>
              <a:gd name="connsiteX7" fmla="*/ 0 w 1314449"/>
              <a:gd name="connsiteY7" fmla="*/ 994694 h 1105216"/>
              <a:gd name="connsiteX8" fmla="*/ 0 w 1314449"/>
              <a:gd name="connsiteY8" fmla="*/ 110522 h 1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449" h="1105216">
                <a:moveTo>
                  <a:pt x="0" y="110522"/>
                </a:moveTo>
                <a:cubicBezTo>
                  <a:pt x="0" y="49482"/>
                  <a:pt x="49482" y="0"/>
                  <a:pt x="110522" y="0"/>
                </a:cubicBezTo>
                <a:lnTo>
                  <a:pt x="1203927" y="0"/>
                </a:lnTo>
                <a:cubicBezTo>
                  <a:pt x="1264967" y="0"/>
                  <a:pt x="1314449" y="49482"/>
                  <a:pt x="1314449" y="110522"/>
                </a:cubicBezTo>
                <a:lnTo>
                  <a:pt x="1314449" y="994694"/>
                </a:lnTo>
                <a:cubicBezTo>
                  <a:pt x="1314449" y="1055734"/>
                  <a:pt x="1264967" y="1105216"/>
                  <a:pt x="1203927" y="1105216"/>
                </a:cubicBezTo>
                <a:lnTo>
                  <a:pt x="110522" y="1105216"/>
                </a:lnTo>
                <a:cubicBezTo>
                  <a:pt x="49482" y="1105216"/>
                  <a:pt x="0" y="1055734"/>
                  <a:pt x="0" y="994694"/>
                </a:cubicBezTo>
                <a:lnTo>
                  <a:pt x="0" y="110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31" tIns="93331" rIns="93331" bIns="9333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Coping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26E0D50-B73A-0C22-301B-DA522D79B6E7}"/>
              </a:ext>
            </a:extLst>
          </p:cNvPr>
          <p:cNvSpPr/>
          <p:nvPr/>
        </p:nvSpPr>
        <p:spPr>
          <a:xfrm>
            <a:off x="7804785" y="3838302"/>
            <a:ext cx="278663" cy="325983"/>
          </a:xfrm>
          <a:custGeom>
            <a:avLst/>
            <a:gdLst>
              <a:gd name="connsiteX0" fmla="*/ 0 w 278663"/>
              <a:gd name="connsiteY0" fmla="*/ 65197 h 325983"/>
              <a:gd name="connsiteX1" fmla="*/ 139332 w 278663"/>
              <a:gd name="connsiteY1" fmla="*/ 65197 h 325983"/>
              <a:gd name="connsiteX2" fmla="*/ 139332 w 278663"/>
              <a:gd name="connsiteY2" fmla="*/ 0 h 325983"/>
              <a:gd name="connsiteX3" fmla="*/ 278663 w 278663"/>
              <a:gd name="connsiteY3" fmla="*/ 162992 h 325983"/>
              <a:gd name="connsiteX4" fmla="*/ 139332 w 278663"/>
              <a:gd name="connsiteY4" fmla="*/ 325983 h 325983"/>
              <a:gd name="connsiteX5" fmla="*/ 139332 w 278663"/>
              <a:gd name="connsiteY5" fmla="*/ 260786 h 325983"/>
              <a:gd name="connsiteX6" fmla="*/ 0 w 278663"/>
              <a:gd name="connsiteY6" fmla="*/ 260786 h 325983"/>
              <a:gd name="connsiteX7" fmla="*/ 0 w 278663"/>
              <a:gd name="connsiteY7" fmla="*/ 65197 h 3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3" h="325983">
                <a:moveTo>
                  <a:pt x="0" y="65197"/>
                </a:moveTo>
                <a:lnTo>
                  <a:pt x="139332" y="65197"/>
                </a:lnTo>
                <a:lnTo>
                  <a:pt x="139332" y="0"/>
                </a:lnTo>
                <a:lnTo>
                  <a:pt x="278663" y="162992"/>
                </a:lnTo>
                <a:lnTo>
                  <a:pt x="139332" y="325983"/>
                </a:lnTo>
                <a:lnTo>
                  <a:pt x="139332" y="260786"/>
                </a:lnTo>
                <a:lnTo>
                  <a:pt x="0" y="260786"/>
                </a:lnTo>
                <a:lnTo>
                  <a:pt x="0" y="6519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197" rIns="83599" bIns="6519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980D207-6B13-0F47-2F00-DCFCB0913BCB}"/>
              </a:ext>
            </a:extLst>
          </p:cNvPr>
          <p:cNvSpPr/>
          <p:nvPr/>
        </p:nvSpPr>
        <p:spPr>
          <a:xfrm>
            <a:off x="8199120" y="3448685"/>
            <a:ext cx="1314449" cy="1105216"/>
          </a:xfrm>
          <a:custGeom>
            <a:avLst/>
            <a:gdLst>
              <a:gd name="connsiteX0" fmla="*/ 0 w 1314449"/>
              <a:gd name="connsiteY0" fmla="*/ 110522 h 1105216"/>
              <a:gd name="connsiteX1" fmla="*/ 110522 w 1314449"/>
              <a:gd name="connsiteY1" fmla="*/ 0 h 1105216"/>
              <a:gd name="connsiteX2" fmla="*/ 1203927 w 1314449"/>
              <a:gd name="connsiteY2" fmla="*/ 0 h 1105216"/>
              <a:gd name="connsiteX3" fmla="*/ 1314449 w 1314449"/>
              <a:gd name="connsiteY3" fmla="*/ 110522 h 1105216"/>
              <a:gd name="connsiteX4" fmla="*/ 1314449 w 1314449"/>
              <a:gd name="connsiteY4" fmla="*/ 994694 h 1105216"/>
              <a:gd name="connsiteX5" fmla="*/ 1203927 w 1314449"/>
              <a:gd name="connsiteY5" fmla="*/ 1105216 h 1105216"/>
              <a:gd name="connsiteX6" fmla="*/ 110522 w 1314449"/>
              <a:gd name="connsiteY6" fmla="*/ 1105216 h 1105216"/>
              <a:gd name="connsiteX7" fmla="*/ 0 w 1314449"/>
              <a:gd name="connsiteY7" fmla="*/ 994694 h 1105216"/>
              <a:gd name="connsiteX8" fmla="*/ 0 w 1314449"/>
              <a:gd name="connsiteY8" fmla="*/ 110522 h 1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449" h="1105216">
                <a:moveTo>
                  <a:pt x="0" y="110522"/>
                </a:moveTo>
                <a:cubicBezTo>
                  <a:pt x="0" y="49482"/>
                  <a:pt x="49482" y="0"/>
                  <a:pt x="110522" y="0"/>
                </a:cubicBezTo>
                <a:lnTo>
                  <a:pt x="1203927" y="0"/>
                </a:lnTo>
                <a:cubicBezTo>
                  <a:pt x="1264967" y="0"/>
                  <a:pt x="1314449" y="49482"/>
                  <a:pt x="1314449" y="110522"/>
                </a:cubicBezTo>
                <a:lnTo>
                  <a:pt x="1314449" y="994694"/>
                </a:lnTo>
                <a:cubicBezTo>
                  <a:pt x="1314449" y="1055734"/>
                  <a:pt x="1264967" y="1105216"/>
                  <a:pt x="1203927" y="1105216"/>
                </a:cubicBezTo>
                <a:lnTo>
                  <a:pt x="110522" y="1105216"/>
                </a:lnTo>
                <a:cubicBezTo>
                  <a:pt x="49482" y="1105216"/>
                  <a:pt x="0" y="1055734"/>
                  <a:pt x="0" y="994694"/>
                </a:cubicBezTo>
                <a:lnTo>
                  <a:pt x="0" y="110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31" tIns="93331" rIns="93331" bIns="9333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Revised relational meaning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D7CD07A-FE47-5626-E4A1-0A5DE068AFE5}"/>
              </a:ext>
            </a:extLst>
          </p:cNvPr>
          <p:cNvSpPr/>
          <p:nvPr/>
        </p:nvSpPr>
        <p:spPr>
          <a:xfrm>
            <a:off x="9645014" y="3838302"/>
            <a:ext cx="278663" cy="325983"/>
          </a:xfrm>
          <a:custGeom>
            <a:avLst/>
            <a:gdLst>
              <a:gd name="connsiteX0" fmla="*/ 0 w 278663"/>
              <a:gd name="connsiteY0" fmla="*/ 65197 h 325983"/>
              <a:gd name="connsiteX1" fmla="*/ 139332 w 278663"/>
              <a:gd name="connsiteY1" fmla="*/ 65197 h 325983"/>
              <a:gd name="connsiteX2" fmla="*/ 139332 w 278663"/>
              <a:gd name="connsiteY2" fmla="*/ 0 h 325983"/>
              <a:gd name="connsiteX3" fmla="*/ 278663 w 278663"/>
              <a:gd name="connsiteY3" fmla="*/ 162992 h 325983"/>
              <a:gd name="connsiteX4" fmla="*/ 139332 w 278663"/>
              <a:gd name="connsiteY4" fmla="*/ 325983 h 325983"/>
              <a:gd name="connsiteX5" fmla="*/ 139332 w 278663"/>
              <a:gd name="connsiteY5" fmla="*/ 260786 h 325983"/>
              <a:gd name="connsiteX6" fmla="*/ 0 w 278663"/>
              <a:gd name="connsiteY6" fmla="*/ 260786 h 325983"/>
              <a:gd name="connsiteX7" fmla="*/ 0 w 278663"/>
              <a:gd name="connsiteY7" fmla="*/ 65197 h 3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3" h="325983">
                <a:moveTo>
                  <a:pt x="0" y="65197"/>
                </a:moveTo>
                <a:lnTo>
                  <a:pt x="139332" y="65197"/>
                </a:lnTo>
                <a:lnTo>
                  <a:pt x="139332" y="0"/>
                </a:lnTo>
                <a:lnTo>
                  <a:pt x="278663" y="162992"/>
                </a:lnTo>
                <a:lnTo>
                  <a:pt x="139332" y="325983"/>
                </a:lnTo>
                <a:lnTo>
                  <a:pt x="139332" y="260786"/>
                </a:lnTo>
                <a:lnTo>
                  <a:pt x="0" y="260786"/>
                </a:lnTo>
                <a:lnTo>
                  <a:pt x="0" y="6519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197" rIns="83599" bIns="6519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300" kern="12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D293B0A-23B6-2AA5-B384-71E22669B7DD}"/>
              </a:ext>
            </a:extLst>
          </p:cNvPr>
          <p:cNvSpPr/>
          <p:nvPr/>
        </p:nvSpPr>
        <p:spPr>
          <a:xfrm>
            <a:off x="10039349" y="3448685"/>
            <a:ext cx="1314449" cy="1105216"/>
          </a:xfrm>
          <a:custGeom>
            <a:avLst/>
            <a:gdLst>
              <a:gd name="connsiteX0" fmla="*/ 0 w 1314449"/>
              <a:gd name="connsiteY0" fmla="*/ 110522 h 1105216"/>
              <a:gd name="connsiteX1" fmla="*/ 110522 w 1314449"/>
              <a:gd name="connsiteY1" fmla="*/ 0 h 1105216"/>
              <a:gd name="connsiteX2" fmla="*/ 1203927 w 1314449"/>
              <a:gd name="connsiteY2" fmla="*/ 0 h 1105216"/>
              <a:gd name="connsiteX3" fmla="*/ 1314449 w 1314449"/>
              <a:gd name="connsiteY3" fmla="*/ 110522 h 1105216"/>
              <a:gd name="connsiteX4" fmla="*/ 1314449 w 1314449"/>
              <a:gd name="connsiteY4" fmla="*/ 994694 h 1105216"/>
              <a:gd name="connsiteX5" fmla="*/ 1203927 w 1314449"/>
              <a:gd name="connsiteY5" fmla="*/ 1105216 h 1105216"/>
              <a:gd name="connsiteX6" fmla="*/ 110522 w 1314449"/>
              <a:gd name="connsiteY6" fmla="*/ 1105216 h 1105216"/>
              <a:gd name="connsiteX7" fmla="*/ 0 w 1314449"/>
              <a:gd name="connsiteY7" fmla="*/ 994694 h 1105216"/>
              <a:gd name="connsiteX8" fmla="*/ 0 w 1314449"/>
              <a:gd name="connsiteY8" fmla="*/ 110522 h 1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449" h="1105216">
                <a:moveTo>
                  <a:pt x="0" y="110522"/>
                </a:moveTo>
                <a:cubicBezTo>
                  <a:pt x="0" y="49482"/>
                  <a:pt x="49482" y="0"/>
                  <a:pt x="110522" y="0"/>
                </a:cubicBezTo>
                <a:lnTo>
                  <a:pt x="1203927" y="0"/>
                </a:lnTo>
                <a:cubicBezTo>
                  <a:pt x="1264967" y="0"/>
                  <a:pt x="1314449" y="49482"/>
                  <a:pt x="1314449" y="110522"/>
                </a:cubicBezTo>
                <a:lnTo>
                  <a:pt x="1314449" y="994694"/>
                </a:lnTo>
                <a:cubicBezTo>
                  <a:pt x="1314449" y="1055734"/>
                  <a:pt x="1264967" y="1105216"/>
                  <a:pt x="1203927" y="1105216"/>
                </a:cubicBezTo>
                <a:lnTo>
                  <a:pt x="110522" y="1105216"/>
                </a:lnTo>
                <a:cubicBezTo>
                  <a:pt x="49482" y="1105216"/>
                  <a:pt x="0" y="1055734"/>
                  <a:pt x="0" y="994694"/>
                </a:cubicBezTo>
                <a:lnTo>
                  <a:pt x="0" y="110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31" tIns="93331" rIns="93331" bIns="9333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Outcomes (emotional, social, health)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Cognitive-Motivational-Relational Theory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(Lazarus, 1999)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properties of stress appraisal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(Thatcher &amp; Day, 2008)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7C68-19D5-40F5-8255-7DBCA9BFD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225" y="2660074"/>
            <a:ext cx="5503025" cy="318377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Novelty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Predictability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 uncertainty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Imminence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D0866-116C-404B-964A-A2B8E1089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692" y="2660074"/>
            <a:ext cx="6477663" cy="318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	Temporal uncertainty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	Ambiguity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 	Timing of event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	Self and other comparison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 	Inadequate preparation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95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Well-being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Hedonic Well-being    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(Diener et al., 1999)</a:t>
            </a:r>
          </a:p>
          <a:p>
            <a:pPr marL="0" indent="0">
              <a:buNone/>
            </a:pPr>
            <a:endParaRPr lang="en-GB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Affective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Cognitive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Satisfaction</a:t>
            </a:r>
          </a:p>
          <a:p>
            <a:pPr marL="457200" lvl="1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Eudaimonic Well-being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(Ryff, 2014)</a:t>
            </a:r>
          </a:p>
          <a:p>
            <a:pPr marL="0" indent="0">
              <a:buNone/>
            </a:pPr>
            <a:endParaRPr lang="en-GB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mastery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Autonomy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Self-acceptance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Purpose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growth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04F-2CA8-42FF-A14E-89C9F8EF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637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E0AB33-BAD9-435E-983A-950C1BE0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FCD13A-6661-4F45-A4D5-723B7D448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interpret the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experiences of occupational stress and well-being </a:t>
            </a: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professional classical musicians through understanding the demands faced, appraisals made, resources used, and the perceived influence on self-reported well-being.</a:t>
            </a:r>
          </a:p>
        </p:txBody>
      </p:sp>
    </p:spTree>
    <p:extLst>
      <p:ext uri="{BB962C8B-B14F-4D97-AF65-F5344CB8AC3E}">
        <p14:creationId xmlns:p14="http://schemas.microsoft.com/office/powerpoint/2010/main" val="11178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70B571262084792F6CCC0B06AA890" ma:contentTypeVersion="8" ma:contentTypeDescription="Create a new document." ma:contentTypeScope="" ma:versionID="841f9dbbcebc36ff8c356a0d7c8d5f7e">
  <xsd:schema xmlns:xsd="http://www.w3.org/2001/XMLSchema" xmlns:xs="http://www.w3.org/2001/XMLSchema" xmlns:p="http://schemas.microsoft.com/office/2006/metadata/properties" xmlns:ns2="7ee59553-4b18-45b1-aa25-73b554dbee26" targetNamespace="http://schemas.microsoft.com/office/2006/metadata/properties" ma:root="true" ma:fieldsID="1862d4721a99d605fafbdb41935c70aa" ns2:_="">
    <xsd:import namespace="7ee59553-4b18-45b1-aa25-73b554dbee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59553-4b18-45b1-aa25-73b554dbe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F3844-AB40-4CB3-AFFF-8CA7D59484A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7ee59553-4b18-45b1-aa25-73b554dbee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A14503-F54E-46BE-B6C6-DEFEE8C9C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77194-FB03-4641-9677-07D0ABFB4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e59553-4b18-45b1-aa25-73b554dbe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Widescreen</PresentationFormat>
  <Paragraphs>195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Canva Sans</vt:lpstr>
      <vt:lpstr>Wingdings</vt:lpstr>
      <vt:lpstr>Office Theme</vt:lpstr>
      <vt:lpstr>Office Theme</vt:lpstr>
      <vt:lpstr>PowerPoint Presentation</vt:lpstr>
      <vt:lpstr>Overview</vt:lpstr>
      <vt:lpstr>PhD Overview</vt:lpstr>
      <vt:lpstr>Concepts &amp; Definitions</vt:lpstr>
      <vt:lpstr>Cognitive-Motivational-Relational Theory (Lazarus, 1999)</vt:lpstr>
      <vt:lpstr>Underlying properties of stress appraisal (Thatcher &amp; Day, 2008)</vt:lpstr>
      <vt:lpstr>Well-being</vt:lpstr>
      <vt:lpstr>Aim</vt:lpstr>
      <vt:lpstr>Aim</vt:lpstr>
      <vt:lpstr>Methods</vt:lpstr>
      <vt:lpstr>Methods</vt:lpstr>
      <vt:lpstr>Participants</vt:lpstr>
      <vt:lpstr>Results &amp; Discussion</vt:lpstr>
      <vt:lpstr>Group Experiential Themes</vt:lpstr>
      <vt:lpstr>Appraisal</vt:lpstr>
      <vt:lpstr>Underlying properties of stress appraisal</vt:lpstr>
      <vt:lpstr>Resources</vt:lpstr>
      <vt:lpstr>Resources</vt:lpstr>
      <vt:lpstr>Well-being</vt:lpstr>
      <vt:lpstr>Well-being</vt:lpstr>
      <vt:lpstr>Implications</vt:lpstr>
      <vt:lpstr>Practical implications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Garwood, Sarah</dc:creator>
  <cp:lastModifiedBy>Simone Willis</cp:lastModifiedBy>
  <cp:revision>19</cp:revision>
  <cp:lastPrinted>1601-01-01T00:00:00Z</cp:lastPrinted>
  <dcterms:created xsi:type="dcterms:W3CDTF">2018-02-08T11:20:51Z</dcterms:created>
  <dcterms:modified xsi:type="dcterms:W3CDTF">2024-05-29T15:07:22Z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0x010100FD670B571262084792F6CCC0B06AA890</vt:lpwstr>
  </property>
</Properties>
</file>