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0_9C3297B7.xml" ContentType="application/vnd.ms-powerpoint.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6" r:id="rId5"/>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7AF96D0-1A0B-13FA-6430-8C7F70E67E01}" name="Nichola Gale" initials="NG" userId="S::GaleNS@cardiff.ac.uk::b646edc1-0e4d-48d2-bc30-066de33ebed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A8FE"/>
    <a:srgbClr val="F4F7FF"/>
    <a:srgbClr val="D1DCFF"/>
    <a:srgbClr val="CDE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C3E7AB-6604-4E58-AACF-B508C08E054E}" v="10" dt="2024-10-01T14:13:31.279"/>
    <p1510:client id="{F6560860-4672-470F-8EE9-B893A554170C}" v="1" dt="2024-10-01T12:53:50.0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168" autoAdjust="0"/>
    <p:restoredTop sz="95974" autoAdjust="0"/>
  </p:normalViewPr>
  <p:slideViewPr>
    <p:cSldViewPr>
      <p:cViewPr>
        <p:scale>
          <a:sx n="30" d="100"/>
          <a:sy n="30" d="100"/>
        </p:scale>
        <p:origin x="792" y="-3444"/>
      </p:cViewPr>
      <p:guideLst/>
    </p:cSldViewPr>
  </p:slideViewPr>
  <p:notesTextViewPr>
    <p:cViewPr>
      <p:scale>
        <a:sx n="400" d="100"/>
        <a:sy n="400" d="100"/>
      </p:scale>
      <p:origin x="0" y="0"/>
    </p:cViewPr>
  </p:notesTextViewPr>
  <p:sorterViewPr>
    <p:cViewPr>
      <p:scale>
        <a:sx n="100" d="100"/>
        <a:sy n="100" d="100"/>
      </p:scale>
      <p:origin x="0" y="-257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hola Gale" userId="S::galens@cardiff.ac.uk::b646edc1-0e4d-48d2-bc30-066de33ebed1" providerId="AD" clId="Web-{F6560860-4672-470F-8EE9-B893A554170C}"/>
    <pc:docChg chg="modSld">
      <pc:chgData name="Nichola Gale" userId="S::galens@cardiff.ac.uk::b646edc1-0e4d-48d2-bc30-066de33ebed1" providerId="AD" clId="Web-{F6560860-4672-470F-8EE9-B893A554170C}" dt="2024-10-01T12:53:50.097" v="0"/>
      <pc:docMkLst>
        <pc:docMk/>
      </pc:docMkLst>
      <pc:sldChg chg="modSp">
        <pc:chgData name="Nichola Gale" userId="S::galens@cardiff.ac.uk::b646edc1-0e4d-48d2-bc30-066de33ebed1" providerId="AD" clId="Web-{F6560860-4672-470F-8EE9-B893A554170C}" dt="2024-10-01T12:53:50.097" v="0"/>
        <pc:sldMkLst>
          <pc:docMk/>
          <pc:sldMk cId="2620561335" sldId="256"/>
        </pc:sldMkLst>
        <pc:graphicFrameChg chg="mod modGraphic">
          <ac:chgData name="Nichola Gale" userId="S::galens@cardiff.ac.uk::b646edc1-0e4d-48d2-bc30-066de33ebed1" providerId="AD" clId="Web-{F6560860-4672-470F-8EE9-B893A554170C}" dt="2024-10-01T12:53:50.097" v="0"/>
          <ac:graphicFrameMkLst>
            <pc:docMk/>
            <pc:sldMk cId="2620561335" sldId="256"/>
            <ac:graphicFrameMk id="11" creationId="{4DE60CE5-531B-016A-3B9C-9F3AF30C4AF4}"/>
          </ac:graphicFrameMkLst>
        </pc:graphicFrameChg>
      </pc:sldChg>
    </pc:docChg>
  </pc:docChgLst>
  <pc:docChgLst>
    <pc:chgData name="Nichola Gale" userId="b646edc1-0e4d-48d2-bc30-066de33ebed1" providerId="ADAL" clId="{84C3E7AB-6604-4E58-AACF-B508C08E054E}"/>
    <pc:docChg chg="undo custSel modSld">
      <pc:chgData name="Nichola Gale" userId="b646edc1-0e4d-48d2-bc30-066de33ebed1" providerId="ADAL" clId="{84C3E7AB-6604-4E58-AACF-B508C08E054E}" dt="2024-10-01T14:22:01.414" v="501" actId="313"/>
      <pc:docMkLst>
        <pc:docMk/>
      </pc:docMkLst>
      <pc:sldChg chg="delSp modSp mod">
        <pc:chgData name="Nichola Gale" userId="b646edc1-0e4d-48d2-bc30-066de33ebed1" providerId="ADAL" clId="{84C3E7AB-6604-4E58-AACF-B508C08E054E}" dt="2024-10-01T14:22:01.414" v="501" actId="313"/>
        <pc:sldMkLst>
          <pc:docMk/>
          <pc:sldMk cId="2620561335" sldId="256"/>
        </pc:sldMkLst>
        <pc:spChg chg="mod">
          <ac:chgData name="Nichola Gale" userId="b646edc1-0e4d-48d2-bc30-066de33ebed1" providerId="ADAL" clId="{84C3E7AB-6604-4E58-AACF-B508C08E054E}" dt="2024-10-01T13:07:41.616" v="377" actId="20577"/>
          <ac:spMkLst>
            <pc:docMk/>
            <pc:sldMk cId="2620561335" sldId="256"/>
            <ac:spMk id="12" creationId="{7441C43F-ABE6-518C-B6CE-60030B2A9DA7}"/>
          </ac:spMkLst>
        </pc:spChg>
        <pc:spChg chg="mod">
          <ac:chgData name="Nichola Gale" userId="b646edc1-0e4d-48d2-bc30-066de33ebed1" providerId="ADAL" clId="{84C3E7AB-6604-4E58-AACF-B508C08E054E}" dt="2024-10-01T14:22:01.414" v="501" actId="313"/>
          <ac:spMkLst>
            <pc:docMk/>
            <pc:sldMk cId="2620561335" sldId="256"/>
            <ac:spMk id="29" creationId="{76ABFEDC-58F9-55EB-143B-DADBAFEDB1AB}"/>
          </ac:spMkLst>
        </pc:spChg>
        <pc:spChg chg="mod">
          <ac:chgData name="Nichola Gale" userId="b646edc1-0e4d-48d2-bc30-066de33ebed1" providerId="ADAL" clId="{84C3E7AB-6604-4E58-AACF-B508C08E054E}" dt="2024-10-01T14:16:32.972" v="500" actId="6549"/>
          <ac:spMkLst>
            <pc:docMk/>
            <pc:sldMk cId="2620561335" sldId="256"/>
            <ac:spMk id="52" creationId="{FA06B07C-AC0F-72EB-B3B9-E714B80AC188}"/>
          </ac:spMkLst>
        </pc:spChg>
        <pc:spChg chg="mod">
          <ac:chgData name="Nichola Gale" userId="b646edc1-0e4d-48d2-bc30-066de33ebed1" providerId="ADAL" clId="{84C3E7AB-6604-4E58-AACF-B508C08E054E}" dt="2024-10-01T13:07:30.463" v="374" actId="1076"/>
          <ac:spMkLst>
            <pc:docMk/>
            <pc:sldMk cId="2620561335" sldId="256"/>
            <ac:spMk id="53" creationId="{72B194FF-0E71-DD9B-287E-2EED45DD438F}"/>
          </ac:spMkLst>
        </pc:spChg>
        <pc:graphicFrameChg chg="del">
          <ac:chgData name="Nichola Gale" userId="b646edc1-0e4d-48d2-bc30-066de33ebed1" providerId="ADAL" clId="{84C3E7AB-6604-4E58-AACF-B508C08E054E}" dt="2024-10-01T14:13:27.954" v="452" actId="478"/>
          <ac:graphicFrameMkLst>
            <pc:docMk/>
            <pc:sldMk cId="2620561335" sldId="256"/>
            <ac:graphicFrameMk id="6" creationId="{52015308-1D63-B443-5B09-F87BCC3548E7}"/>
          </ac:graphicFrameMkLst>
        </pc:graphicFrameChg>
        <pc:graphicFrameChg chg="mod modGraphic">
          <ac:chgData name="Nichola Gale" userId="b646edc1-0e4d-48d2-bc30-066de33ebed1" providerId="ADAL" clId="{84C3E7AB-6604-4E58-AACF-B508C08E054E}" dt="2024-10-01T14:10:17.700" v="451" actId="1076"/>
          <ac:graphicFrameMkLst>
            <pc:docMk/>
            <pc:sldMk cId="2620561335" sldId="256"/>
            <ac:graphicFrameMk id="11" creationId="{4DE60CE5-531B-016A-3B9C-9F3AF30C4AF4}"/>
          </ac:graphicFrameMkLst>
        </pc:graphicFrameChg>
        <pc:graphicFrameChg chg="del">
          <ac:chgData name="Nichola Gale" userId="b646edc1-0e4d-48d2-bc30-066de33ebed1" providerId="ADAL" clId="{84C3E7AB-6604-4E58-AACF-B508C08E054E}" dt="2024-10-01T14:13:32.385" v="453" actId="478"/>
          <ac:graphicFrameMkLst>
            <pc:docMk/>
            <pc:sldMk cId="2620561335" sldId="256"/>
            <ac:graphicFrameMk id="15" creationId="{D89015F1-DA2E-41E1-4724-5C82F2D23816}"/>
          </ac:graphicFrameMkLst>
        </pc:graphicFrameChg>
        <pc:graphicFrameChg chg="del">
          <ac:chgData name="Nichola Gale" userId="b646edc1-0e4d-48d2-bc30-066de33ebed1" providerId="ADAL" clId="{84C3E7AB-6604-4E58-AACF-B508C08E054E}" dt="2024-10-01T14:10:04.842" v="449" actId="478"/>
          <ac:graphicFrameMkLst>
            <pc:docMk/>
            <pc:sldMk cId="2620561335" sldId="256"/>
            <ac:graphicFrameMk id="16" creationId="{09967549-B4B4-11FC-761A-1F9E3C7D00D9}"/>
          </ac:graphicFrameMkLst>
        </pc:graphicFrameChg>
        <pc:graphicFrameChg chg="del">
          <ac:chgData name="Nichola Gale" userId="b646edc1-0e4d-48d2-bc30-066de33ebed1" providerId="ADAL" clId="{84C3E7AB-6604-4E58-AACF-B508C08E054E}" dt="2024-10-01T14:10:06.919" v="450" actId="478"/>
          <ac:graphicFrameMkLst>
            <pc:docMk/>
            <pc:sldMk cId="2620561335" sldId="256"/>
            <ac:graphicFrameMk id="21" creationId="{46E9B6D3-544D-6FE1-E699-0F6CA7AA1432}"/>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0"/>
    <c:plotArea>
      <c:layout/>
      <c:pieChart>
        <c:varyColors val="1"/>
        <c:dLbls>
          <c:dLblPos val="bestFit"/>
          <c:showLegendKey val="0"/>
          <c:showVal val="1"/>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dLblPos val="bestFit"/>
          <c:showLegendKey val="0"/>
          <c:showVal val="1"/>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2000" b="1" dirty="0"/>
              <a:t>Median Pre and Post Knowledge Scores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6544978975351993E-2"/>
          <c:y val="0.28559114179251593"/>
          <c:w val="0.89272991027188275"/>
          <c:h val="0.42502591162352499"/>
        </c:manualLayout>
      </c:layout>
      <c:bar3DChart>
        <c:barDir val="col"/>
        <c:grouping val="clustered"/>
        <c:varyColors val="0"/>
        <c:ser>
          <c:idx val="0"/>
          <c:order val="0"/>
          <c:tx>
            <c:strRef>
              <c:f>Sheet1!$H$26</c:f>
              <c:strCache>
                <c:ptCount val="1"/>
                <c:pt idx="0">
                  <c:v>std</c:v>
                </c:pt>
              </c:strCache>
            </c:strRef>
          </c:tx>
          <c:spPr>
            <a:solidFill>
              <a:schemeClr val="accent6">
                <a:tint val="77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Sheet1!$I$25:$L$25</c:f>
              <c:strCache>
                <c:ptCount val="4"/>
                <c:pt idx="0">
                  <c:v>Pre Knowledge</c:v>
                </c:pt>
                <c:pt idx="1">
                  <c:v>Post Knowledge</c:v>
                </c:pt>
                <c:pt idx="3">
                  <c:v>Diff</c:v>
                </c:pt>
              </c:strCache>
            </c:strRef>
          </c:cat>
          <c:val>
            <c:numRef>
              <c:f>Sheet1!$I$26:$L$26</c:f>
              <c:numCache>
                <c:formatCode>General</c:formatCode>
                <c:ptCount val="4"/>
                <c:pt idx="0">
                  <c:v>22</c:v>
                </c:pt>
                <c:pt idx="1">
                  <c:v>25</c:v>
                </c:pt>
                <c:pt idx="3">
                  <c:v>1</c:v>
                </c:pt>
              </c:numCache>
            </c:numRef>
          </c:val>
          <c:extLst>
            <c:ext xmlns:c16="http://schemas.microsoft.com/office/drawing/2014/chart" uri="{C3380CC4-5D6E-409C-BE32-E72D297353CC}">
              <c16:uniqueId val="{00000000-CEB6-46BC-B50C-3AFF2A51942F}"/>
            </c:ext>
          </c:extLst>
        </c:ser>
        <c:ser>
          <c:idx val="1"/>
          <c:order val="1"/>
          <c:tx>
            <c:strRef>
              <c:f>Sheet1!$H$27</c:f>
              <c:strCache>
                <c:ptCount val="1"/>
                <c:pt idx="0">
                  <c:v>sim</c:v>
                </c:pt>
              </c:strCache>
            </c:strRef>
          </c:tx>
          <c:spPr>
            <a:solidFill>
              <a:schemeClr val="accent6">
                <a:shade val="76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Sheet1!$I$25:$L$25</c:f>
              <c:strCache>
                <c:ptCount val="4"/>
                <c:pt idx="0">
                  <c:v>Pre Knowledge</c:v>
                </c:pt>
                <c:pt idx="1">
                  <c:v>Post Knowledge</c:v>
                </c:pt>
                <c:pt idx="3">
                  <c:v>Diff</c:v>
                </c:pt>
              </c:strCache>
            </c:strRef>
          </c:cat>
          <c:val>
            <c:numRef>
              <c:f>Sheet1!$I$27:$L$27</c:f>
              <c:numCache>
                <c:formatCode>General</c:formatCode>
                <c:ptCount val="4"/>
                <c:pt idx="0">
                  <c:v>21</c:v>
                </c:pt>
                <c:pt idx="1">
                  <c:v>25</c:v>
                </c:pt>
                <c:pt idx="3">
                  <c:v>5</c:v>
                </c:pt>
              </c:numCache>
            </c:numRef>
          </c:val>
          <c:extLst>
            <c:ext xmlns:c16="http://schemas.microsoft.com/office/drawing/2014/chart" uri="{C3380CC4-5D6E-409C-BE32-E72D297353CC}">
              <c16:uniqueId val="{00000001-CEB6-46BC-B50C-3AFF2A51942F}"/>
            </c:ext>
          </c:extLst>
        </c:ser>
        <c:dLbls>
          <c:showLegendKey val="0"/>
          <c:showVal val="1"/>
          <c:showCatName val="0"/>
          <c:showSerName val="0"/>
          <c:showPercent val="0"/>
          <c:showBubbleSize val="0"/>
        </c:dLbls>
        <c:gapWidth val="150"/>
        <c:shape val="box"/>
        <c:axId val="1506406576"/>
        <c:axId val="1506435856"/>
        <c:axId val="0"/>
      </c:bar3DChart>
      <c:catAx>
        <c:axId val="150640657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506435856"/>
        <c:crosses val="autoZero"/>
        <c:auto val="1"/>
        <c:lblAlgn val="ctr"/>
        <c:lblOffset val="100"/>
        <c:noMultiLvlLbl val="0"/>
      </c:catAx>
      <c:valAx>
        <c:axId val="15064358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5064065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2000" b="1" dirty="0"/>
              <a:t>Median</a:t>
            </a:r>
            <a:r>
              <a:rPr lang="en-GB" sz="2000" b="1" baseline="0" dirty="0"/>
              <a:t> Pre and Post Confidence Scores</a:t>
            </a:r>
            <a:endParaRPr lang="en-GB" sz="2000" b="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Sheet1!$D$26</c:f>
              <c:strCache>
                <c:ptCount val="1"/>
                <c:pt idx="0">
                  <c:v>std</c:v>
                </c:pt>
              </c:strCache>
            </c:strRef>
          </c:tx>
          <c:spPr>
            <a:solidFill>
              <a:schemeClr val="accent4">
                <a:tint val="77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Sheet1!$E$25:$G$25</c:f>
              <c:strCache>
                <c:ptCount val="3"/>
                <c:pt idx="0">
                  <c:v>Pre Confidence </c:v>
                </c:pt>
                <c:pt idx="1">
                  <c:v>Post Confidence</c:v>
                </c:pt>
                <c:pt idx="2">
                  <c:v>Diff</c:v>
                </c:pt>
              </c:strCache>
            </c:strRef>
          </c:cat>
          <c:val>
            <c:numRef>
              <c:f>Sheet1!$E$26:$G$26</c:f>
              <c:numCache>
                <c:formatCode>General</c:formatCode>
                <c:ptCount val="3"/>
                <c:pt idx="0">
                  <c:v>2</c:v>
                </c:pt>
                <c:pt idx="1">
                  <c:v>4</c:v>
                </c:pt>
                <c:pt idx="2">
                  <c:v>1</c:v>
                </c:pt>
              </c:numCache>
            </c:numRef>
          </c:val>
          <c:extLst>
            <c:ext xmlns:c16="http://schemas.microsoft.com/office/drawing/2014/chart" uri="{C3380CC4-5D6E-409C-BE32-E72D297353CC}">
              <c16:uniqueId val="{00000000-F881-46FA-A93B-0632E9C482AF}"/>
            </c:ext>
          </c:extLst>
        </c:ser>
        <c:ser>
          <c:idx val="1"/>
          <c:order val="1"/>
          <c:tx>
            <c:strRef>
              <c:f>Sheet1!$D$27</c:f>
              <c:strCache>
                <c:ptCount val="1"/>
                <c:pt idx="0">
                  <c:v>sim</c:v>
                </c:pt>
              </c:strCache>
            </c:strRef>
          </c:tx>
          <c:spPr>
            <a:solidFill>
              <a:schemeClr val="accent4">
                <a:shade val="76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Sheet1!$E$25:$G$25</c:f>
              <c:strCache>
                <c:ptCount val="3"/>
                <c:pt idx="0">
                  <c:v>Pre Confidence </c:v>
                </c:pt>
                <c:pt idx="1">
                  <c:v>Post Confidence</c:v>
                </c:pt>
                <c:pt idx="2">
                  <c:v>Diff</c:v>
                </c:pt>
              </c:strCache>
            </c:strRef>
          </c:cat>
          <c:val>
            <c:numRef>
              <c:f>Sheet1!$E$27:$G$27</c:f>
              <c:numCache>
                <c:formatCode>General</c:formatCode>
                <c:ptCount val="3"/>
                <c:pt idx="0">
                  <c:v>3</c:v>
                </c:pt>
                <c:pt idx="1">
                  <c:v>4</c:v>
                </c:pt>
                <c:pt idx="2">
                  <c:v>1</c:v>
                </c:pt>
              </c:numCache>
            </c:numRef>
          </c:val>
          <c:extLst>
            <c:ext xmlns:c16="http://schemas.microsoft.com/office/drawing/2014/chart" uri="{C3380CC4-5D6E-409C-BE32-E72D297353CC}">
              <c16:uniqueId val="{00000001-F881-46FA-A93B-0632E9C482AF}"/>
            </c:ext>
          </c:extLst>
        </c:ser>
        <c:dLbls>
          <c:showLegendKey val="0"/>
          <c:showVal val="1"/>
          <c:showCatName val="0"/>
          <c:showSerName val="0"/>
          <c:showPercent val="0"/>
          <c:showBubbleSize val="0"/>
        </c:dLbls>
        <c:gapWidth val="150"/>
        <c:shape val="box"/>
        <c:axId val="1506477616"/>
        <c:axId val="1506472336"/>
        <c:axId val="0"/>
      </c:bar3DChart>
      <c:catAx>
        <c:axId val="150647761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506472336"/>
        <c:crosses val="autoZero"/>
        <c:auto val="1"/>
        <c:lblAlgn val="ctr"/>
        <c:lblOffset val="100"/>
        <c:noMultiLvlLbl val="0"/>
      </c:catAx>
      <c:valAx>
        <c:axId val="15064723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5064776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dirty="0"/>
              <a:t>Confidence</a:t>
            </a:r>
            <a:r>
              <a:rPr lang="en-US" sz="2000" b="1" baseline="0" dirty="0"/>
              <a:t> in Learning Self Evaluation Scale (SES</a:t>
            </a:r>
            <a:r>
              <a:rPr lang="en-US" baseline="0" dirty="0"/>
              <a:t>)</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Sheet1!$R$24</c:f>
              <c:strCache>
                <c:ptCount val="1"/>
                <c:pt idx="0">
                  <c:v>SES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Sheet1!$Q$25:$Q$26</c:f>
              <c:strCache>
                <c:ptCount val="2"/>
                <c:pt idx="0">
                  <c:v>std</c:v>
                </c:pt>
                <c:pt idx="1">
                  <c:v>sim</c:v>
                </c:pt>
              </c:strCache>
            </c:strRef>
          </c:cat>
          <c:val>
            <c:numRef>
              <c:f>Sheet1!$R$25:$R$26</c:f>
              <c:numCache>
                <c:formatCode>General</c:formatCode>
                <c:ptCount val="2"/>
                <c:pt idx="0">
                  <c:v>47</c:v>
                </c:pt>
                <c:pt idx="1">
                  <c:v>47</c:v>
                </c:pt>
              </c:numCache>
            </c:numRef>
          </c:val>
          <c:extLst>
            <c:ext xmlns:c16="http://schemas.microsoft.com/office/drawing/2014/chart" uri="{C3380CC4-5D6E-409C-BE32-E72D297353CC}">
              <c16:uniqueId val="{00000000-D1D3-40E6-B8F5-AD83BC6E77D9}"/>
            </c:ext>
          </c:extLst>
        </c:ser>
        <c:dLbls>
          <c:dLblPos val="outEnd"/>
          <c:showLegendKey val="0"/>
          <c:showVal val="1"/>
          <c:showCatName val="0"/>
          <c:showSerName val="0"/>
          <c:showPercent val="0"/>
          <c:showBubbleSize val="0"/>
        </c:dLbls>
        <c:gapWidth val="219"/>
        <c:overlap val="-27"/>
        <c:axId val="655265224"/>
        <c:axId val="664067400"/>
      </c:barChart>
      <c:catAx>
        <c:axId val="655265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64067400"/>
        <c:crosses val="autoZero"/>
        <c:auto val="1"/>
        <c:lblAlgn val="ctr"/>
        <c:lblOffset val="100"/>
        <c:noMultiLvlLbl val="0"/>
      </c:catAx>
      <c:valAx>
        <c:axId val="6640674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55265224"/>
        <c:crosses val="autoZero"/>
        <c:crossBetween val="between"/>
      </c:valAx>
      <c:spPr>
        <a:solidFill>
          <a:schemeClr val="bg1"/>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7">
  <a:schemeClr val="accent4"/>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Reversed" id="26">
  <a:schemeClr val="accent6"/>
</cs:colorStyle>
</file>

<file path=ppt/charts/colors4.xml><?xml version="1.0" encoding="utf-8"?>
<cs:colorStyle xmlns:cs="http://schemas.microsoft.com/office/drawing/2012/chartStyle" xmlns:a="http://schemas.openxmlformats.org/drawingml/2006/main" meth="withinLinearReversed" id="24">
  <a:schemeClr val="accent4"/>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100_9C3297B7.xml><?xml version="1.0" encoding="utf-8"?>
<p188:cmLst xmlns:a="http://schemas.openxmlformats.org/drawingml/2006/main" xmlns:r="http://schemas.openxmlformats.org/officeDocument/2006/relationships" xmlns:p188="http://schemas.microsoft.com/office/powerpoint/2018/8/main">
  <p188:cm id="{F202EC4C-C899-4ECB-B793-F66BAB05A11F}" authorId="{F7AF96D0-1A0B-13FA-6430-8C7F70E67E01}" created="2024-09-24T15:54:45.201">
    <ac:deMkLst xmlns:ac="http://schemas.microsoft.com/office/drawing/2013/main/command">
      <pc:docMk xmlns:pc="http://schemas.microsoft.com/office/powerpoint/2013/main/command"/>
      <pc:sldMk xmlns:pc="http://schemas.microsoft.com/office/powerpoint/2013/main/command" cId="2620561335" sldId="256"/>
      <ac:spMk id="3" creationId="{79EC1B68-A251-8CE6-B5F7-E24E8D6885CF}"/>
    </ac:deMkLst>
    <p188:txBody>
      <a:bodyPr/>
      <a:lstStyle/>
      <a:p>
        <a:r>
          <a:rPr lang="en-GB"/>
          <a:t>Add Cardiff university for me</a:t>
        </a:r>
      </a:p>
    </p188:txBody>
  </p188:cm>
  <p188:cm id="{0473E1E3-81FC-4EEF-BEA2-0B27BE4D9AB6}" authorId="{F7AF96D0-1A0B-13FA-6430-8C7F70E67E01}" created="2024-09-24T16:04:11.305">
    <ac:deMkLst xmlns:ac="http://schemas.microsoft.com/office/drawing/2013/main/command">
      <pc:docMk xmlns:pc="http://schemas.microsoft.com/office/powerpoint/2013/main/command"/>
      <pc:sldMk xmlns:pc="http://schemas.microsoft.com/office/powerpoint/2013/main/command" cId="2620561335" sldId="256"/>
      <ac:graphicFrameMk id="20" creationId="{8F2D82CC-51B5-FF33-58F0-A5B1E3560648}"/>
    </ac:deMkLst>
    <p188:txBody>
      <a:bodyPr/>
      <a:lstStyle/>
      <a:p>
        <a:r>
          <a:rPr lang="en-GB"/>
          <a:t>Remove diff graph for confidence and knowledge</a:t>
        </a:r>
      </a:p>
    </p188:txBody>
  </p188:cm>
  <p188:cm id="{E7DDAB4F-2073-4DED-90AE-67B7411318A1}" authorId="{F7AF96D0-1A0B-13FA-6430-8C7F70E67E01}" created="2024-09-24T16:10:03.186">
    <ac:deMkLst xmlns:ac="http://schemas.microsoft.com/office/drawing/2013/main/command">
      <pc:docMk xmlns:pc="http://schemas.microsoft.com/office/powerpoint/2013/main/command"/>
      <pc:sldMk xmlns:pc="http://schemas.microsoft.com/office/powerpoint/2013/main/command" cId="2620561335" sldId="256"/>
      <ac:spMk id="52" creationId="{FA06B07C-AC0F-72EB-B3B9-E714B80AC188}"/>
    </ac:deMkLst>
    <p188:txBody>
      <a:bodyPr/>
      <a:lstStyle/>
      <a:p>
        <a:r>
          <a:rPr lang="en-GB"/>
          <a:t>Trim this down into bullet points</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D99287-937B-420E-843C-0E81C2BFD24A}" type="datetimeFigureOut">
              <a:rPr lang="en-GB" smtClean="0"/>
              <a:t>01/10/2024</a:t>
            </a:fld>
            <a:endParaRPr lang="en-GB"/>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8B171E-948D-4CEF-8D57-A4070F7FA818}" type="slidenum">
              <a:rPr lang="en-GB" smtClean="0"/>
              <a:t>‹#›</a:t>
            </a:fld>
            <a:endParaRPr lang="en-GB"/>
          </a:p>
        </p:txBody>
      </p:sp>
    </p:spTree>
    <p:extLst>
      <p:ext uri="{BB962C8B-B14F-4D97-AF65-F5344CB8AC3E}">
        <p14:creationId xmlns:p14="http://schemas.microsoft.com/office/powerpoint/2010/main" val="2071390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08B171E-948D-4CEF-8D57-A4070F7FA818}" type="slidenum">
              <a:rPr lang="en-GB" smtClean="0"/>
              <a:t>1</a:t>
            </a:fld>
            <a:endParaRPr lang="en-GB"/>
          </a:p>
        </p:txBody>
      </p:sp>
    </p:spTree>
    <p:extLst>
      <p:ext uri="{BB962C8B-B14F-4D97-AF65-F5344CB8AC3E}">
        <p14:creationId xmlns:p14="http://schemas.microsoft.com/office/powerpoint/2010/main" val="1341158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GB"/>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D0CE70E2-7005-45C5-BF4B-337927DECF6D}"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448229-AFAD-466C-98B8-CD7E5129CF56}" type="slidenum">
              <a:rPr lang="en-GB" smtClean="0"/>
              <a:t>‹#›</a:t>
            </a:fld>
            <a:endParaRPr lang="en-GB"/>
          </a:p>
        </p:txBody>
      </p:sp>
    </p:spTree>
    <p:extLst>
      <p:ext uri="{BB962C8B-B14F-4D97-AF65-F5344CB8AC3E}">
        <p14:creationId xmlns:p14="http://schemas.microsoft.com/office/powerpoint/2010/main" val="4238272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0CE70E2-7005-45C5-BF4B-337927DECF6D}"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448229-AFAD-466C-98B8-CD7E5129CF56}" type="slidenum">
              <a:rPr lang="en-GB" smtClean="0"/>
              <a:t>‹#›</a:t>
            </a:fld>
            <a:endParaRPr lang="en-GB"/>
          </a:p>
        </p:txBody>
      </p:sp>
    </p:spTree>
    <p:extLst>
      <p:ext uri="{BB962C8B-B14F-4D97-AF65-F5344CB8AC3E}">
        <p14:creationId xmlns:p14="http://schemas.microsoft.com/office/powerpoint/2010/main" val="3312328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0CE70E2-7005-45C5-BF4B-337927DECF6D}"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448229-AFAD-466C-98B8-CD7E5129CF56}" type="slidenum">
              <a:rPr lang="en-GB" smtClean="0"/>
              <a:t>‹#›</a:t>
            </a:fld>
            <a:endParaRPr lang="en-GB"/>
          </a:p>
        </p:txBody>
      </p:sp>
    </p:spTree>
    <p:extLst>
      <p:ext uri="{BB962C8B-B14F-4D97-AF65-F5344CB8AC3E}">
        <p14:creationId xmlns:p14="http://schemas.microsoft.com/office/powerpoint/2010/main" val="3863613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0CE70E2-7005-45C5-BF4B-337927DECF6D}"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448229-AFAD-466C-98B8-CD7E5129CF56}" type="slidenum">
              <a:rPr lang="en-GB" smtClean="0"/>
              <a:t>‹#›</a:t>
            </a:fld>
            <a:endParaRPr lang="en-GB"/>
          </a:p>
        </p:txBody>
      </p:sp>
    </p:spTree>
    <p:extLst>
      <p:ext uri="{BB962C8B-B14F-4D97-AF65-F5344CB8AC3E}">
        <p14:creationId xmlns:p14="http://schemas.microsoft.com/office/powerpoint/2010/main" val="2756461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GB"/>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tint val="82000"/>
                  </a:schemeClr>
                </a:solidFill>
              </a:defRPr>
            </a:lvl1pPr>
            <a:lvl2pPr marL="1513743" indent="0">
              <a:buNone/>
              <a:defRPr sz="6622">
                <a:solidFill>
                  <a:schemeClr val="tx1">
                    <a:tint val="82000"/>
                  </a:schemeClr>
                </a:solidFill>
              </a:defRPr>
            </a:lvl2pPr>
            <a:lvl3pPr marL="3027487" indent="0">
              <a:buNone/>
              <a:defRPr sz="5960">
                <a:solidFill>
                  <a:schemeClr val="tx1">
                    <a:tint val="82000"/>
                  </a:schemeClr>
                </a:solidFill>
              </a:defRPr>
            </a:lvl3pPr>
            <a:lvl4pPr marL="4541230" indent="0">
              <a:buNone/>
              <a:defRPr sz="5297">
                <a:solidFill>
                  <a:schemeClr val="tx1">
                    <a:tint val="82000"/>
                  </a:schemeClr>
                </a:solidFill>
              </a:defRPr>
            </a:lvl4pPr>
            <a:lvl5pPr marL="6054974" indent="0">
              <a:buNone/>
              <a:defRPr sz="5297">
                <a:solidFill>
                  <a:schemeClr val="tx1">
                    <a:tint val="82000"/>
                  </a:schemeClr>
                </a:solidFill>
              </a:defRPr>
            </a:lvl5pPr>
            <a:lvl6pPr marL="7568717" indent="0">
              <a:buNone/>
              <a:defRPr sz="5297">
                <a:solidFill>
                  <a:schemeClr val="tx1">
                    <a:tint val="82000"/>
                  </a:schemeClr>
                </a:solidFill>
              </a:defRPr>
            </a:lvl6pPr>
            <a:lvl7pPr marL="9082461" indent="0">
              <a:buNone/>
              <a:defRPr sz="5297">
                <a:solidFill>
                  <a:schemeClr val="tx1">
                    <a:tint val="82000"/>
                  </a:schemeClr>
                </a:solidFill>
              </a:defRPr>
            </a:lvl7pPr>
            <a:lvl8pPr marL="10596204" indent="0">
              <a:buNone/>
              <a:defRPr sz="5297">
                <a:solidFill>
                  <a:schemeClr val="tx1">
                    <a:tint val="82000"/>
                  </a:schemeClr>
                </a:solidFill>
              </a:defRPr>
            </a:lvl8pPr>
            <a:lvl9pPr marL="12109948" indent="0">
              <a:buNone/>
              <a:defRPr sz="5297">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0CE70E2-7005-45C5-BF4B-337927DECF6D}"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448229-AFAD-466C-98B8-CD7E5129CF56}" type="slidenum">
              <a:rPr lang="en-GB" smtClean="0"/>
              <a:t>‹#›</a:t>
            </a:fld>
            <a:endParaRPr lang="en-GB"/>
          </a:p>
        </p:txBody>
      </p:sp>
    </p:spTree>
    <p:extLst>
      <p:ext uri="{BB962C8B-B14F-4D97-AF65-F5344CB8AC3E}">
        <p14:creationId xmlns:p14="http://schemas.microsoft.com/office/powerpoint/2010/main" val="2575541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0CE70E2-7005-45C5-BF4B-337927DECF6D}" type="datetimeFigureOut">
              <a:rPr lang="en-GB" smtClean="0"/>
              <a:t>01/10/2024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448229-AFAD-466C-98B8-CD7E5129CF56}" type="slidenum">
              <a:rPr lang="en-GB" smtClean="0"/>
              <a:t>‹#›</a:t>
            </a:fld>
            <a:endParaRPr lang="en-GB"/>
          </a:p>
        </p:txBody>
      </p:sp>
    </p:spTree>
    <p:extLst>
      <p:ext uri="{BB962C8B-B14F-4D97-AF65-F5344CB8AC3E}">
        <p14:creationId xmlns:p14="http://schemas.microsoft.com/office/powerpoint/2010/main" val="2171607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GB"/>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GB"/>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GB"/>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0CE70E2-7005-45C5-BF4B-337927DECF6D}" type="datetimeFigureOut">
              <a:rPr lang="en-GB" smtClean="0"/>
              <a:t>01/10/2024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C448229-AFAD-466C-98B8-CD7E5129CF56}" type="slidenum">
              <a:rPr lang="en-GB" smtClean="0"/>
              <a:t>‹#›</a:t>
            </a:fld>
            <a:endParaRPr lang="en-GB"/>
          </a:p>
        </p:txBody>
      </p:sp>
    </p:spTree>
    <p:extLst>
      <p:ext uri="{BB962C8B-B14F-4D97-AF65-F5344CB8AC3E}">
        <p14:creationId xmlns:p14="http://schemas.microsoft.com/office/powerpoint/2010/main" val="3901396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0CE70E2-7005-45C5-BF4B-337927DECF6D}" type="datetimeFigureOut">
              <a:rPr lang="en-GB" smtClean="0"/>
              <a:t>01/10/2024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C448229-AFAD-466C-98B8-CD7E5129CF56}" type="slidenum">
              <a:rPr lang="en-GB" smtClean="0"/>
              <a:t>‹#›</a:t>
            </a:fld>
            <a:endParaRPr lang="en-GB"/>
          </a:p>
        </p:txBody>
      </p:sp>
    </p:spTree>
    <p:extLst>
      <p:ext uri="{BB962C8B-B14F-4D97-AF65-F5344CB8AC3E}">
        <p14:creationId xmlns:p14="http://schemas.microsoft.com/office/powerpoint/2010/main" val="2615580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CE70E2-7005-45C5-BF4B-337927DECF6D}" type="datetimeFigureOut">
              <a:rPr lang="en-GB" smtClean="0"/>
              <a:t>01/10/2024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C448229-AFAD-466C-98B8-CD7E5129CF56}" type="slidenum">
              <a:rPr lang="en-GB" smtClean="0"/>
              <a:t>‹#›</a:t>
            </a:fld>
            <a:endParaRPr lang="en-GB"/>
          </a:p>
        </p:txBody>
      </p:sp>
    </p:spTree>
    <p:extLst>
      <p:ext uri="{BB962C8B-B14F-4D97-AF65-F5344CB8AC3E}">
        <p14:creationId xmlns:p14="http://schemas.microsoft.com/office/powerpoint/2010/main" val="699494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GB"/>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GB"/>
              <a:t>Click to edit Master text styles</a:t>
            </a:r>
          </a:p>
        </p:txBody>
      </p:sp>
      <p:sp>
        <p:nvSpPr>
          <p:cNvPr id="5" name="Date Placeholder 4"/>
          <p:cNvSpPr>
            <a:spLocks noGrp="1"/>
          </p:cNvSpPr>
          <p:nvPr>
            <p:ph type="dt" sz="half" idx="10"/>
          </p:nvPr>
        </p:nvSpPr>
        <p:spPr/>
        <p:txBody>
          <a:bodyPr/>
          <a:lstStyle/>
          <a:p>
            <a:fld id="{D0CE70E2-7005-45C5-BF4B-337927DECF6D}" type="datetimeFigureOut">
              <a:rPr lang="en-GB" smtClean="0"/>
              <a:t>01/10/2024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448229-AFAD-466C-98B8-CD7E5129CF56}" type="slidenum">
              <a:rPr lang="en-GB" smtClean="0"/>
              <a:t>‹#›</a:t>
            </a:fld>
            <a:endParaRPr lang="en-GB"/>
          </a:p>
        </p:txBody>
      </p:sp>
    </p:spTree>
    <p:extLst>
      <p:ext uri="{BB962C8B-B14F-4D97-AF65-F5344CB8AC3E}">
        <p14:creationId xmlns:p14="http://schemas.microsoft.com/office/powerpoint/2010/main" val="1122961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GB"/>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GB"/>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GB"/>
              <a:t>Click to edit Master text styles</a:t>
            </a:r>
          </a:p>
        </p:txBody>
      </p:sp>
      <p:sp>
        <p:nvSpPr>
          <p:cNvPr id="5" name="Date Placeholder 4"/>
          <p:cNvSpPr>
            <a:spLocks noGrp="1"/>
          </p:cNvSpPr>
          <p:nvPr>
            <p:ph type="dt" sz="half" idx="10"/>
          </p:nvPr>
        </p:nvSpPr>
        <p:spPr/>
        <p:txBody>
          <a:bodyPr/>
          <a:lstStyle/>
          <a:p>
            <a:fld id="{D0CE70E2-7005-45C5-BF4B-337927DECF6D}" type="datetimeFigureOut">
              <a:rPr lang="en-GB" smtClean="0"/>
              <a:t>01/10/2024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448229-AFAD-466C-98B8-CD7E5129CF56}" type="slidenum">
              <a:rPr lang="en-GB" smtClean="0"/>
              <a:t>‹#›</a:t>
            </a:fld>
            <a:endParaRPr lang="en-GB"/>
          </a:p>
        </p:txBody>
      </p:sp>
    </p:spTree>
    <p:extLst>
      <p:ext uri="{BB962C8B-B14F-4D97-AF65-F5344CB8AC3E}">
        <p14:creationId xmlns:p14="http://schemas.microsoft.com/office/powerpoint/2010/main" val="3257259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82000"/>
                  </a:schemeClr>
                </a:solidFill>
              </a:defRPr>
            </a:lvl1pPr>
          </a:lstStyle>
          <a:p>
            <a:fld id="{D0CE70E2-7005-45C5-BF4B-337927DECF6D}" type="datetimeFigureOut">
              <a:rPr lang="en-GB" smtClean="0"/>
              <a:t>01/10/2024</a:t>
            </a:fld>
            <a:endParaRPr lang="en-GB"/>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82000"/>
                  </a:schemeClr>
                </a:solidFill>
              </a:defRPr>
            </a:lvl1pPr>
          </a:lstStyle>
          <a:p>
            <a:fld id="{AC448229-AFAD-466C-98B8-CD7E5129CF56}" type="slidenum">
              <a:rPr lang="en-GB" smtClean="0"/>
              <a:t>‹#›</a:t>
            </a:fld>
            <a:endParaRPr lang="en-GB"/>
          </a:p>
        </p:txBody>
      </p:sp>
    </p:spTree>
    <p:extLst>
      <p:ext uri="{BB962C8B-B14F-4D97-AF65-F5344CB8AC3E}">
        <p14:creationId xmlns:p14="http://schemas.microsoft.com/office/powerpoint/2010/main" val="14325202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4.xml"/><Relationship Id="rId3" Type="http://schemas.microsoft.com/office/2018/10/relationships/comments" Target="../comments/modernComment_100_9C3297B7.xml"/><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1.jpeg"/><Relationship Id="rId9"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9EC1B68-A251-8CE6-B5F7-E24E8D6885CF}"/>
              </a:ext>
            </a:extLst>
          </p:cNvPr>
          <p:cNvSpPr txBox="1"/>
          <p:nvPr/>
        </p:nvSpPr>
        <p:spPr>
          <a:xfrm>
            <a:off x="231950" y="375545"/>
            <a:ext cx="29739304" cy="5262979"/>
          </a:xfrm>
          <a:prstGeom prst="rect">
            <a:avLst/>
          </a:prstGeom>
          <a:solidFill>
            <a:schemeClr val="bg1"/>
          </a:solidFill>
          <a:ln w="76200">
            <a:solidFill>
              <a:schemeClr val="tx1"/>
            </a:solidFill>
          </a:ln>
        </p:spPr>
        <p:txBody>
          <a:bodyPr wrap="square" rtlCol="0">
            <a:spAutoFit/>
          </a:bodyPr>
          <a:lstStyle/>
          <a:p>
            <a:r>
              <a:rPr lang="en-GB" sz="7200" dirty="0"/>
              <a:t>Using simulation as an education modality to improve the way healthcare professionals are taught to manage adverse reactions to systemic anti-cancer therapy (SACT)</a:t>
            </a:r>
          </a:p>
          <a:p>
            <a:r>
              <a:rPr lang="en-GB" sz="4000" dirty="0"/>
              <a:t>Frances Brown – SACT Clinical Trainer</a:t>
            </a:r>
          </a:p>
          <a:p>
            <a:r>
              <a:rPr lang="en-GB" sz="4000" dirty="0"/>
              <a:t>Co-authors: Dr Nichola Gale, Hannah Churchill, Yasmin </a:t>
            </a:r>
            <a:r>
              <a:rPr lang="en-GB" sz="4000" dirty="0" err="1"/>
              <a:t>Rookes</a:t>
            </a:r>
            <a:r>
              <a:rPr lang="en-GB" sz="4000" dirty="0"/>
              <a:t> and Hannah </a:t>
            </a:r>
            <a:r>
              <a:rPr lang="en-GB" sz="4000" dirty="0" err="1"/>
              <a:t>Russon</a:t>
            </a:r>
            <a:endParaRPr lang="en-GB" sz="5400" dirty="0"/>
          </a:p>
          <a:p>
            <a:endParaRPr lang="en-GB" sz="4000" dirty="0"/>
          </a:p>
        </p:txBody>
      </p:sp>
      <p:pic>
        <p:nvPicPr>
          <p:cNvPr id="4" name="Picture 2">
            <a:extLst>
              <a:ext uri="{FF2B5EF4-FFF2-40B4-BE49-F238E27FC236}">
                <a16:creationId xmlns:a16="http://schemas.microsoft.com/office/drawing/2014/main" id="{B660F1CD-8C53-E25B-34F0-F4694A2F74D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04036" y="2455045"/>
            <a:ext cx="10895211" cy="306881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3DC6DD8C-96BC-BE0C-6ABF-551525AB5829}"/>
              </a:ext>
            </a:extLst>
          </p:cNvPr>
          <p:cNvSpPr txBox="1"/>
          <p:nvPr/>
        </p:nvSpPr>
        <p:spPr>
          <a:xfrm>
            <a:off x="237544" y="5800754"/>
            <a:ext cx="29733710" cy="5262979"/>
          </a:xfrm>
          <a:prstGeom prst="rect">
            <a:avLst/>
          </a:prstGeom>
          <a:solidFill>
            <a:schemeClr val="accent1">
              <a:lumMod val="40000"/>
              <a:lumOff val="60000"/>
            </a:schemeClr>
          </a:solidFill>
          <a:ln w="76200">
            <a:solidFill>
              <a:srgbClr val="002060"/>
            </a:solidFill>
          </a:ln>
        </p:spPr>
        <p:txBody>
          <a:bodyPr wrap="square" rtlCol="0">
            <a:spAutoFit/>
          </a:bodyPr>
          <a:lstStyle/>
          <a:p>
            <a:pPr marL="571500" indent="-571500">
              <a:buFont typeface="Arial" panose="020B0604020202020204" pitchFamily="34" charset="0"/>
              <a:buChar char="•"/>
            </a:pPr>
            <a:endParaRPr lang="en-GB" sz="4400" dirty="0"/>
          </a:p>
          <a:p>
            <a:pPr marL="457200" indent="-457200">
              <a:buFont typeface="Arial" panose="020B0604020202020204" pitchFamily="34" charset="0"/>
              <a:buChar char="•"/>
            </a:pPr>
            <a:r>
              <a:rPr lang="en-GB" sz="3200" dirty="0"/>
              <a:t>Most anticancer treatments carry a risk for </a:t>
            </a:r>
            <a:r>
              <a:rPr lang="en-GB" sz="3200" dirty="0">
                <a:solidFill>
                  <a:srgbClr val="FF0000"/>
                </a:solidFill>
              </a:rPr>
              <a:t>adverse reactions to systemic anti-cancer therapy (SACT). These include </a:t>
            </a:r>
            <a:r>
              <a:rPr lang="en-GB" sz="3200" dirty="0"/>
              <a:t>Infusion reactions caused by allergic reactions to foreign proteins, immunoglobulin E (</a:t>
            </a:r>
            <a:r>
              <a:rPr lang="en-GB" sz="3200" dirty="0" err="1"/>
              <a:t>IgE</a:t>
            </a:r>
            <a:r>
              <a:rPr lang="en-GB" sz="3200" dirty="0"/>
              <a:t>)  mediated allergic reactions or non-immune mediated reactions (Chung, 2008).  </a:t>
            </a:r>
          </a:p>
          <a:p>
            <a:pPr marL="457200" indent="-457200">
              <a:buFont typeface="Arial" panose="020B0604020202020204" pitchFamily="34" charset="0"/>
              <a:buChar char="•"/>
            </a:pPr>
            <a:r>
              <a:rPr lang="en-GB" sz="3200" dirty="0">
                <a:solidFill>
                  <a:srgbClr val="FF0000"/>
                </a:solidFill>
              </a:rPr>
              <a:t>Although i</a:t>
            </a:r>
            <a:r>
              <a:rPr lang="en-GB" sz="3200" dirty="0"/>
              <a:t>nfusion reactions are generally mild with symptoms such as nausea, skin rash, </a:t>
            </a:r>
            <a:r>
              <a:rPr lang="en-GB" sz="3200" dirty="0" err="1"/>
              <a:t>puritis</a:t>
            </a:r>
            <a:r>
              <a:rPr lang="en-GB" sz="3200" dirty="0"/>
              <a:t>, chills, fever and headache etc (</a:t>
            </a:r>
            <a:r>
              <a:rPr lang="en-GB" sz="3200" dirty="0" err="1"/>
              <a:t>Rosello</a:t>
            </a:r>
            <a:r>
              <a:rPr lang="en-GB" sz="3200" dirty="0"/>
              <a:t> et al. 2024), new staff can feel overwhelmed dealing with adverse events. </a:t>
            </a:r>
          </a:p>
          <a:p>
            <a:pPr marL="457200" indent="-457200">
              <a:buFont typeface="Arial" panose="020B0604020202020204" pitchFamily="34" charset="0"/>
              <a:buChar char="•"/>
            </a:pPr>
            <a:r>
              <a:rPr lang="en-GB" sz="3200" dirty="0"/>
              <a:t>Current training in managing these events in this cancer centre involves classroom teaching and written scenarios. Simulation provides a  safe environment for learners to analyse and respond to realistic situations with the aim of developing or enhancing their knowledge, skills and behaviour (Hawker et al. 2022). </a:t>
            </a:r>
          </a:p>
          <a:p>
            <a:pPr marL="457200" indent="-457200">
              <a:buFont typeface="Arial" panose="020B0604020202020204" pitchFamily="34" charset="0"/>
              <a:buChar char="•"/>
            </a:pPr>
            <a:r>
              <a:rPr lang="en-GB" sz="3200" dirty="0"/>
              <a:t>There is limited evidence of the optimal training of qualified healthcare professionals and this aspect of SACT education. Therefore, this study aimed to compare simulation-based education and standard classroom-based education in new SACT nurses' knowledge and confidence in managing SACT related reactions. </a:t>
            </a:r>
          </a:p>
          <a:p>
            <a:r>
              <a:rPr lang="en-GB" sz="3600" dirty="0"/>
              <a:t>  </a:t>
            </a:r>
          </a:p>
        </p:txBody>
      </p:sp>
      <p:sp>
        <p:nvSpPr>
          <p:cNvPr id="7" name="Flowchart: Alternative Process 6">
            <a:extLst>
              <a:ext uri="{FF2B5EF4-FFF2-40B4-BE49-F238E27FC236}">
                <a16:creationId xmlns:a16="http://schemas.microsoft.com/office/drawing/2014/main" id="{4C6A152C-59A2-1DE9-5ABB-1DB2503500AC}"/>
              </a:ext>
            </a:extLst>
          </p:cNvPr>
          <p:cNvSpPr/>
          <p:nvPr/>
        </p:nvSpPr>
        <p:spPr>
          <a:xfrm>
            <a:off x="3076575" y="5110304"/>
            <a:ext cx="5112568" cy="1078469"/>
          </a:xfrm>
          <a:prstGeom prst="flowChartAlternateProcess">
            <a:avLst/>
          </a:prstGeom>
          <a:solidFill>
            <a:schemeClr val="accent6">
              <a:lumMod val="60000"/>
              <a:lumOff val="40000"/>
            </a:schemeClr>
          </a:solidFill>
          <a:ln w="114300">
            <a:solidFill>
              <a:schemeClr val="accent4">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5400" b="1" dirty="0">
                <a:solidFill>
                  <a:schemeClr val="tx1"/>
                </a:solidFill>
              </a:rPr>
              <a:t>Background</a:t>
            </a:r>
          </a:p>
        </p:txBody>
      </p:sp>
      <p:sp>
        <p:nvSpPr>
          <p:cNvPr id="35" name="TextBox 34">
            <a:extLst>
              <a:ext uri="{FF2B5EF4-FFF2-40B4-BE49-F238E27FC236}">
                <a16:creationId xmlns:a16="http://schemas.microsoft.com/office/drawing/2014/main" id="{9CF47A6D-27E1-5BA3-06B1-0BD49B0740F3}"/>
              </a:ext>
            </a:extLst>
          </p:cNvPr>
          <p:cNvSpPr txBox="1"/>
          <p:nvPr/>
        </p:nvSpPr>
        <p:spPr>
          <a:xfrm>
            <a:off x="231950" y="10655937"/>
            <a:ext cx="29739304" cy="5509200"/>
          </a:xfrm>
          <a:prstGeom prst="rect">
            <a:avLst/>
          </a:prstGeom>
          <a:solidFill>
            <a:schemeClr val="accent4">
              <a:lumMod val="20000"/>
              <a:lumOff val="80000"/>
            </a:schemeClr>
          </a:solidFill>
          <a:ln w="76200">
            <a:solidFill>
              <a:srgbClr val="002060"/>
            </a:solidFill>
          </a:ln>
        </p:spPr>
        <p:txBody>
          <a:bodyPr wrap="square" rtlCol="0">
            <a:spAutoFit/>
          </a:bodyPr>
          <a:lstStyle/>
          <a:p>
            <a:pPr algn="ctr"/>
            <a:endParaRPr lang="en-GB" sz="3600" dirty="0"/>
          </a:p>
          <a:p>
            <a:pPr algn="ctr"/>
            <a:r>
              <a:rPr lang="en-GB" sz="3600" b="1" dirty="0"/>
              <a:t>Comparative study of simulation-based education and standard education in managing SACT related infusion reactions</a:t>
            </a:r>
          </a:p>
          <a:p>
            <a:pPr algn="ctr"/>
            <a:endParaRPr lang="en-GB" sz="4000" b="1" dirty="0"/>
          </a:p>
          <a:p>
            <a:pPr algn="ctr"/>
            <a:endParaRPr lang="en-GB" sz="4000" b="1" dirty="0"/>
          </a:p>
          <a:p>
            <a:pPr algn="ctr"/>
            <a:endParaRPr lang="en-GB" sz="4000" b="1" dirty="0"/>
          </a:p>
          <a:p>
            <a:pPr algn="ctr"/>
            <a:endParaRPr lang="en-GB" sz="4000" b="1" dirty="0"/>
          </a:p>
          <a:p>
            <a:pPr algn="ctr"/>
            <a:endParaRPr lang="en-GB" sz="4000" b="1" dirty="0"/>
          </a:p>
          <a:p>
            <a:pPr algn="ctr"/>
            <a:endParaRPr lang="en-GB" sz="4000" b="1" dirty="0"/>
          </a:p>
          <a:p>
            <a:pPr algn="ctr"/>
            <a:endParaRPr lang="en-GB" sz="4000" b="1" dirty="0"/>
          </a:p>
        </p:txBody>
      </p:sp>
      <p:sp>
        <p:nvSpPr>
          <p:cNvPr id="36" name="Rectangle: Rounded Corners 35">
            <a:extLst>
              <a:ext uri="{FF2B5EF4-FFF2-40B4-BE49-F238E27FC236}">
                <a16:creationId xmlns:a16="http://schemas.microsoft.com/office/drawing/2014/main" id="{B06DD9F4-06CF-B4B0-3357-D7DB7959F4B8}"/>
              </a:ext>
            </a:extLst>
          </p:cNvPr>
          <p:cNvSpPr/>
          <p:nvPr/>
        </p:nvSpPr>
        <p:spPr>
          <a:xfrm>
            <a:off x="9709859" y="10323407"/>
            <a:ext cx="5400600" cy="1078469"/>
          </a:xfrm>
          <a:prstGeom prst="roundRect">
            <a:avLst/>
          </a:prstGeom>
          <a:solidFill>
            <a:schemeClr val="accent6">
              <a:lumMod val="60000"/>
              <a:lumOff val="40000"/>
            </a:schemeClr>
          </a:solidFill>
          <a:ln w="10160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5400" b="1" dirty="0">
                <a:solidFill>
                  <a:schemeClr val="tx1"/>
                </a:solidFill>
              </a:rPr>
              <a:t>Method</a:t>
            </a:r>
          </a:p>
        </p:txBody>
      </p:sp>
      <p:sp>
        <p:nvSpPr>
          <p:cNvPr id="37" name="Rectangle: Rounded Corners 36">
            <a:extLst>
              <a:ext uri="{FF2B5EF4-FFF2-40B4-BE49-F238E27FC236}">
                <a16:creationId xmlns:a16="http://schemas.microsoft.com/office/drawing/2014/main" id="{282F474A-1763-723B-B1BE-32DB13912E5B}"/>
              </a:ext>
            </a:extLst>
          </p:cNvPr>
          <p:cNvSpPr/>
          <p:nvPr/>
        </p:nvSpPr>
        <p:spPr>
          <a:xfrm>
            <a:off x="1151457" y="12016245"/>
            <a:ext cx="12185949" cy="2438542"/>
          </a:xfrm>
          <a:prstGeom prst="roundRect">
            <a:avLst/>
          </a:prstGeom>
          <a:solidFill>
            <a:schemeClr val="bg1"/>
          </a:solidFill>
          <a:ln w="7620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tx1"/>
                </a:solidFill>
              </a:rPr>
              <a:t>Phase 1</a:t>
            </a:r>
          </a:p>
          <a:p>
            <a:pPr algn="ctr"/>
            <a:r>
              <a:rPr lang="en-GB" sz="2800" dirty="0">
                <a:solidFill>
                  <a:schemeClr val="tx1"/>
                </a:solidFill>
              </a:rPr>
              <a:t>Standard (Std) education including presentation, written scenarios and discussion</a:t>
            </a:r>
          </a:p>
          <a:p>
            <a:pPr algn="ctr"/>
            <a:r>
              <a:rPr lang="en-GB" sz="2800" dirty="0">
                <a:solidFill>
                  <a:schemeClr val="tx1"/>
                </a:solidFill>
              </a:rPr>
              <a:t>One group of new SACT nurses</a:t>
            </a:r>
          </a:p>
          <a:p>
            <a:pPr algn="ctr"/>
            <a:r>
              <a:rPr lang="en-GB" sz="2800" dirty="0">
                <a:solidFill>
                  <a:schemeClr val="tx1"/>
                </a:solidFill>
              </a:rPr>
              <a:t>February 2024</a:t>
            </a:r>
          </a:p>
        </p:txBody>
      </p:sp>
      <p:sp>
        <p:nvSpPr>
          <p:cNvPr id="38" name="TextBox 37">
            <a:extLst>
              <a:ext uri="{FF2B5EF4-FFF2-40B4-BE49-F238E27FC236}">
                <a16:creationId xmlns:a16="http://schemas.microsoft.com/office/drawing/2014/main" id="{F1C197D2-C5EA-E0CE-251E-6B5216778EE6}"/>
              </a:ext>
            </a:extLst>
          </p:cNvPr>
          <p:cNvSpPr txBox="1"/>
          <p:nvPr/>
        </p:nvSpPr>
        <p:spPr>
          <a:xfrm>
            <a:off x="4192390" y="13781540"/>
            <a:ext cx="184731" cy="646331"/>
          </a:xfrm>
          <a:prstGeom prst="rect">
            <a:avLst/>
          </a:prstGeom>
          <a:noFill/>
        </p:spPr>
        <p:txBody>
          <a:bodyPr wrap="none" rtlCol="0">
            <a:spAutoFit/>
          </a:bodyPr>
          <a:lstStyle/>
          <a:p>
            <a:endParaRPr lang="en-GB" dirty="0"/>
          </a:p>
          <a:p>
            <a:endParaRPr lang="en-GB" dirty="0"/>
          </a:p>
        </p:txBody>
      </p:sp>
      <p:sp>
        <p:nvSpPr>
          <p:cNvPr id="39" name="Rectangle: Rounded Corners 38">
            <a:extLst>
              <a:ext uri="{FF2B5EF4-FFF2-40B4-BE49-F238E27FC236}">
                <a16:creationId xmlns:a16="http://schemas.microsoft.com/office/drawing/2014/main" id="{914C5552-8521-5E9C-BB8B-F75724A6AAA1}"/>
              </a:ext>
            </a:extLst>
          </p:cNvPr>
          <p:cNvSpPr/>
          <p:nvPr/>
        </p:nvSpPr>
        <p:spPr>
          <a:xfrm>
            <a:off x="16372410" y="12091009"/>
            <a:ext cx="12838872" cy="2438542"/>
          </a:xfrm>
          <a:prstGeom prst="roundRect">
            <a:avLst>
              <a:gd name="adj" fmla="val 23418"/>
            </a:avLst>
          </a:prstGeom>
          <a:solidFill>
            <a:schemeClr val="bg1"/>
          </a:solidFill>
          <a:ln w="7620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2800" b="1" dirty="0">
              <a:solidFill>
                <a:schemeClr val="tx1"/>
              </a:solidFill>
            </a:endParaRPr>
          </a:p>
          <a:p>
            <a:pPr algn="ctr"/>
            <a:r>
              <a:rPr lang="en-GB" sz="3200" b="1" dirty="0">
                <a:solidFill>
                  <a:schemeClr val="tx1"/>
                </a:solidFill>
              </a:rPr>
              <a:t>Phase 2</a:t>
            </a:r>
          </a:p>
          <a:p>
            <a:pPr algn="ctr"/>
            <a:r>
              <a:rPr lang="en-GB" sz="2800" dirty="0">
                <a:solidFill>
                  <a:schemeClr val="tx1"/>
                </a:solidFill>
              </a:rPr>
              <a:t>Standard education with the addition of standardised patient simulation (Sim)</a:t>
            </a:r>
          </a:p>
          <a:p>
            <a:pPr algn="ctr"/>
            <a:r>
              <a:rPr lang="en-GB" sz="2800" dirty="0">
                <a:solidFill>
                  <a:schemeClr val="tx1"/>
                </a:solidFill>
              </a:rPr>
              <a:t>Second group of new SACT nurses</a:t>
            </a:r>
          </a:p>
          <a:p>
            <a:pPr algn="ctr"/>
            <a:r>
              <a:rPr lang="en-GB" sz="2800" dirty="0">
                <a:solidFill>
                  <a:schemeClr val="tx1"/>
                </a:solidFill>
              </a:rPr>
              <a:t>July 2024</a:t>
            </a:r>
          </a:p>
          <a:p>
            <a:pPr algn="ctr"/>
            <a:endParaRPr lang="en-GB" sz="4000" b="1" dirty="0">
              <a:solidFill>
                <a:schemeClr val="tx1"/>
              </a:solidFill>
            </a:endParaRPr>
          </a:p>
        </p:txBody>
      </p:sp>
      <p:sp>
        <p:nvSpPr>
          <p:cNvPr id="40" name="Arrow: Striped Right 39">
            <a:extLst>
              <a:ext uri="{FF2B5EF4-FFF2-40B4-BE49-F238E27FC236}">
                <a16:creationId xmlns:a16="http://schemas.microsoft.com/office/drawing/2014/main" id="{B3495A8F-CFA5-F3F5-A332-794EC91C5EBB}"/>
              </a:ext>
            </a:extLst>
          </p:cNvPr>
          <p:cNvSpPr/>
          <p:nvPr/>
        </p:nvSpPr>
        <p:spPr>
          <a:xfrm>
            <a:off x="14067002" y="13169525"/>
            <a:ext cx="1569324" cy="683139"/>
          </a:xfrm>
          <a:prstGeom prst="stripedRightArrow">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TextBox 40">
            <a:extLst>
              <a:ext uri="{FF2B5EF4-FFF2-40B4-BE49-F238E27FC236}">
                <a16:creationId xmlns:a16="http://schemas.microsoft.com/office/drawing/2014/main" id="{555E9F9E-4CD9-789D-7F37-966F478C4295}"/>
              </a:ext>
            </a:extLst>
          </p:cNvPr>
          <p:cNvSpPr txBox="1"/>
          <p:nvPr/>
        </p:nvSpPr>
        <p:spPr>
          <a:xfrm>
            <a:off x="788429" y="14780848"/>
            <a:ext cx="29486784" cy="954107"/>
          </a:xfrm>
          <a:prstGeom prst="rect">
            <a:avLst/>
          </a:prstGeom>
          <a:noFill/>
        </p:spPr>
        <p:txBody>
          <a:bodyPr wrap="square" rtlCol="0">
            <a:spAutoFit/>
          </a:bodyPr>
          <a:lstStyle/>
          <a:p>
            <a:r>
              <a:rPr lang="en-GB" sz="2800" dirty="0"/>
              <a:t>Pre and post knowledge and confidence questionnaires, a student satisfaction and an adapted confidence in learning self-evaluation scale (SES) (</a:t>
            </a:r>
            <a:r>
              <a:rPr lang="en-GB" sz="2800" dirty="0" err="1"/>
              <a:t>Sprehe</a:t>
            </a:r>
            <a:r>
              <a:rPr lang="en-GB" sz="2800" dirty="0"/>
              <a:t> et al.  2016) were distributed before and after standard and simulation-based education. SES score range was 0-56 (higher score = higher confidence in learning). Data was ordinal and described as median</a:t>
            </a:r>
          </a:p>
        </p:txBody>
      </p:sp>
      <p:graphicFrame>
        <p:nvGraphicFramePr>
          <p:cNvPr id="8" name="Chart 7">
            <a:extLst>
              <a:ext uri="{FF2B5EF4-FFF2-40B4-BE49-F238E27FC236}">
                <a16:creationId xmlns:a16="http://schemas.microsoft.com/office/drawing/2014/main" id="{099C158A-D293-F96E-BDCC-D8917DF1251E}"/>
              </a:ext>
            </a:extLst>
          </p:cNvPr>
          <p:cNvGraphicFramePr>
            <a:graphicFrameLocks/>
          </p:cNvGraphicFramePr>
          <p:nvPr>
            <p:extLst>
              <p:ext uri="{D42A27DB-BD31-4B8C-83A1-F6EECF244321}">
                <p14:modId xmlns:p14="http://schemas.microsoft.com/office/powerpoint/2010/main" val="3864465410"/>
              </p:ext>
            </p:extLst>
          </p:nvPr>
        </p:nvGraphicFramePr>
        <p:xfrm>
          <a:off x="5452530" y="20072442"/>
          <a:ext cx="4572000"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hart 8">
            <a:extLst>
              <a:ext uri="{FF2B5EF4-FFF2-40B4-BE49-F238E27FC236}">
                <a16:creationId xmlns:a16="http://schemas.microsoft.com/office/drawing/2014/main" id="{099C158A-D293-F96E-BDCC-D8917DF1251E}"/>
              </a:ext>
            </a:extLst>
          </p:cNvPr>
          <p:cNvGraphicFramePr>
            <a:graphicFrameLocks/>
          </p:cNvGraphicFramePr>
          <p:nvPr>
            <p:extLst>
              <p:ext uri="{D42A27DB-BD31-4B8C-83A1-F6EECF244321}">
                <p14:modId xmlns:p14="http://schemas.microsoft.com/office/powerpoint/2010/main" val="3713674690"/>
              </p:ext>
            </p:extLst>
          </p:nvPr>
        </p:nvGraphicFramePr>
        <p:xfrm>
          <a:off x="5272510" y="19829069"/>
          <a:ext cx="5022304" cy="3538765"/>
        </p:xfrm>
        <a:graphic>
          <a:graphicData uri="http://schemas.openxmlformats.org/drawingml/2006/chart">
            <c:chart xmlns:c="http://schemas.openxmlformats.org/drawingml/2006/chart" xmlns:r="http://schemas.openxmlformats.org/officeDocument/2006/relationships" r:id="rId6"/>
          </a:graphicData>
        </a:graphic>
      </p:graphicFrame>
      <p:sp>
        <p:nvSpPr>
          <p:cNvPr id="14" name="Rectangle 13">
            <a:extLst>
              <a:ext uri="{FF2B5EF4-FFF2-40B4-BE49-F238E27FC236}">
                <a16:creationId xmlns:a16="http://schemas.microsoft.com/office/drawing/2014/main" id="{E498140F-F04E-9CE0-B769-42906916CD00}"/>
              </a:ext>
            </a:extLst>
          </p:cNvPr>
          <p:cNvSpPr/>
          <p:nvPr/>
        </p:nvSpPr>
        <p:spPr>
          <a:xfrm>
            <a:off x="220762" y="16445712"/>
            <a:ext cx="29728116" cy="11769684"/>
          </a:xfrm>
          <a:prstGeom prst="rect">
            <a:avLst/>
          </a:prstGeom>
          <a:solidFill>
            <a:srgbClr val="D1DCFF"/>
          </a:solidFill>
          <a:ln w="76200">
            <a:solidFill>
              <a:schemeClr val="accent4">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p:txBody>
      </p:sp>
      <p:sp>
        <p:nvSpPr>
          <p:cNvPr id="17" name="Rectangle: Rounded Corners 16">
            <a:extLst>
              <a:ext uri="{FF2B5EF4-FFF2-40B4-BE49-F238E27FC236}">
                <a16:creationId xmlns:a16="http://schemas.microsoft.com/office/drawing/2014/main" id="{C72AF019-4DC4-02D0-20DC-B4B01CEA6CB5}"/>
              </a:ext>
            </a:extLst>
          </p:cNvPr>
          <p:cNvSpPr/>
          <p:nvPr/>
        </p:nvSpPr>
        <p:spPr>
          <a:xfrm>
            <a:off x="16372410" y="15804699"/>
            <a:ext cx="5832648" cy="1063679"/>
          </a:xfrm>
          <a:prstGeom prst="roundRect">
            <a:avLst/>
          </a:prstGeom>
          <a:solidFill>
            <a:schemeClr val="accent6">
              <a:lumMod val="60000"/>
              <a:lumOff val="40000"/>
            </a:schemeClr>
          </a:solidFill>
          <a:ln w="10160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5400" b="1" dirty="0">
                <a:solidFill>
                  <a:schemeClr val="tx1"/>
                </a:solidFill>
              </a:rPr>
              <a:t>Results</a:t>
            </a:r>
            <a:endParaRPr lang="en-GB" b="1" dirty="0">
              <a:solidFill>
                <a:schemeClr val="tx1"/>
              </a:solidFill>
            </a:endParaRPr>
          </a:p>
        </p:txBody>
      </p:sp>
      <p:graphicFrame>
        <p:nvGraphicFramePr>
          <p:cNvPr id="10" name="Chart 9">
            <a:extLst>
              <a:ext uri="{FF2B5EF4-FFF2-40B4-BE49-F238E27FC236}">
                <a16:creationId xmlns:a16="http://schemas.microsoft.com/office/drawing/2014/main" id="{B9ABEBC0-968A-EC9D-36C7-9AFF6C38B849}"/>
              </a:ext>
            </a:extLst>
          </p:cNvPr>
          <p:cNvGraphicFramePr>
            <a:graphicFrameLocks/>
          </p:cNvGraphicFramePr>
          <p:nvPr>
            <p:extLst>
              <p:ext uri="{D42A27DB-BD31-4B8C-83A1-F6EECF244321}">
                <p14:modId xmlns:p14="http://schemas.microsoft.com/office/powerpoint/2010/main" val="2853613471"/>
              </p:ext>
            </p:extLst>
          </p:nvPr>
        </p:nvGraphicFramePr>
        <p:xfrm>
          <a:off x="15701783" y="21008367"/>
          <a:ext cx="6029480" cy="3601232"/>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0" name="Chart 19">
            <a:extLst>
              <a:ext uri="{FF2B5EF4-FFF2-40B4-BE49-F238E27FC236}">
                <a16:creationId xmlns:a16="http://schemas.microsoft.com/office/drawing/2014/main" id="{8F2D82CC-51B5-FF33-58F0-A5B1E3560648}"/>
              </a:ext>
            </a:extLst>
          </p:cNvPr>
          <p:cNvGraphicFramePr>
            <a:graphicFrameLocks/>
          </p:cNvGraphicFramePr>
          <p:nvPr>
            <p:extLst>
              <p:ext uri="{D42A27DB-BD31-4B8C-83A1-F6EECF244321}">
                <p14:modId xmlns:p14="http://schemas.microsoft.com/office/powerpoint/2010/main" val="2035859374"/>
              </p:ext>
            </p:extLst>
          </p:nvPr>
        </p:nvGraphicFramePr>
        <p:xfrm>
          <a:off x="8189143" y="21013443"/>
          <a:ext cx="6500305" cy="3569146"/>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 name="Chart 1">
            <a:extLst>
              <a:ext uri="{FF2B5EF4-FFF2-40B4-BE49-F238E27FC236}">
                <a16:creationId xmlns:a16="http://schemas.microsoft.com/office/drawing/2014/main" id="{7245E4A4-8B0E-8CF8-F8CC-9E2B935E0A6A}"/>
              </a:ext>
            </a:extLst>
          </p:cNvPr>
          <p:cNvGraphicFramePr>
            <a:graphicFrameLocks/>
          </p:cNvGraphicFramePr>
          <p:nvPr>
            <p:extLst>
              <p:ext uri="{D42A27DB-BD31-4B8C-83A1-F6EECF244321}">
                <p14:modId xmlns:p14="http://schemas.microsoft.com/office/powerpoint/2010/main" val="752750172"/>
              </p:ext>
            </p:extLst>
          </p:nvPr>
        </p:nvGraphicFramePr>
        <p:xfrm>
          <a:off x="22820330" y="21028496"/>
          <a:ext cx="6012869" cy="3581104"/>
        </p:xfrm>
        <a:graphic>
          <a:graphicData uri="http://schemas.openxmlformats.org/drawingml/2006/chart">
            <c:chart xmlns:c="http://schemas.openxmlformats.org/drawingml/2006/chart" xmlns:r="http://schemas.openxmlformats.org/officeDocument/2006/relationships" r:id="rId9"/>
          </a:graphicData>
        </a:graphic>
      </p:graphicFrame>
      <p:sp>
        <p:nvSpPr>
          <p:cNvPr id="12" name="TextBox 11">
            <a:extLst>
              <a:ext uri="{FF2B5EF4-FFF2-40B4-BE49-F238E27FC236}">
                <a16:creationId xmlns:a16="http://schemas.microsoft.com/office/drawing/2014/main" id="{7441C43F-ABE6-518C-B6CE-60030B2A9DA7}"/>
              </a:ext>
            </a:extLst>
          </p:cNvPr>
          <p:cNvSpPr txBox="1"/>
          <p:nvPr/>
        </p:nvSpPr>
        <p:spPr>
          <a:xfrm>
            <a:off x="919248" y="21719533"/>
            <a:ext cx="6335582" cy="4801314"/>
          </a:xfrm>
          <a:prstGeom prst="rect">
            <a:avLst/>
          </a:prstGeom>
          <a:noFill/>
        </p:spPr>
        <p:txBody>
          <a:bodyPr wrap="square" rtlCol="0">
            <a:spAutoFit/>
          </a:bodyPr>
          <a:lstStyle/>
          <a:p>
            <a:pPr marL="285750" indent="-285750">
              <a:buFont typeface="Arial" panose="020B0604020202020204" pitchFamily="34" charset="0"/>
              <a:buChar char="•"/>
            </a:pPr>
            <a:r>
              <a:rPr lang="en-GB" sz="2000" dirty="0"/>
              <a:t>STD Education: 9 nurses (1 male)</a:t>
            </a:r>
          </a:p>
          <a:p>
            <a:pPr marL="285750" indent="-285750">
              <a:buFont typeface="Arial" panose="020B0604020202020204" pitchFamily="34" charset="0"/>
              <a:buChar char="•"/>
            </a:pPr>
            <a:r>
              <a:rPr lang="en-GB" sz="2000" dirty="0"/>
              <a:t>Experience in SACT ranged 1 – 5 months</a:t>
            </a:r>
          </a:p>
          <a:p>
            <a:pPr marL="285750" indent="-285750">
              <a:buFont typeface="Arial" panose="020B0604020202020204" pitchFamily="34" charset="0"/>
              <a:buChar char="•"/>
            </a:pPr>
            <a:r>
              <a:rPr lang="en-GB" sz="2000" dirty="0"/>
              <a:t>SIM Education: 7 nurses (1 male)</a:t>
            </a:r>
          </a:p>
          <a:p>
            <a:pPr marL="285750" indent="-285750">
              <a:buFont typeface="Arial" panose="020B0604020202020204" pitchFamily="34" charset="0"/>
              <a:buChar char="•"/>
            </a:pPr>
            <a:r>
              <a:rPr lang="en-GB" sz="2000" dirty="0"/>
              <a:t>Experience in SACT ranged 1-3 months</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STD Education: 7/9 nurses had complete data sets</a:t>
            </a:r>
          </a:p>
          <a:p>
            <a:pPr marL="285750" indent="-285750">
              <a:buFont typeface="Arial" panose="020B0604020202020204" pitchFamily="34" charset="0"/>
              <a:buChar char="•"/>
            </a:pPr>
            <a:r>
              <a:rPr lang="en-GB" sz="2000" dirty="0"/>
              <a:t>SIM Education: &amp;/&amp; nurses had complete data sets</a:t>
            </a:r>
          </a:p>
          <a:p>
            <a:pPr marL="285750" indent="-285750">
              <a:buFont typeface="Arial" panose="020B0604020202020204" pitchFamily="34" charset="0"/>
              <a:buChar char="•"/>
            </a:pPr>
            <a:r>
              <a:rPr lang="en-GB" sz="2000" dirty="0"/>
              <a:t>Data analysis was carried out between 7 in STD group and 7 in the SIM group</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solidFill>
                  <a:srgbClr val="FF0000"/>
                </a:solidFill>
              </a:rPr>
              <a:t>I’d be </a:t>
            </a:r>
            <a:r>
              <a:rPr lang="en-GB" dirty="0" err="1">
                <a:solidFill>
                  <a:srgbClr val="FF0000"/>
                </a:solidFill>
              </a:rPr>
              <a:t>termpted</a:t>
            </a:r>
            <a:r>
              <a:rPr lang="en-GB" dirty="0">
                <a:solidFill>
                  <a:srgbClr val="FF0000"/>
                </a:solidFill>
              </a:rPr>
              <a:t> to put the </a:t>
            </a:r>
            <a:r>
              <a:rPr lang="en-GB" dirty="0" err="1">
                <a:solidFill>
                  <a:srgbClr val="FF0000"/>
                </a:solidFill>
              </a:rPr>
              <a:t>desciptive</a:t>
            </a:r>
            <a:r>
              <a:rPr lang="en-GB" dirty="0">
                <a:solidFill>
                  <a:srgbClr val="FF0000"/>
                </a:solidFill>
              </a:rPr>
              <a:t> data in a table which is easier to compare and to add a bit more detail tot eh methods, the bits in green should be in methods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
        <p:nvSpPr>
          <p:cNvPr id="13" name="TextBox 12">
            <a:extLst>
              <a:ext uri="{FF2B5EF4-FFF2-40B4-BE49-F238E27FC236}">
                <a16:creationId xmlns:a16="http://schemas.microsoft.com/office/drawing/2014/main" id="{6EDE82EE-FBE6-F671-7E5F-34E9816E4116}"/>
              </a:ext>
            </a:extLst>
          </p:cNvPr>
          <p:cNvSpPr txBox="1"/>
          <p:nvPr/>
        </p:nvSpPr>
        <p:spPr>
          <a:xfrm>
            <a:off x="7999581" y="24826883"/>
            <a:ext cx="6335583" cy="2246769"/>
          </a:xfrm>
          <a:prstGeom prst="rect">
            <a:avLst/>
          </a:prstGeom>
          <a:noFill/>
        </p:spPr>
        <p:txBody>
          <a:bodyPr wrap="square" rtlCol="0">
            <a:spAutoFit/>
          </a:bodyPr>
          <a:lstStyle/>
          <a:p>
            <a:pPr marL="285750" indent="-285750">
              <a:buFont typeface="Arial" panose="020B0604020202020204" pitchFamily="34" charset="0"/>
              <a:buChar char="•"/>
            </a:pPr>
            <a:r>
              <a:rPr lang="en-GB" sz="2000" dirty="0">
                <a:solidFill>
                  <a:srgbClr val="00B050"/>
                </a:solidFill>
              </a:rPr>
              <a:t>Pre and post confidence measured using 1 – 5-point Likert scale</a:t>
            </a:r>
          </a:p>
          <a:p>
            <a:pPr marL="285750" indent="-285750">
              <a:buFont typeface="Arial" panose="020B0604020202020204" pitchFamily="34" charset="0"/>
              <a:buChar char="•"/>
            </a:pPr>
            <a:r>
              <a:rPr lang="en-GB" sz="2000" dirty="0"/>
              <a:t>STD Education: confidence increased from a median of 2 to 4</a:t>
            </a:r>
          </a:p>
          <a:p>
            <a:pPr marL="285750" indent="-285750">
              <a:buFont typeface="Arial" panose="020B0604020202020204" pitchFamily="34" charset="0"/>
              <a:buChar char="•"/>
            </a:pPr>
            <a:r>
              <a:rPr lang="en-GB" sz="2000" dirty="0"/>
              <a:t>SIM Education: confidence increased from a median of 3 to 4</a:t>
            </a:r>
          </a:p>
          <a:p>
            <a:pPr marL="285750" indent="-285750">
              <a:buFont typeface="Arial" panose="020B0604020202020204" pitchFamily="34" charset="0"/>
              <a:buChar char="•"/>
            </a:pPr>
            <a:r>
              <a:rPr lang="en-GB" sz="2000" dirty="0"/>
              <a:t>Confidence in both groups improved</a:t>
            </a:r>
          </a:p>
        </p:txBody>
      </p:sp>
      <p:sp>
        <p:nvSpPr>
          <p:cNvPr id="18" name="TextBox 17">
            <a:extLst>
              <a:ext uri="{FF2B5EF4-FFF2-40B4-BE49-F238E27FC236}">
                <a16:creationId xmlns:a16="http://schemas.microsoft.com/office/drawing/2014/main" id="{133DB129-2FE3-42BA-7877-3E8A15AF3CFA}"/>
              </a:ext>
            </a:extLst>
          </p:cNvPr>
          <p:cNvSpPr txBox="1"/>
          <p:nvPr/>
        </p:nvSpPr>
        <p:spPr>
          <a:xfrm>
            <a:off x="15464527" y="24771728"/>
            <a:ext cx="6818676" cy="3354765"/>
          </a:xfrm>
          <a:prstGeom prst="rect">
            <a:avLst/>
          </a:prstGeom>
          <a:noFill/>
        </p:spPr>
        <p:txBody>
          <a:bodyPr wrap="square" rtlCol="0">
            <a:spAutoFit/>
          </a:bodyPr>
          <a:lstStyle/>
          <a:p>
            <a:pPr marL="285750" indent="-285750">
              <a:buFont typeface="Arial" panose="020B0604020202020204" pitchFamily="34" charset="0"/>
              <a:buChar char="•"/>
            </a:pPr>
            <a:r>
              <a:rPr lang="en-GB" sz="2000" dirty="0">
                <a:solidFill>
                  <a:srgbClr val="00B050"/>
                </a:solidFill>
              </a:rPr>
              <a:t>Knowledge questionnaires were distributed to both groups before and 1 week after teaching. </a:t>
            </a:r>
          </a:p>
          <a:p>
            <a:pPr marL="285750" indent="-285750">
              <a:buFont typeface="Arial" panose="020B0604020202020204" pitchFamily="34" charset="0"/>
              <a:buChar char="•"/>
            </a:pPr>
            <a:r>
              <a:rPr lang="en-GB" sz="2000" dirty="0"/>
              <a:t>STD Education: Knowledge increased from a median of 22 to 25</a:t>
            </a:r>
          </a:p>
          <a:p>
            <a:pPr marL="285750" indent="-285750">
              <a:buFont typeface="Arial" panose="020B0604020202020204" pitchFamily="34" charset="0"/>
              <a:buChar char="•"/>
            </a:pPr>
            <a:r>
              <a:rPr lang="en-GB" sz="2000" dirty="0"/>
              <a:t>SIM Education: knowledge increased from a median of 21 to 25</a:t>
            </a:r>
          </a:p>
          <a:p>
            <a:pPr marL="285750" indent="-285750">
              <a:buFont typeface="Arial" panose="020B0604020202020204" pitchFamily="34" charset="0"/>
              <a:buChar char="•"/>
            </a:pPr>
            <a:r>
              <a:rPr lang="en-GB" sz="2000" dirty="0"/>
              <a:t>Data suggests simulation education is not inferior to standard education and may be more effective</a:t>
            </a:r>
          </a:p>
          <a:p>
            <a:pPr marL="285750" indent="-285750">
              <a:buFont typeface="Arial" panose="020B0604020202020204" pitchFamily="34" charset="0"/>
              <a:buChar char="•"/>
            </a:pPr>
            <a:endParaRPr lang="en-GB" sz="2600" dirty="0"/>
          </a:p>
          <a:p>
            <a:pPr marL="285750" indent="-285750">
              <a:buFont typeface="Arial" panose="020B0604020202020204" pitchFamily="34" charset="0"/>
              <a:buChar char="•"/>
            </a:pPr>
            <a:endParaRPr lang="en-GB" sz="2600" dirty="0"/>
          </a:p>
        </p:txBody>
      </p:sp>
      <p:sp>
        <p:nvSpPr>
          <p:cNvPr id="23" name="TextBox 22">
            <a:extLst>
              <a:ext uri="{FF2B5EF4-FFF2-40B4-BE49-F238E27FC236}">
                <a16:creationId xmlns:a16="http://schemas.microsoft.com/office/drawing/2014/main" id="{B9F0CCC3-61A1-604C-5F81-EEB7F3603B91}"/>
              </a:ext>
            </a:extLst>
          </p:cNvPr>
          <p:cNvSpPr txBox="1"/>
          <p:nvPr/>
        </p:nvSpPr>
        <p:spPr>
          <a:xfrm>
            <a:off x="23140537" y="24877279"/>
            <a:ext cx="4619619" cy="2246769"/>
          </a:xfrm>
          <a:prstGeom prst="rect">
            <a:avLst/>
          </a:prstGeom>
          <a:noFill/>
        </p:spPr>
        <p:txBody>
          <a:bodyPr wrap="square" rtlCol="0">
            <a:spAutoFit/>
          </a:bodyPr>
          <a:lstStyle/>
          <a:p>
            <a:pPr marL="285750" indent="-285750">
              <a:buFont typeface="Arial" panose="020B0604020202020204" pitchFamily="34" charset="0"/>
              <a:buChar char="•"/>
            </a:pPr>
            <a:r>
              <a:rPr lang="en-GB" sz="2000" dirty="0">
                <a:solidFill>
                  <a:srgbClr val="00B050"/>
                </a:solidFill>
              </a:rPr>
              <a:t>Both groups completed a confidence in Learning Self Evaluation Scale on completion of training score range</a:t>
            </a:r>
          </a:p>
          <a:p>
            <a:pPr marL="285750" indent="-285750">
              <a:buFont typeface="Arial" panose="020B0604020202020204" pitchFamily="34" charset="0"/>
              <a:buChar char="•"/>
            </a:pPr>
            <a:r>
              <a:rPr lang="en-GB" sz="2000" dirty="0"/>
              <a:t>Median score for both groups was 47 </a:t>
            </a:r>
          </a:p>
          <a:p>
            <a:pPr marL="285750" indent="-285750">
              <a:buFont typeface="Arial" panose="020B0604020202020204" pitchFamily="34" charset="0"/>
              <a:buChar char="•"/>
            </a:pPr>
            <a:r>
              <a:rPr lang="en-GB" sz="2000" dirty="0"/>
              <a:t>Results suggest the participants had similar levels of confidence after standard or sim education</a:t>
            </a:r>
          </a:p>
        </p:txBody>
      </p:sp>
      <p:sp>
        <p:nvSpPr>
          <p:cNvPr id="29" name="TextBox 28">
            <a:extLst>
              <a:ext uri="{FF2B5EF4-FFF2-40B4-BE49-F238E27FC236}">
                <a16:creationId xmlns:a16="http://schemas.microsoft.com/office/drawing/2014/main" id="{76ABFEDC-58F9-55EB-143B-DADBAFEDB1AB}"/>
              </a:ext>
            </a:extLst>
          </p:cNvPr>
          <p:cNvSpPr txBox="1"/>
          <p:nvPr/>
        </p:nvSpPr>
        <p:spPr>
          <a:xfrm>
            <a:off x="220762" y="28328590"/>
            <a:ext cx="29728116" cy="9633406"/>
          </a:xfrm>
          <a:prstGeom prst="rect">
            <a:avLst/>
          </a:prstGeom>
          <a:solidFill>
            <a:schemeClr val="tx2">
              <a:lumMod val="10000"/>
              <a:lumOff val="90000"/>
            </a:schemeClr>
          </a:solidFill>
          <a:ln w="76200">
            <a:solidFill>
              <a:srgbClr val="002060"/>
            </a:solidFill>
          </a:ln>
        </p:spPr>
        <p:txBody>
          <a:bodyPr wrap="square" rtlCol="0">
            <a:spAutoFit/>
          </a:bodyPr>
          <a:lstStyle/>
          <a:p>
            <a:pPr algn="ctr"/>
            <a:r>
              <a:rPr lang="en-GB" sz="4000" b="1" dirty="0"/>
              <a:t>Qualitative Data Collected following Standard and Simulation  Education </a:t>
            </a:r>
            <a:r>
              <a:rPr lang="en-GB" sz="4000" b="1" dirty="0">
                <a:solidFill>
                  <a:srgbClr val="FF0000"/>
                </a:solidFill>
              </a:rPr>
              <a:t>add to methods open text feedback was provided and the question </a:t>
            </a:r>
          </a:p>
          <a:p>
            <a:pPr algn="ctr"/>
            <a:endParaRPr lang="en-GB" sz="3600" b="1" dirty="0"/>
          </a:p>
          <a:p>
            <a:pPr algn="ctr"/>
            <a:endParaRPr lang="en-GB" sz="3600" b="1" dirty="0"/>
          </a:p>
          <a:p>
            <a:pPr algn="ctr"/>
            <a:endParaRPr lang="en-GB" sz="3600" b="1" dirty="0"/>
          </a:p>
          <a:p>
            <a:pPr algn="ctr"/>
            <a:endParaRPr lang="en-GB" sz="3600" b="1" dirty="0"/>
          </a:p>
          <a:p>
            <a:pPr algn="ctr"/>
            <a:endParaRPr lang="en-GB" sz="3600" b="1" dirty="0"/>
          </a:p>
          <a:p>
            <a:pPr algn="ctr"/>
            <a:endParaRPr lang="en-GB" sz="3600" b="1" dirty="0"/>
          </a:p>
          <a:p>
            <a:pPr algn="ctr"/>
            <a:endParaRPr lang="en-GB" sz="3600" b="1" dirty="0"/>
          </a:p>
          <a:p>
            <a:pPr algn="ctr"/>
            <a:endParaRPr lang="en-GB" sz="3600" b="1" dirty="0"/>
          </a:p>
          <a:p>
            <a:pPr algn="ctr"/>
            <a:endParaRPr lang="en-GB" sz="3600" b="1" dirty="0"/>
          </a:p>
          <a:p>
            <a:pPr marL="571500" indent="-571500">
              <a:buFont typeface="Arial" panose="020B0604020202020204" pitchFamily="34" charset="0"/>
              <a:buChar char="•"/>
            </a:pPr>
            <a:r>
              <a:rPr lang="en-GB" sz="3600" dirty="0"/>
              <a:t>Open text data suggested in both simulation and standard education valued, which helped to manage SACT infusion related reactions and both groups  commented  that their confidence had improved following the sessions. </a:t>
            </a:r>
          </a:p>
          <a:p>
            <a:pPr marL="571500" indent="-571500">
              <a:buFont typeface="Arial" panose="020B0604020202020204" pitchFamily="34" charset="0"/>
              <a:buChar char="•"/>
            </a:pPr>
            <a:r>
              <a:rPr lang="en-GB" sz="3600" dirty="0"/>
              <a:t>Participants from the simulation group commented that the practical aspect helped to build confidence and suggested simulation scenarios in a clinical area would make the learning a better experience. also expressed that they would like ‘multiple scenarios of varying acuity’. </a:t>
            </a:r>
          </a:p>
          <a:p>
            <a:pPr algn="ctr"/>
            <a:endParaRPr lang="en-GB" sz="3600" b="1" dirty="0"/>
          </a:p>
          <a:p>
            <a:pPr algn="ctr"/>
            <a:endParaRPr lang="en-GB" sz="3600" b="1" dirty="0"/>
          </a:p>
        </p:txBody>
      </p:sp>
      <p:sp>
        <p:nvSpPr>
          <p:cNvPr id="30" name="Speech Bubble: Oval 29">
            <a:extLst>
              <a:ext uri="{FF2B5EF4-FFF2-40B4-BE49-F238E27FC236}">
                <a16:creationId xmlns:a16="http://schemas.microsoft.com/office/drawing/2014/main" id="{CA81CB3F-1622-BF27-47DD-D336109254D6}"/>
              </a:ext>
            </a:extLst>
          </p:cNvPr>
          <p:cNvSpPr/>
          <p:nvPr/>
        </p:nvSpPr>
        <p:spPr>
          <a:xfrm>
            <a:off x="25220277" y="29872201"/>
            <a:ext cx="4525863" cy="1973045"/>
          </a:xfrm>
          <a:prstGeom prst="wedgeEllipseCallout">
            <a:avLst/>
          </a:prstGeom>
          <a:solidFill>
            <a:schemeClr val="accent3">
              <a:lumMod val="60000"/>
              <a:lumOff val="40000"/>
            </a:schemeClr>
          </a:solidFill>
          <a:ln w="762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i="1" dirty="0">
                <a:solidFill>
                  <a:schemeClr val="bg1"/>
                </a:solidFill>
              </a:rPr>
              <a:t>“</a:t>
            </a:r>
            <a:r>
              <a:rPr lang="en-GB" i="1" dirty="0">
                <a:solidFill>
                  <a:schemeClr val="bg1"/>
                </a:solidFill>
              </a:rPr>
              <a:t>After the session I became confident handling the HSR scenarios with help from the team members</a:t>
            </a:r>
            <a:r>
              <a:rPr lang="en-GB" sz="2000" i="1" dirty="0">
                <a:solidFill>
                  <a:schemeClr val="bg1"/>
                </a:solidFill>
              </a:rPr>
              <a:t>”</a:t>
            </a:r>
          </a:p>
        </p:txBody>
      </p:sp>
      <p:sp>
        <p:nvSpPr>
          <p:cNvPr id="31" name="Rectangle: Rounded Corners 30">
            <a:extLst>
              <a:ext uri="{FF2B5EF4-FFF2-40B4-BE49-F238E27FC236}">
                <a16:creationId xmlns:a16="http://schemas.microsoft.com/office/drawing/2014/main" id="{3569D7C7-09FF-9337-84CC-E39E86A661C6}"/>
              </a:ext>
            </a:extLst>
          </p:cNvPr>
          <p:cNvSpPr/>
          <p:nvPr/>
        </p:nvSpPr>
        <p:spPr>
          <a:xfrm>
            <a:off x="2392190" y="29001266"/>
            <a:ext cx="6840760" cy="728277"/>
          </a:xfrm>
          <a:prstGeom prst="roundRect">
            <a:avLst>
              <a:gd name="adj" fmla="val 50000"/>
            </a:avLst>
          </a:prstGeom>
          <a:solidFill>
            <a:schemeClr val="tx2">
              <a:lumMod val="75000"/>
              <a:lumOff val="25000"/>
            </a:schemeClr>
          </a:solidFill>
          <a:ln>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Standard Education</a:t>
            </a:r>
          </a:p>
        </p:txBody>
      </p:sp>
      <p:sp>
        <p:nvSpPr>
          <p:cNvPr id="32" name="Speech Bubble: Oval 31">
            <a:extLst>
              <a:ext uri="{FF2B5EF4-FFF2-40B4-BE49-F238E27FC236}">
                <a16:creationId xmlns:a16="http://schemas.microsoft.com/office/drawing/2014/main" id="{3C1D9D93-94A3-DD89-2F38-61A04D657DD8}"/>
              </a:ext>
            </a:extLst>
          </p:cNvPr>
          <p:cNvSpPr/>
          <p:nvPr/>
        </p:nvSpPr>
        <p:spPr>
          <a:xfrm>
            <a:off x="9444177" y="32132579"/>
            <a:ext cx="3990236" cy="2025780"/>
          </a:xfrm>
          <a:prstGeom prst="wedgeEllipseCallout">
            <a:avLst/>
          </a:prstGeom>
          <a:solidFill>
            <a:schemeClr val="tx2">
              <a:lumMod val="50000"/>
              <a:lumOff val="50000"/>
            </a:schemeClr>
          </a:solidFill>
          <a:ln w="7620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“Still have a lot of learning to do but feel more confident than previously </a:t>
            </a:r>
            <a:r>
              <a:rPr lang="en-GB" sz="2000" i="1" dirty="0"/>
              <a:t>“</a:t>
            </a:r>
          </a:p>
        </p:txBody>
      </p:sp>
      <p:sp>
        <p:nvSpPr>
          <p:cNvPr id="33" name="Speech Bubble: Oval 32">
            <a:extLst>
              <a:ext uri="{FF2B5EF4-FFF2-40B4-BE49-F238E27FC236}">
                <a16:creationId xmlns:a16="http://schemas.microsoft.com/office/drawing/2014/main" id="{F93D6B04-A2AA-3EB8-0519-D5C5866F830F}"/>
              </a:ext>
            </a:extLst>
          </p:cNvPr>
          <p:cNvSpPr/>
          <p:nvPr/>
        </p:nvSpPr>
        <p:spPr>
          <a:xfrm>
            <a:off x="529073" y="29938298"/>
            <a:ext cx="3641595" cy="2584402"/>
          </a:xfrm>
          <a:prstGeom prst="wedgeEllipseCallout">
            <a:avLst/>
          </a:prstGeom>
          <a:solidFill>
            <a:schemeClr val="tx2">
              <a:lumMod val="50000"/>
              <a:lumOff val="50000"/>
            </a:schemeClr>
          </a:solidFill>
          <a:ln w="7620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i="1" dirty="0"/>
              <a:t>“</a:t>
            </a:r>
            <a:r>
              <a:rPr lang="en-GB" i="1" dirty="0"/>
              <a:t>After the session I am more confident in identifying when a patient may be experiencing a reaction and what to do when this is happening</a:t>
            </a:r>
            <a:r>
              <a:rPr lang="en-GB" sz="2000" i="1" dirty="0"/>
              <a:t>”</a:t>
            </a:r>
          </a:p>
        </p:txBody>
      </p:sp>
      <p:sp>
        <p:nvSpPr>
          <p:cNvPr id="34" name="Speech Bubble: Oval 33">
            <a:extLst>
              <a:ext uri="{FF2B5EF4-FFF2-40B4-BE49-F238E27FC236}">
                <a16:creationId xmlns:a16="http://schemas.microsoft.com/office/drawing/2014/main" id="{0CBD225A-7CBA-BF7E-7C98-45D22BE363B9}"/>
              </a:ext>
            </a:extLst>
          </p:cNvPr>
          <p:cNvSpPr/>
          <p:nvPr/>
        </p:nvSpPr>
        <p:spPr>
          <a:xfrm>
            <a:off x="14919474" y="29430083"/>
            <a:ext cx="4457967" cy="2383621"/>
          </a:xfrm>
          <a:prstGeom prst="wedgeEllipseCallout">
            <a:avLst/>
          </a:prstGeom>
          <a:solidFill>
            <a:schemeClr val="accent3">
              <a:lumMod val="60000"/>
              <a:lumOff val="40000"/>
            </a:schemeClr>
          </a:solidFill>
          <a:ln w="762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i="1" dirty="0"/>
              <a:t>“</a:t>
            </a:r>
            <a:r>
              <a:rPr lang="en-GB" i="1" dirty="0"/>
              <a:t>Before this session I did not have any exposure to injection related reactions but after this session I have much more confidence regarding what to do</a:t>
            </a:r>
            <a:r>
              <a:rPr lang="en-GB" sz="2000" i="1" dirty="0"/>
              <a:t>”</a:t>
            </a:r>
          </a:p>
        </p:txBody>
      </p:sp>
      <p:sp>
        <p:nvSpPr>
          <p:cNvPr id="42" name="Speech Bubble: Oval 41">
            <a:extLst>
              <a:ext uri="{FF2B5EF4-FFF2-40B4-BE49-F238E27FC236}">
                <a16:creationId xmlns:a16="http://schemas.microsoft.com/office/drawing/2014/main" id="{9EB90091-B0E5-4B22-5241-CD0B0C44DFDF}"/>
              </a:ext>
            </a:extLst>
          </p:cNvPr>
          <p:cNvSpPr/>
          <p:nvPr/>
        </p:nvSpPr>
        <p:spPr>
          <a:xfrm>
            <a:off x="3969839" y="32234903"/>
            <a:ext cx="3641595" cy="1854914"/>
          </a:xfrm>
          <a:prstGeom prst="wedgeEllipseCallout">
            <a:avLst/>
          </a:prstGeom>
          <a:solidFill>
            <a:schemeClr val="tx2">
              <a:lumMod val="75000"/>
              <a:lumOff val="25000"/>
            </a:schemeClr>
          </a:solidFill>
          <a:ln w="7620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“Scenario based practical learning would make this a better learning experience</a:t>
            </a:r>
            <a:r>
              <a:rPr lang="en-GB" sz="2000" i="1" dirty="0"/>
              <a:t>”</a:t>
            </a:r>
          </a:p>
        </p:txBody>
      </p:sp>
      <p:sp>
        <p:nvSpPr>
          <p:cNvPr id="44" name="Rectangle: Rounded Corners 43">
            <a:extLst>
              <a:ext uri="{FF2B5EF4-FFF2-40B4-BE49-F238E27FC236}">
                <a16:creationId xmlns:a16="http://schemas.microsoft.com/office/drawing/2014/main" id="{27097F67-D51D-062E-4C9A-5455368FFC06}"/>
              </a:ext>
            </a:extLst>
          </p:cNvPr>
          <p:cNvSpPr/>
          <p:nvPr/>
        </p:nvSpPr>
        <p:spPr>
          <a:xfrm>
            <a:off x="19962142" y="28941080"/>
            <a:ext cx="6740129" cy="815644"/>
          </a:xfrm>
          <a:prstGeom prst="roundRect">
            <a:avLst>
              <a:gd name="adj" fmla="val 50000"/>
            </a:avLst>
          </a:prstGeom>
          <a:solidFill>
            <a:schemeClr val="accent6">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Simulation Education</a:t>
            </a:r>
          </a:p>
        </p:txBody>
      </p:sp>
      <p:sp>
        <p:nvSpPr>
          <p:cNvPr id="45" name="Speech Bubble: Oval 44">
            <a:extLst>
              <a:ext uri="{FF2B5EF4-FFF2-40B4-BE49-F238E27FC236}">
                <a16:creationId xmlns:a16="http://schemas.microsoft.com/office/drawing/2014/main" id="{B54A5661-BD2A-65BA-A8E3-455AAE04D275}"/>
              </a:ext>
            </a:extLst>
          </p:cNvPr>
          <p:cNvSpPr/>
          <p:nvPr/>
        </p:nvSpPr>
        <p:spPr>
          <a:xfrm>
            <a:off x="23115763" y="31623478"/>
            <a:ext cx="3094792" cy="1930734"/>
          </a:xfrm>
          <a:prstGeom prst="wedgeEllipseCallout">
            <a:avLst/>
          </a:prstGeom>
          <a:solidFill>
            <a:srgbClr val="00B050"/>
          </a:solidFill>
          <a:ln w="762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i="1" dirty="0"/>
              <a:t>“</a:t>
            </a:r>
            <a:r>
              <a:rPr lang="en-GB" i="1" dirty="0"/>
              <a:t>Being in the clinical area </a:t>
            </a:r>
            <a:r>
              <a:rPr lang="en-GB" i="1" dirty="0" err="1"/>
              <a:t>i.e</a:t>
            </a:r>
            <a:r>
              <a:rPr lang="en-GB" i="1" dirty="0"/>
              <a:t> on the unit with more facilities would make this better”</a:t>
            </a:r>
          </a:p>
        </p:txBody>
      </p:sp>
      <p:sp>
        <p:nvSpPr>
          <p:cNvPr id="46" name="Speech Bubble: Oval 45">
            <a:extLst>
              <a:ext uri="{FF2B5EF4-FFF2-40B4-BE49-F238E27FC236}">
                <a16:creationId xmlns:a16="http://schemas.microsoft.com/office/drawing/2014/main" id="{C12FFE94-C592-AA3E-9972-6C164031FCBD}"/>
              </a:ext>
            </a:extLst>
          </p:cNvPr>
          <p:cNvSpPr/>
          <p:nvPr/>
        </p:nvSpPr>
        <p:spPr>
          <a:xfrm>
            <a:off x="5584097" y="29892838"/>
            <a:ext cx="3323981" cy="2025780"/>
          </a:xfrm>
          <a:prstGeom prst="wedgeEllipseCallout">
            <a:avLst/>
          </a:prstGeom>
          <a:solidFill>
            <a:schemeClr val="accent1">
              <a:lumMod val="60000"/>
              <a:lumOff val="40000"/>
            </a:schemeClr>
          </a:solidFill>
          <a:ln w="76200">
            <a:solidFill>
              <a:srgbClr val="002060"/>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“Would like more scenarios more sessions more often</a:t>
            </a:r>
            <a:r>
              <a:rPr lang="en-GB" dirty="0"/>
              <a:t>!”</a:t>
            </a:r>
          </a:p>
        </p:txBody>
      </p:sp>
      <p:sp>
        <p:nvSpPr>
          <p:cNvPr id="47" name="Speech Bubble: Oval 46">
            <a:extLst>
              <a:ext uri="{FF2B5EF4-FFF2-40B4-BE49-F238E27FC236}">
                <a16:creationId xmlns:a16="http://schemas.microsoft.com/office/drawing/2014/main" id="{352779B3-631E-20CE-8B0A-4E206E667232}"/>
              </a:ext>
            </a:extLst>
          </p:cNvPr>
          <p:cNvSpPr/>
          <p:nvPr/>
        </p:nvSpPr>
        <p:spPr>
          <a:xfrm>
            <a:off x="20989598" y="30039613"/>
            <a:ext cx="3165820" cy="1805633"/>
          </a:xfrm>
          <a:prstGeom prst="wedgeEllipseCallout">
            <a:avLst/>
          </a:prstGeom>
          <a:solidFill>
            <a:srgbClr val="92D050"/>
          </a:solidFill>
          <a:ln w="762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“Would be good to have multiple simulations of varying acuity”</a:t>
            </a:r>
          </a:p>
        </p:txBody>
      </p:sp>
      <p:sp>
        <p:nvSpPr>
          <p:cNvPr id="50" name="Speech Bubble: Oval 49">
            <a:extLst>
              <a:ext uri="{FF2B5EF4-FFF2-40B4-BE49-F238E27FC236}">
                <a16:creationId xmlns:a16="http://schemas.microsoft.com/office/drawing/2014/main" id="{38520834-F67E-D40E-65D7-F606B2CCA6CB}"/>
              </a:ext>
            </a:extLst>
          </p:cNvPr>
          <p:cNvSpPr/>
          <p:nvPr/>
        </p:nvSpPr>
        <p:spPr>
          <a:xfrm>
            <a:off x="17442486" y="31845246"/>
            <a:ext cx="3990236" cy="2234172"/>
          </a:xfrm>
          <a:prstGeom prst="wedgeEllipseCallout">
            <a:avLst/>
          </a:prstGeom>
          <a:solidFill>
            <a:schemeClr val="accent6">
              <a:lumMod val="75000"/>
            </a:schemeClr>
          </a:solidFill>
          <a:ln w="762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“The knowledge and the practical skills made me feel confident enough to handle hypersensitivity reactions”</a:t>
            </a:r>
          </a:p>
        </p:txBody>
      </p:sp>
      <p:sp>
        <p:nvSpPr>
          <p:cNvPr id="51" name="Speech Bubble: Oval 50">
            <a:extLst>
              <a:ext uri="{FF2B5EF4-FFF2-40B4-BE49-F238E27FC236}">
                <a16:creationId xmlns:a16="http://schemas.microsoft.com/office/drawing/2014/main" id="{2BE7D993-4BE3-4E9C-E578-96894DC37AA7}"/>
              </a:ext>
            </a:extLst>
          </p:cNvPr>
          <p:cNvSpPr/>
          <p:nvPr/>
        </p:nvSpPr>
        <p:spPr>
          <a:xfrm>
            <a:off x="9917058" y="29239858"/>
            <a:ext cx="3937557" cy="2383620"/>
          </a:xfrm>
          <a:prstGeom prst="wedgeEllipseCallout">
            <a:avLst/>
          </a:prstGeom>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dirty="0"/>
              <a:t>“</a:t>
            </a:r>
            <a:r>
              <a:rPr lang="en-GB" dirty="0"/>
              <a:t>Would like to have more scenarios to get used to identifying reactions and how to grade them more confidently</a:t>
            </a:r>
            <a:r>
              <a:rPr lang="en-GB" sz="2000" dirty="0"/>
              <a:t>”</a:t>
            </a:r>
          </a:p>
        </p:txBody>
      </p:sp>
      <p:sp>
        <p:nvSpPr>
          <p:cNvPr id="52" name="TextBox 51">
            <a:extLst>
              <a:ext uri="{FF2B5EF4-FFF2-40B4-BE49-F238E27FC236}">
                <a16:creationId xmlns:a16="http://schemas.microsoft.com/office/drawing/2014/main" id="{FA06B07C-AC0F-72EB-B3B9-E714B80AC188}"/>
              </a:ext>
            </a:extLst>
          </p:cNvPr>
          <p:cNvSpPr txBox="1"/>
          <p:nvPr/>
        </p:nvSpPr>
        <p:spPr>
          <a:xfrm>
            <a:off x="207311" y="38420264"/>
            <a:ext cx="29696696" cy="4308872"/>
          </a:xfrm>
          <a:prstGeom prst="rect">
            <a:avLst/>
          </a:prstGeom>
          <a:solidFill>
            <a:schemeClr val="accent1">
              <a:lumMod val="60000"/>
              <a:lumOff val="40000"/>
            </a:schemeClr>
          </a:solidFill>
          <a:ln w="76200">
            <a:solidFill>
              <a:srgbClr val="002060"/>
            </a:solidFill>
          </a:ln>
        </p:spPr>
        <p:txBody>
          <a:bodyPr wrap="square" rtlCol="0">
            <a:spAutoFit/>
          </a:bodyPr>
          <a:lstStyle/>
          <a:p>
            <a:endParaRPr lang="en-GB" dirty="0"/>
          </a:p>
          <a:p>
            <a:r>
              <a:rPr lang="en-GB" sz="3200" dirty="0"/>
              <a:t>Quantitative data collected from this small study suggests that there was a similar improvement in confidence for both the standard and simulation education group. There was a slightly greater increase in knowledge in the simulation group compared to the standard education group. The Confidence in Learning SES scores demonstrate that participants seems to be similarly with their learning.</a:t>
            </a:r>
          </a:p>
          <a:p>
            <a:r>
              <a:rPr lang="en-GB" sz="3200" strike="sngStrike" dirty="0"/>
              <a:t>However, knowledge also depends on the length of time nurses had spent working in SACT prior to the education sessions, some participants had 1 month experience and other had 5 months experience. </a:t>
            </a:r>
            <a:endParaRPr lang="en-GB" sz="3200" dirty="0"/>
          </a:p>
          <a:p>
            <a:r>
              <a:rPr lang="en-GB" sz="3200" dirty="0"/>
              <a:t>The </a:t>
            </a:r>
            <a:r>
              <a:rPr lang="en-GB" sz="3200" dirty="0">
                <a:solidFill>
                  <a:srgbClr val="FF0000"/>
                </a:solidFill>
              </a:rPr>
              <a:t>open text data </a:t>
            </a:r>
            <a:r>
              <a:rPr lang="en-GB" sz="3200" dirty="0"/>
              <a:t>was useful to the Education Team as this will help to inform planning of future SACT education and training. </a:t>
            </a:r>
          </a:p>
          <a:p>
            <a:r>
              <a:rPr lang="en-GB" sz="3200" dirty="0"/>
              <a:t>Going forward the Education Team plans to use one of the SACT Day Units to deliver simulation-based training and education to make the scenarios feel more realistic for the learners. The new Velindre Cancer Centre currently being built will include a simulation suite which will help to improve the way training and education is delivered. </a:t>
            </a:r>
          </a:p>
        </p:txBody>
      </p:sp>
      <p:sp>
        <p:nvSpPr>
          <p:cNvPr id="53" name="Rectangle: Rounded Corners 52">
            <a:extLst>
              <a:ext uri="{FF2B5EF4-FFF2-40B4-BE49-F238E27FC236}">
                <a16:creationId xmlns:a16="http://schemas.microsoft.com/office/drawing/2014/main" id="{72B194FF-0E71-DD9B-287E-2EED45DD438F}"/>
              </a:ext>
            </a:extLst>
          </p:cNvPr>
          <p:cNvSpPr/>
          <p:nvPr/>
        </p:nvSpPr>
        <p:spPr>
          <a:xfrm>
            <a:off x="22831989" y="37341058"/>
            <a:ext cx="6478056" cy="1241876"/>
          </a:xfrm>
          <a:prstGeom prst="roundRect">
            <a:avLst/>
          </a:prstGeom>
          <a:solidFill>
            <a:schemeClr val="accent6">
              <a:lumMod val="60000"/>
              <a:lumOff val="40000"/>
            </a:schemeClr>
          </a:solidFill>
          <a:ln w="10160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5400" b="1" dirty="0">
                <a:solidFill>
                  <a:schemeClr val="tx1"/>
                </a:solidFill>
              </a:rPr>
              <a:t>Conclusion</a:t>
            </a:r>
            <a:endParaRPr lang="en-GB" dirty="0"/>
          </a:p>
          <a:p>
            <a:pPr algn="ctr"/>
            <a:endParaRPr lang="en-GB" b="1" dirty="0">
              <a:solidFill>
                <a:schemeClr val="tx1"/>
              </a:solidFill>
            </a:endParaRPr>
          </a:p>
        </p:txBody>
      </p:sp>
      <p:graphicFrame>
        <p:nvGraphicFramePr>
          <p:cNvPr id="11" name="Table 10">
            <a:extLst>
              <a:ext uri="{FF2B5EF4-FFF2-40B4-BE49-F238E27FC236}">
                <a16:creationId xmlns:a16="http://schemas.microsoft.com/office/drawing/2014/main" id="{4DE60CE5-531B-016A-3B9C-9F3AF30C4AF4}"/>
              </a:ext>
            </a:extLst>
          </p:cNvPr>
          <p:cNvGraphicFramePr>
            <a:graphicFrameLocks noGrp="1"/>
          </p:cNvGraphicFramePr>
          <p:nvPr>
            <p:extLst>
              <p:ext uri="{D42A27DB-BD31-4B8C-83A1-F6EECF244321}">
                <p14:modId xmlns:p14="http://schemas.microsoft.com/office/powerpoint/2010/main" val="1815503057"/>
              </p:ext>
            </p:extLst>
          </p:nvPr>
        </p:nvGraphicFramePr>
        <p:xfrm>
          <a:off x="989039" y="18008018"/>
          <a:ext cx="6335583" cy="3528795"/>
        </p:xfrm>
        <a:graphic>
          <a:graphicData uri="http://schemas.openxmlformats.org/drawingml/2006/table">
            <a:tbl>
              <a:tblPr firstRow="1" bandRow="1">
                <a:tableStyleId>{5C22544A-7EE6-4342-B048-85BDC9FD1C3A}</a:tableStyleId>
              </a:tblPr>
              <a:tblGrid>
                <a:gridCol w="2111861">
                  <a:extLst>
                    <a:ext uri="{9D8B030D-6E8A-4147-A177-3AD203B41FA5}">
                      <a16:colId xmlns:a16="http://schemas.microsoft.com/office/drawing/2014/main" val="2925519679"/>
                    </a:ext>
                  </a:extLst>
                </a:gridCol>
                <a:gridCol w="2111861">
                  <a:extLst>
                    <a:ext uri="{9D8B030D-6E8A-4147-A177-3AD203B41FA5}">
                      <a16:colId xmlns:a16="http://schemas.microsoft.com/office/drawing/2014/main" val="3757597075"/>
                    </a:ext>
                  </a:extLst>
                </a:gridCol>
                <a:gridCol w="2111861">
                  <a:extLst>
                    <a:ext uri="{9D8B030D-6E8A-4147-A177-3AD203B41FA5}">
                      <a16:colId xmlns:a16="http://schemas.microsoft.com/office/drawing/2014/main" val="2931852652"/>
                    </a:ext>
                  </a:extLst>
                </a:gridCol>
              </a:tblGrid>
              <a:tr h="965319">
                <a:tc>
                  <a:txBody>
                    <a:bodyPr/>
                    <a:lstStyle/>
                    <a:p>
                      <a:endParaRPr lang="en-GB" sz="1600" dirty="0"/>
                    </a:p>
                  </a:txBody>
                  <a:tcPr/>
                </a:tc>
                <a:tc>
                  <a:txBody>
                    <a:bodyPr/>
                    <a:lstStyle/>
                    <a:p>
                      <a:r>
                        <a:rPr lang="en-GB" sz="1600" dirty="0"/>
                        <a:t>Std Education</a:t>
                      </a:r>
                    </a:p>
                    <a:p>
                      <a:r>
                        <a:rPr lang="en-GB" sz="1600" dirty="0"/>
                        <a:t>n= 7</a:t>
                      </a:r>
                    </a:p>
                  </a:txBody>
                  <a:tcPr/>
                </a:tc>
                <a:tc>
                  <a:txBody>
                    <a:bodyPr/>
                    <a:lstStyle/>
                    <a:p>
                      <a:r>
                        <a:rPr lang="en-GB" sz="1600" dirty="0"/>
                        <a:t>Simulation</a:t>
                      </a:r>
                    </a:p>
                    <a:p>
                      <a:r>
                        <a:rPr lang="en-GB" sz="1600" dirty="0"/>
                        <a:t>n=7</a:t>
                      </a:r>
                    </a:p>
                  </a:txBody>
                  <a:tcPr/>
                </a:tc>
                <a:extLst>
                  <a:ext uri="{0D108BD9-81ED-4DB2-BD59-A6C34878D82A}">
                    <a16:rowId xmlns:a16="http://schemas.microsoft.com/office/drawing/2014/main" val="1073113594"/>
                  </a:ext>
                </a:extLst>
              </a:tr>
              <a:tr h="506636">
                <a:tc>
                  <a:txBody>
                    <a:bodyPr/>
                    <a:lstStyle/>
                    <a:p>
                      <a:r>
                        <a:rPr lang="en-GB" sz="1600" dirty="0"/>
                        <a:t>age</a:t>
                      </a:r>
                    </a:p>
                  </a:txBody>
                  <a:tcPr/>
                </a:tc>
                <a:tc>
                  <a:txBody>
                    <a:bodyPr/>
                    <a:lstStyle/>
                    <a:p>
                      <a:r>
                        <a:rPr lang="en-GB" sz="1600" dirty="0"/>
                        <a:t>26-65</a:t>
                      </a:r>
                    </a:p>
                  </a:txBody>
                  <a:tcPr/>
                </a:tc>
                <a:tc>
                  <a:txBody>
                    <a:bodyPr/>
                    <a:lstStyle/>
                    <a:p>
                      <a:endParaRPr lang="en-GB" sz="1600" dirty="0"/>
                    </a:p>
                  </a:txBody>
                  <a:tcPr/>
                </a:tc>
                <a:extLst>
                  <a:ext uri="{0D108BD9-81ED-4DB2-BD59-A6C34878D82A}">
                    <a16:rowId xmlns:a16="http://schemas.microsoft.com/office/drawing/2014/main" val="2065542303"/>
                  </a:ext>
                </a:extLst>
              </a:tr>
              <a:tr h="459190">
                <a:tc>
                  <a:txBody>
                    <a:bodyPr/>
                    <a:lstStyle/>
                    <a:p>
                      <a:r>
                        <a:rPr lang="en-GB" sz="1600" dirty="0"/>
                        <a:t>Gender (females: males)</a:t>
                      </a:r>
                    </a:p>
                  </a:txBody>
                  <a:tcPr/>
                </a:tc>
                <a:tc>
                  <a:txBody>
                    <a:bodyPr/>
                    <a:lstStyle/>
                    <a:p>
                      <a:r>
                        <a:rPr lang="en-GB" sz="1600" dirty="0"/>
                        <a:t>6:1</a:t>
                      </a:r>
                    </a:p>
                  </a:txBody>
                  <a:tcPr/>
                </a:tc>
                <a:tc>
                  <a:txBody>
                    <a:bodyPr/>
                    <a:lstStyle/>
                    <a:p>
                      <a:r>
                        <a:rPr lang="en-GB" sz="1600" dirty="0"/>
                        <a:t>6:1</a:t>
                      </a:r>
                    </a:p>
                  </a:txBody>
                  <a:tcPr/>
                </a:tc>
                <a:extLst>
                  <a:ext uri="{0D108BD9-81ED-4DB2-BD59-A6C34878D82A}">
                    <a16:rowId xmlns:a16="http://schemas.microsoft.com/office/drawing/2014/main" val="308338308"/>
                  </a:ext>
                </a:extLst>
              </a:tr>
              <a:tr h="400464">
                <a:tc>
                  <a:txBody>
                    <a:bodyPr/>
                    <a:lstStyle/>
                    <a:p>
                      <a:r>
                        <a:rPr lang="en-GB" sz="1600" dirty="0"/>
                        <a:t>Experience months (median)</a:t>
                      </a:r>
                    </a:p>
                  </a:txBody>
                  <a:tcPr/>
                </a:tc>
                <a:tc>
                  <a:txBody>
                    <a:bodyPr/>
                    <a:lstStyle/>
                    <a:p>
                      <a:r>
                        <a:rPr lang="en-GB" sz="1600" dirty="0"/>
                        <a:t>3 </a:t>
                      </a:r>
                    </a:p>
                  </a:txBody>
                  <a:tcPr/>
                </a:tc>
                <a:tc>
                  <a:txBody>
                    <a:bodyPr/>
                    <a:lstStyle/>
                    <a:p>
                      <a:endParaRPr lang="en-GB" sz="1600" dirty="0"/>
                    </a:p>
                  </a:txBody>
                  <a:tcPr/>
                </a:tc>
                <a:extLst>
                  <a:ext uri="{0D108BD9-81ED-4DB2-BD59-A6C34878D82A}">
                    <a16:rowId xmlns:a16="http://schemas.microsoft.com/office/drawing/2014/main" val="3106364034"/>
                  </a:ext>
                </a:extLst>
              </a:tr>
              <a:tr h="898600">
                <a:tc>
                  <a:txBody>
                    <a:bodyPr/>
                    <a:lstStyle/>
                    <a:p>
                      <a:endParaRPr lang="en-GB" sz="1200"/>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3678422960"/>
                  </a:ext>
                </a:extLst>
              </a:tr>
            </a:tbl>
          </a:graphicData>
        </a:graphic>
      </p:graphicFrame>
    </p:spTree>
    <p:extLst>
      <p:ext uri="{BB962C8B-B14F-4D97-AF65-F5344CB8AC3E}">
        <p14:creationId xmlns:p14="http://schemas.microsoft.com/office/powerpoint/2010/main" val="2620561335"/>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D655734A5C50047B53F10182E5BFC63" ma:contentTypeVersion="13" ma:contentTypeDescription="Create a new document." ma:contentTypeScope="" ma:versionID="fd5510fd1f71817e43447835c2983206">
  <xsd:schema xmlns:xsd="http://www.w3.org/2001/XMLSchema" xmlns:xs="http://www.w3.org/2001/XMLSchema" xmlns:p="http://schemas.microsoft.com/office/2006/metadata/properties" xmlns:ns2="d6a95fd5-a0d6-4b9f-b12a-55b4a9b39a20" xmlns:ns3="976d8584-b405-4199-9948-646ee886667a" targetNamespace="http://schemas.microsoft.com/office/2006/metadata/properties" ma:root="true" ma:fieldsID="9fbf21f7eb940eced94eafa54c295528" ns2:_="" ns3:_="">
    <xsd:import namespace="d6a95fd5-a0d6-4b9f-b12a-55b4a9b39a20"/>
    <xsd:import namespace="976d8584-b405-4199-9948-646ee886667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a95fd5-a0d6-4b9f-b12a-55b4a9b39a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7354608c-5633-40c1-be57-7b60b5f02ae2"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6d8584-b405-4199-9948-646ee886667a"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e04d584-7374-406c-acb7-8df0e957a757}" ma:internalName="TaxCatchAll" ma:showField="CatchAllData" ma:web="976d8584-b405-4199-9948-646ee886667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6a95fd5-a0d6-4b9f-b12a-55b4a9b39a20">
      <Terms xmlns="http://schemas.microsoft.com/office/infopath/2007/PartnerControls"/>
    </lcf76f155ced4ddcb4097134ff3c332f>
    <TaxCatchAll xmlns="976d8584-b405-4199-9948-646ee886667a" xsi:nil="true"/>
  </documentManagement>
</p:properties>
</file>

<file path=customXml/itemProps1.xml><?xml version="1.0" encoding="utf-8"?>
<ds:datastoreItem xmlns:ds="http://schemas.openxmlformats.org/officeDocument/2006/customXml" ds:itemID="{8CCDB4CE-AFA2-42EE-9635-F24E89F7A2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a95fd5-a0d6-4b9f-b12a-55b4a9b39a20"/>
    <ds:schemaRef ds:uri="976d8584-b405-4199-9948-646ee886667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730DF7E-F5C8-4C0F-BF89-088BBAE75DD6}">
  <ds:schemaRefs>
    <ds:schemaRef ds:uri="http://schemas.microsoft.com/sharepoint/v3/contenttype/forms"/>
  </ds:schemaRefs>
</ds:datastoreItem>
</file>

<file path=customXml/itemProps3.xml><?xml version="1.0" encoding="utf-8"?>
<ds:datastoreItem xmlns:ds="http://schemas.openxmlformats.org/officeDocument/2006/customXml" ds:itemID="{582E2385-BC67-4706-9367-EFF4B2A2B070}">
  <ds:schemaRefs>
    <ds:schemaRef ds:uri="http://schemas.microsoft.com/office/2006/documentManagement/types"/>
    <ds:schemaRef ds:uri="d6a95fd5-a0d6-4b9f-b12a-55b4a9b39a20"/>
    <ds:schemaRef ds:uri="http://purl.org/dc/elements/1.1/"/>
    <ds:schemaRef ds:uri="http://purl.org/dc/dcmitype/"/>
    <ds:schemaRef ds:uri="http://schemas.microsoft.com/office/infopath/2007/PartnerControls"/>
    <ds:schemaRef ds:uri="976d8584-b405-4199-9948-646ee886667a"/>
    <ds:schemaRef ds:uri="http://purl.org/dc/terms/"/>
    <ds:schemaRef ds:uri="http://schemas.microsoft.com/office/2006/metadata/properti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1463</TotalTime>
  <Words>1086</Words>
  <Application>Microsoft Office PowerPoint</Application>
  <PresentationFormat>Custom</PresentationFormat>
  <Paragraphs>101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Frances Brown</dc:creator>
  <cp:lastModifiedBy>Nichola Gale</cp:lastModifiedBy>
  <cp:revision>4</cp:revision>
  <dcterms:created xsi:type="dcterms:W3CDTF">2024-09-02T16:01:31Z</dcterms:created>
  <dcterms:modified xsi:type="dcterms:W3CDTF">2024-10-01T14:22:10Z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0x0101008D655734A5C50047B53F10182E5BFC63</vt:lpwstr>
  </property>
  <property fmtid="{D5CDD505-2E9C-101B-9397-08002B2CF9AE}" pid="3" name="MediaServiceImageTags">
    <vt:lpwstr/>
  </property>
</Properties>
</file>