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CCDABF-30A4-32AE-023C-845A5C021AB4}" v="136" dt="2023-03-22T21:12:37.045"/>
    <p1510:client id="{6DE9E874-0140-43CA-BB1D-37280ADF15B5}" v="2" dt="2023-03-23T10:47:40.361"/>
    <p1510:client id="{81EEE6B4-19C8-2D64-0568-5AB35E741F67}" v="29" dt="2023-03-23T03:27:30.995"/>
    <p1510:client id="{C4CD4DA7-0BFB-4492-B4A2-FEB292A6A9F8}" v="35" dt="2023-03-23T09:11:55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E07F6F-85E1-AC41-BF5B-7115806213EF}" type="doc">
      <dgm:prSet loTypeId="urn:microsoft.com/office/officeart/2005/8/layout/chevron2" loCatId="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C55EC44-5A10-2347-B73B-06A7B623F2E6}">
      <dgm:prSet phldrT="[Text]" custT="1"/>
      <dgm:spPr/>
      <dgm:t>
        <a:bodyPr/>
        <a:lstStyle/>
        <a:p>
          <a:r>
            <a:rPr lang="en-US" sz="1400" dirty="0"/>
            <a:t>Year 1 </a:t>
          </a:r>
        </a:p>
      </dgm:t>
    </dgm:pt>
    <dgm:pt modelId="{247EF038-6DF0-D741-A04E-7FCA37911B40}" type="parTrans" cxnId="{B3B51F6F-9FFE-F14A-A1C4-3292F753BE46}">
      <dgm:prSet/>
      <dgm:spPr/>
      <dgm:t>
        <a:bodyPr/>
        <a:lstStyle/>
        <a:p>
          <a:endParaRPr lang="en-US" sz="1400"/>
        </a:p>
      </dgm:t>
    </dgm:pt>
    <dgm:pt modelId="{9AFADDAF-133D-7D42-8284-50DB1A729A75}" type="sibTrans" cxnId="{B3B51F6F-9FFE-F14A-A1C4-3292F753BE46}">
      <dgm:prSet/>
      <dgm:spPr/>
      <dgm:t>
        <a:bodyPr/>
        <a:lstStyle/>
        <a:p>
          <a:endParaRPr lang="en-US" sz="1400"/>
        </a:p>
      </dgm:t>
    </dgm:pt>
    <dgm:pt modelId="{CB518AEA-CC21-354C-829B-21BE9A139E1A}">
      <dgm:prSet phldrT="[Text]" custT="1"/>
      <dgm:spPr/>
      <dgm:t>
        <a:bodyPr/>
        <a:lstStyle/>
        <a:p>
          <a:r>
            <a:rPr lang="en-US" sz="1400" dirty="0"/>
            <a:t>Literature projects</a:t>
          </a:r>
        </a:p>
      </dgm:t>
    </dgm:pt>
    <dgm:pt modelId="{20B36739-74D2-2B4A-BB06-0FC8401FF809}" type="parTrans" cxnId="{11977466-0EA1-7D42-88D2-0C95DA6BEB2D}">
      <dgm:prSet/>
      <dgm:spPr/>
      <dgm:t>
        <a:bodyPr/>
        <a:lstStyle/>
        <a:p>
          <a:endParaRPr lang="en-US" sz="1400"/>
        </a:p>
      </dgm:t>
    </dgm:pt>
    <dgm:pt modelId="{C9102ACA-A3F9-8E4D-AE4D-2F55132043BE}" type="sibTrans" cxnId="{11977466-0EA1-7D42-88D2-0C95DA6BEB2D}">
      <dgm:prSet/>
      <dgm:spPr/>
      <dgm:t>
        <a:bodyPr/>
        <a:lstStyle/>
        <a:p>
          <a:endParaRPr lang="en-US" sz="1400"/>
        </a:p>
      </dgm:t>
    </dgm:pt>
    <dgm:pt modelId="{00A881E2-157E-9E4B-BA53-8B7D0847A67D}">
      <dgm:prSet phldrT="[Text]" custT="1"/>
      <dgm:spPr/>
      <dgm:t>
        <a:bodyPr/>
        <a:lstStyle/>
        <a:p>
          <a:r>
            <a:rPr lang="en-US" sz="1400" dirty="0"/>
            <a:t>Year 2 </a:t>
          </a:r>
        </a:p>
      </dgm:t>
    </dgm:pt>
    <dgm:pt modelId="{56BFBDE2-AD70-9440-92C1-8E24EAB612B4}" type="parTrans" cxnId="{325C3390-F785-624A-939C-C68AC2F2A000}">
      <dgm:prSet/>
      <dgm:spPr/>
      <dgm:t>
        <a:bodyPr/>
        <a:lstStyle/>
        <a:p>
          <a:endParaRPr lang="en-US" sz="1400"/>
        </a:p>
      </dgm:t>
    </dgm:pt>
    <dgm:pt modelId="{84EC45D5-992A-B445-AA69-4EE2838229AB}" type="sibTrans" cxnId="{325C3390-F785-624A-939C-C68AC2F2A000}">
      <dgm:prSet/>
      <dgm:spPr/>
      <dgm:t>
        <a:bodyPr/>
        <a:lstStyle/>
        <a:p>
          <a:endParaRPr lang="en-US" sz="1400"/>
        </a:p>
      </dgm:t>
    </dgm:pt>
    <dgm:pt modelId="{DEC41452-F835-D749-B498-18E41B6B1348}">
      <dgm:prSet phldrT="[Text]" custT="1"/>
      <dgm:spPr/>
      <dgm:t>
        <a:bodyPr/>
        <a:lstStyle/>
        <a:p>
          <a:r>
            <a:rPr lang="en-US" sz="1400" dirty="0"/>
            <a:t>Year 3 </a:t>
          </a:r>
        </a:p>
      </dgm:t>
    </dgm:pt>
    <dgm:pt modelId="{E9FFCB05-9F13-A640-B1F3-7E28BB4A8BC1}" type="parTrans" cxnId="{22FBF2FC-686C-F940-A9B1-73D08E484690}">
      <dgm:prSet/>
      <dgm:spPr/>
      <dgm:t>
        <a:bodyPr/>
        <a:lstStyle/>
        <a:p>
          <a:endParaRPr lang="en-US" sz="1400"/>
        </a:p>
      </dgm:t>
    </dgm:pt>
    <dgm:pt modelId="{7ABC93BB-DF22-1442-9D04-C73D46A36710}" type="sibTrans" cxnId="{22FBF2FC-686C-F940-A9B1-73D08E484690}">
      <dgm:prSet/>
      <dgm:spPr/>
      <dgm:t>
        <a:bodyPr/>
        <a:lstStyle/>
        <a:p>
          <a:endParaRPr lang="en-US" sz="1400"/>
        </a:p>
      </dgm:t>
    </dgm:pt>
    <dgm:pt modelId="{2F6EC540-AD19-D241-A14F-6D8CC986FE4F}">
      <dgm:prSet phldrT="[Text]" custT="1"/>
      <dgm:spPr/>
      <dgm:t>
        <a:bodyPr/>
        <a:lstStyle/>
        <a:p>
          <a:r>
            <a:rPr lang="en-US" sz="1400" dirty="0"/>
            <a:t>Year 4</a:t>
          </a:r>
        </a:p>
      </dgm:t>
    </dgm:pt>
    <dgm:pt modelId="{44E847EA-FA86-A940-91F0-7AA99F0EDC78}" type="parTrans" cxnId="{FB147F84-4D14-BB4A-8380-30CCCD34DDA5}">
      <dgm:prSet/>
      <dgm:spPr/>
      <dgm:t>
        <a:bodyPr/>
        <a:lstStyle/>
        <a:p>
          <a:endParaRPr lang="en-US" sz="1400"/>
        </a:p>
      </dgm:t>
    </dgm:pt>
    <dgm:pt modelId="{7034B03D-03AC-8547-8E94-93575636077D}" type="sibTrans" cxnId="{FB147F84-4D14-BB4A-8380-30CCCD34DDA5}">
      <dgm:prSet/>
      <dgm:spPr/>
      <dgm:t>
        <a:bodyPr/>
        <a:lstStyle/>
        <a:p>
          <a:endParaRPr lang="en-US" sz="1400"/>
        </a:p>
      </dgm:t>
    </dgm:pt>
    <dgm:pt modelId="{DAFDFE7A-F135-2B48-9F4D-80AE58B5B74B}">
      <dgm:prSet phldrT="[Text]" custT="1"/>
      <dgm:spPr/>
      <dgm:t>
        <a:bodyPr/>
        <a:lstStyle/>
        <a:p>
          <a:r>
            <a:rPr lang="en-US" sz="1400" dirty="0"/>
            <a:t>Experience and themed projects</a:t>
          </a:r>
        </a:p>
      </dgm:t>
    </dgm:pt>
    <dgm:pt modelId="{0922B056-78CD-A945-B713-B51E9AB1C748}" type="parTrans" cxnId="{580E076F-5630-1E4B-8485-9A220B4FE462}">
      <dgm:prSet/>
      <dgm:spPr/>
      <dgm:t>
        <a:bodyPr/>
        <a:lstStyle/>
        <a:p>
          <a:endParaRPr lang="en-US" sz="1400"/>
        </a:p>
      </dgm:t>
    </dgm:pt>
    <dgm:pt modelId="{AC16A911-1660-B046-8907-13314D3BB16E}" type="sibTrans" cxnId="{580E076F-5630-1E4B-8485-9A220B4FE462}">
      <dgm:prSet/>
      <dgm:spPr/>
      <dgm:t>
        <a:bodyPr/>
        <a:lstStyle/>
        <a:p>
          <a:endParaRPr lang="en-US" sz="1400"/>
        </a:p>
      </dgm:t>
    </dgm:pt>
    <dgm:pt modelId="{67B92ABA-67BF-A344-83A2-D9B0B9971F93}">
      <dgm:prSet phldrT="[Text]" custT="1"/>
      <dgm:spPr/>
      <dgm:t>
        <a:bodyPr/>
        <a:lstStyle/>
        <a:p>
          <a:r>
            <a:rPr lang="en-US" sz="1400" dirty="0"/>
            <a:t>Scientific and clinical research skills</a:t>
          </a:r>
        </a:p>
      </dgm:t>
    </dgm:pt>
    <dgm:pt modelId="{1154A7A5-E924-6041-89FC-6FEF3DE59C96}" type="parTrans" cxnId="{1D9C1862-614D-954D-9E91-3F9EB444C0E1}">
      <dgm:prSet/>
      <dgm:spPr/>
      <dgm:t>
        <a:bodyPr/>
        <a:lstStyle/>
        <a:p>
          <a:endParaRPr lang="en-US" sz="1400"/>
        </a:p>
      </dgm:t>
    </dgm:pt>
    <dgm:pt modelId="{4E5E4FFC-3C2A-3040-B098-74AC54C2AD6A}" type="sibTrans" cxnId="{1D9C1862-614D-954D-9E91-3F9EB444C0E1}">
      <dgm:prSet/>
      <dgm:spPr/>
      <dgm:t>
        <a:bodyPr/>
        <a:lstStyle/>
        <a:p>
          <a:endParaRPr lang="en-US" sz="1400"/>
        </a:p>
      </dgm:t>
    </dgm:pt>
    <dgm:pt modelId="{EEF114A0-B5DB-2042-A6E6-033F6DDEEB1E}">
      <dgm:prSet phldrT="[Text]" custT="1"/>
      <dgm:spPr/>
      <dgm:t>
        <a:bodyPr/>
        <a:lstStyle/>
        <a:p>
          <a:r>
            <a:rPr lang="en-US" sz="1400" dirty="0"/>
            <a:t>Year 5 </a:t>
          </a:r>
        </a:p>
      </dgm:t>
    </dgm:pt>
    <dgm:pt modelId="{165E5BCD-93E6-8242-A5AB-86A0E687BE98}" type="parTrans" cxnId="{A6B14EB2-BA28-254F-BB4C-A0C62E6DAC8C}">
      <dgm:prSet/>
      <dgm:spPr/>
      <dgm:t>
        <a:bodyPr/>
        <a:lstStyle/>
        <a:p>
          <a:endParaRPr lang="en-US" sz="1400"/>
        </a:p>
      </dgm:t>
    </dgm:pt>
    <dgm:pt modelId="{E94FF096-F38F-3749-A310-0B945AA83755}" type="sibTrans" cxnId="{A6B14EB2-BA28-254F-BB4C-A0C62E6DAC8C}">
      <dgm:prSet/>
      <dgm:spPr/>
      <dgm:t>
        <a:bodyPr/>
        <a:lstStyle/>
        <a:p>
          <a:endParaRPr lang="en-US" sz="1400"/>
        </a:p>
      </dgm:t>
    </dgm:pt>
    <dgm:pt modelId="{A214018D-2322-2A47-B0E0-8E0765BAACE4}">
      <dgm:prSet custT="1"/>
      <dgm:spPr/>
      <dgm:t>
        <a:bodyPr/>
        <a:lstStyle/>
        <a:p>
          <a:r>
            <a:rPr lang="en-US" sz="1400" dirty="0"/>
            <a:t>Advanced senior research projects</a:t>
          </a:r>
        </a:p>
      </dgm:t>
    </dgm:pt>
    <dgm:pt modelId="{D3FF6A7C-B95C-7545-8A5D-DB18E3A8FE1F}" type="parTrans" cxnId="{C31E08CA-6B42-4A43-8115-C5E8608BCD05}">
      <dgm:prSet/>
      <dgm:spPr/>
      <dgm:t>
        <a:bodyPr/>
        <a:lstStyle/>
        <a:p>
          <a:endParaRPr lang="en-US" sz="1400"/>
        </a:p>
      </dgm:t>
    </dgm:pt>
    <dgm:pt modelId="{5BA7BB77-FBC8-464E-9014-1EB78A4AFA5A}" type="sibTrans" cxnId="{C31E08CA-6B42-4A43-8115-C5E8608BCD05}">
      <dgm:prSet/>
      <dgm:spPr/>
      <dgm:t>
        <a:bodyPr/>
        <a:lstStyle/>
        <a:p>
          <a:endParaRPr lang="en-US" sz="1400"/>
        </a:p>
      </dgm:t>
    </dgm:pt>
    <dgm:pt modelId="{145E5A9B-3799-304F-A827-78ED0C2B2F71}">
      <dgm:prSet phldrT="[Text]" custT="1"/>
      <dgm:spPr/>
      <dgm:t>
        <a:bodyPr/>
        <a:lstStyle/>
        <a:p>
          <a:r>
            <a:rPr lang="en-US" sz="1400" dirty="0"/>
            <a:t>Pathology project</a:t>
          </a:r>
        </a:p>
      </dgm:t>
    </dgm:pt>
    <dgm:pt modelId="{42CA526E-99D9-3B49-9A0B-BD4FC94CEECF}" type="parTrans" cxnId="{37E98A70-018F-A246-877C-D05A2122FBDE}">
      <dgm:prSet/>
      <dgm:spPr/>
      <dgm:t>
        <a:bodyPr/>
        <a:lstStyle/>
        <a:p>
          <a:endParaRPr lang="en-US"/>
        </a:p>
      </dgm:t>
    </dgm:pt>
    <dgm:pt modelId="{523AE118-DAF4-A64C-88F0-B77944891892}" type="sibTrans" cxnId="{37E98A70-018F-A246-877C-D05A2122FBDE}">
      <dgm:prSet/>
      <dgm:spPr/>
      <dgm:t>
        <a:bodyPr/>
        <a:lstStyle/>
        <a:p>
          <a:endParaRPr lang="en-US"/>
        </a:p>
      </dgm:t>
    </dgm:pt>
    <dgm:pt modelId="{98F2C395-7708-7348-8801-E5BC55CB3817}">
      <dgm:prSet phldrT="[Text]" custT="1"/>
      <dgm:spPr/>
      <dgm:t>
        <a:bodyPr/>
        <a:lstStyle/>
        <a:p>
          <a:r>
            <a:rPr lang="en-US" sz="1400" dirty="0"/>
            <a:t>Practical Research Experience: PhD Tutors</a:t>
          </a:r>
        </a:p>
      </dgm:t>
    </dgm:pt>
    <dgm:pt modelId="{10228B88-2B78-D04B-A746-23FBC6AE450F}" type="parTrans" cxnId="{745B2206-7E10-9649-B25C-A0B69F1D8138}">
      <dgm:prSet/>
      <dgm:spPr/>
      <dgm:t>
        <a:bodyPr/>
        <a:lstStyle/>
        <a:p>
          <a:endParaRPr lang="en-US"/>
        </a:p>
      </dgm:t>
    </dgm:pt>
    <dgm:pt modelId="{598B163D-475F-0240-9B29-3F88C5E4E79C}" type="sibTrans" cxnId="{745B2206-7E10-9649-B25C-A0B69F1D8138}">
      <dgm:prSet/>
      <dgm:spPr/>
      <dgm:t>
        <a:bodyPr/>
        <a:lstStyle/>
        <a:p>
          <a:endParaRPr lang="en-US"/>
        </a:p>
      </dgm:t>
    </dgm:pt>
    <dgm:pt modelId="{8FD62174-87D9-AB4C-8C30-AE5C44571B40}">
      <dgm:prSet phldrT="[Text]" custT="1"/>
      <dgm:spPr/>
      <dgm:t>
        <a:bodyPr/>
        <a:lstStyle/>
        <a:p>
          <a:r>
            <a:rPr lang="en-US" sz="1400" dirty="0"/>
            <a:t>Evidence-based writing</a:t>
          </a:r>
          <a:endParaRPr lang="en-US" dirty="0"/>
        </a:p>
      </dgm:t>
    </dgm:pt>
    <dgm:pt modelId="{D0E9AD14-D84F-8E4A-AB6C-C64CD40A51B4}" type="parTrans" cxnId="{D0AD8560-04DA-1443-A23D-58D7D3F985A9}">
      <dgm:prSet/>
      <dgm:spPr/>
      <dgm:t>
        <a:bodyPr/>
        <a:lstStyle/>
        <a:p>
          <a:endParaRPr lang="en-US"/>
        </a:p>
      </dgm:t>
    </dgm:pt>
    <dgm:pt modelId="{851E4864-4753-B24E-B99F-C712D44F573A}" type="sibTrans" cxnId="{D0AD8560-04DA-1443-A23D-58D7D3F985A9}">
      <dgm:prSet/>
      <dgm:spPr/>
      <dgm:t>
        <a:bodyPr/>
        <a:lstStyle/>
        <a:p>
          <a:endParaRPr lang="en-US"/>
        </a:p>
      </dgm:t>
    </dgm:pt>
    <dgm:pt modelId="{25010D76-ADE5-8B4F-8D90-68C1DEB26DE7}">
      <dgm:prSet phldrT="[Text]" custT="1"/>
      <dgm:spPr/>
      <dgm:t>
        <a:bodyPr/>
        <a:lstStyle/>
        <a:p>
          <a:r>
            <a:rPr lang="en-US" sz="1400" dirty="0"/>
            <a:t>Medical education</a:t>
          </a:r>
        </a:p>
      </dgm:t>
    </dgm:pt>
    <dgm:pt modelId="{8CFCF375-BD20-924C-9B45-7405B7520C07}" type="parTrans" cxnId="{D37375D0-9253-BF40-BA8E-9169F50D56F8}">
      <dgm:prSet/>
      <dgm:spPr/>
      <dgm:t>
        <a:bodyPr/>
        <a:lstStyle/>
        <a:p>
          <a:endParaRPr lang="en-US"/>
        </a:p>
      </dgm:t>
    </dgm:pt>
    <dgm:pt modelId="{E51C6FB7-7714-434C-AD54-6070D1050D31}" type="sibTrans" cxnId="{D37375D0-9253-BF40-BA8E-9169F50D56F8}">
      <dgm:prSet/>
      <dgm:spPr/>
      <dgm:t>
        <a:bodyPr/>
        <a:lstStyle/>
        <a:p>
          <a:endParaRPr lang="en-US"/>
        </a:p>
      </dgm:t>
    </dgm:pt>
    <dgm:pt modelId="{4A0974FF-1415-4343-AA16-2E392E07DC81}">
      <dgm:prSet phldrT="[Text]" custT="1"/>
      <dgm:spPr/>
      <dgm:t>
        <a:bodyPr/>
        <a:lstStyle/>
        <a:p>
          <a:r>
            <a:rPr lang="en-US" sz="1400" dirty="0"/>
            <a:t>Audit</a:t>
          </a:r>
        </a:p>
      </dgm:t>
    </dgm:pt>
    <dgm:pt modelId="{D2927D6A-8826-3D4F-A547-77D5F194120E}" type="parTrans" cxnId="{3B148372-8D51-1746-99EA-D24F30B35A37}">
      <dgm:prSet/>
      <dgm:spPr/>
      <dgm:t>
        <a:bodyPr/>
        <a:lstStyle/>
        <a:p>
          <a:endParaRPr lang="en-US"/>
        </a:p>
      </dgm:t>
    </dgm:pt>
    <dgm:pt modelId="{C4769BF1-5C34-7C42-982B-33A747503821}" type="sibTrans" cxnId="{3B148372-8D51-1746-99EA-D24F30B35A37}">
      <dgm:prSet/>
      <dgm:spPr/>
      <dgm:t>
        <a:bodyPr/>
        <a:lstStyle/>
        <a:p>
          <a:endParaRPr lang="en-US"/>
        </a:p>
      </dgm:t>
    </dgm:pt>
    <dgm:pt modelId="{CABF5E14-9264-2341-A634-5D53DEE87D9D}">
      <dgm:prSet phldrT="[Text]" custT="1"/>
      <dgm:spPr/>
      <dgm:t>
        <a:bodyPr/>
        <a:lstStyle/>
        <a:p>
          <a:r>
            <a:rPr lang="en-US" sz="1400" dirty="0"/>
            <a:t>Service evaluation</a:t>
          </a:r>
        </a:p>
      </dgm:t>
    </dgm:pt>
    <dgm:pt modelId="{C5AEE19F-A232-0448-8D2E-4FF8853790FD}" type="parTrans" cxnId="{EC23005E-AC5A-614F-9856-8A0043E8515B}">
      <dgm:prSet/>
      <dgm:spPr/>
      <dgm:t>
        <a:bodyPr/>
        <a:lstStyle/>
        <a:p>
          <a:endParaRPr lang="en-US"/>
        </a:p>
      </dgm:t>
    </dgm:pt>
    <dgm:pt modelId="{72DF9893-07B4-E847-ABD5-E1B352D031D6}" type="sibTrans" cxnId="{EC23005E-AC5A-614F-9856-8A0043E8515B}">
      <dgm:prSet/>
      <dgm:spPr/>
      <dgm:t>
        <a:bodyPr/>
        <a:lstStyle/>
        <a:p>
          <a:endParaRPr lang="en-US"/>
        </a:p>
      </dgm:t>
    </dgm:pt>
    <dgm:pt modelId="{516E0053-AAA0-E94B-BD7F-28943D0F3F6B}">
      <dgm:prSet custT="1"/>
      <dgm:spPr/>
      <dgm:t>
        <a:bodyPr/>
        <a:lstStyle/>
        <a:p>
          <a:r>
            <a:rPr lang="en-US" sz="1400" dirty="0"/>
            <a:t>Elective</a:t>
          </a:r>
        </a:p>
      </dgm:t>
    </dgm:pt>
    <dgm:pt modelId="{CF90D02D-6056-B840-800A-87CA3A247862}" type="parTrans" cxnId="{ACA083A9-E62D-F544-B0AF-1712E21489F0}">
      <dgm:prSet/>
      <dgm:spPr/>
      <dgm:t>
        <a:bodyPr/>
        <a:lstStyle/>
        <a:p>
          <a:endParaRPr lang="en-US"/>
        </a:p>
      </dgm:t>
    </dgm:pt>
    <dgm:pt modelId="{AACA626A-6084-2648-B54C-CA2ABC88B05C}" type="sibTrans" cxnId="{ACA083A9-E62D-F544-B0AF-1712E21489F0}">
      <dgm:prSet/>
      <dgm:spPr/>
      <dgm:t>
        <a:bodyPr/>
        <a:lstStyle/>
        <a:p>
          <a:endParaRPr lang="en-US"/>
        </a:p>
      </dgm:t>
    </dgm:pt>
    <dgm:pt modelId="{72BF0C81-1764-6547-9B3E-B86EDFAE9A2E}">
      <dgm:prSet custT="1"/>
      <dgm:spPr/>
      <dgm:t>
        <a:bodyPr/>
        <a:lstStyle/>
        <a:p>
          <a:r>
            <a:rPr lang="en-US" sz="1400" dirty="0"/>
            <a:t>Consolidate learning on improved patient care</a:t>
          </a:r>
        </a:p>
      </dgm:t>
    </dgm:pt>
    <dgm:pt modelId="{543CA2A7-9EB7-184D-B864-16E90E26708E}" type="parTrans" cxnId="{42D4BD20-C792-FA42-A06E-1368D612EA9D}">
      <dgm:prSet/>
      <dgm:spPr/>
      <dgm:t>
        <a:bodyPr/>
        <a:lstStyle/>
        <a:p>
          <a:endParaRPr lang="en-US"/>
        </a:p>
      </dgm:t>
    </dgm:pt>
    <dgm:pt modelId="{852EF8BD-BA1B-8E41-A034-BFC8C4183B0C}" type="sibTrans" cxnId="{42D4BD20-C792-FA42-A06E-1368D612EA9D}">
      <dgm:prSet/>
      <dgm:spPr/>
      <dgm:t>
        <a:bodyPr/>
        <a:lstStyle/>
        <a:p>
          <a:endParaRPr lang="en-US"/>
        </a:p>
      </dgm:t>
    </dgm:pt>
    <dgm:pt modelId="{EB6198AC-9F24-B04E-AE30-061C47394639}">
      <dgm:prSet phldrT="[Text]" custT="1"/>
      <dgm:spPr/>
      <dgm:t>
        <a:bodyPr/>
        <a:lstStyle/>
        <a:p>
          <a:r>
            <a:rPr lang="en-US" sz="1400" dirty="0"/>
            <a:t>Yr 2/5 Integrated conference</a:t>
          </a:r>
        </a:p>
      </dgm:t>
    </dgm:pt>
    <dgm:pt modelId="{1AD951B3-C555-A54A-899E-B23C9375DB57}" type="parTrans" cxnId="{370374D6-572E-9849-9F0F-A11DCE218DF0}">
      <dgm:prSet/>
      <dgm:spPr/>
      <dgm:t>
        <a:bodyPr/>
        <a:lstStyle/>
        <a:p>
          <a:endParaRPr lang="en-GB"/>
        </a:p>
      </dgm:t>
    </dgm:pt>
    <dgm:pt modelId="{84A48F26-CC50-9A41-8683-B821AFE2E02A}" type="sibTrans" cxnId="{370374D6-572E-9849-9F0F-A11DCE218DF0}">
      <dgm:prSet/>
      <dgm:spPr/>
      <dgm:t>
        <a:bodyPr/>
        <a:lstStyle/>
        <a:p>
          <a:endParaRPr lang="en-GB"/>
        </a:p>
      </dgm:t>
    </dgm:pt>
    <dgm:pt modelId="{20B0424B-B717-114C-B520-4580B4FF2492}">
      <dgm:prSet phldrT="[Text]" custT="1"/>
      <dgm:spPr/>
      <dgm:t>
        <a:bodyPr/>
        <a:lstStyle/>
        <a:p>
          <a:r>
            <a:rPr lang="en-US" sz="1400" dirty="0"/>
            <a:t>Yr ¾ SSC showcase</a:t>
          </a:r>
        </a:p>
      </dgm:t>
    </dgm:pt>
    <dgm:pt modelId="{AD28F5C2-3EA8-C84E-B05E-E604460B4DD3}" type="parTrans" cxnId="{515A391D-9874-AE40-A369-DAE05E9F3C37}">
      <dgm:prSet/>
      <dgm:spPr/>
      <dgm:t>
        <a:bodyPr/>
        <a:lstStyle/>
        <a:p>
          <a:endParaRPr lang="en-GB"/>
        </a:p>
      </dgm:t>
    </dgm:pt>
    <dgm:pt modelId="{499D6495-1224-7D4D-B63A-B268FAD07366}" type="sibTrans" cxnId="{515A391D-9874-AE40-A369-DAE05E9F3C37}">
      <dgm:prSet/>
      <dgm:spPr/>
      <dgm:t>
        <a:bodyPr/>
        <a:lstStyle/>
        <a:p>
          <a:endParaRPr lang="en-GB"/>
        </a:p>
      </dgm:t>
    </dgm:pt>
    <dgm:pt modelId="{A4CDEF6D-A0CD-0F46-BE92-08B326C180CC}">
      <dgm:prSet custT="1"/>
      <dgm:spPr/>
      <dgm:t>
        <a:bodyPr/>
        <a:lstStyle/>
        <a:p>
          <a:r>
            <a:rPr lang="en-US" sz="1400" dirty="0"/>
            <a:t>Yr ¾ SSC showcase</a:t>
          </a:r>
        </a:p>
      </dgm:t>
    </dgm:pt>
    <dgm:pt modelId="{8D2D98AA-C38B-7D41-9FE8-260CB2AEC74B}" type="parTrans" cxnId="{677F82FF-E6AF-E846-8651-E9C4048AA95E}">
      <dgm:prSet/>
      <dgm:spPr/>
      <dgm:t>
        <a:bodyPr/>
        <a:lstStyle/>
        <a:p>
          <a:endParaRPr lang="en-GB"/>
        </a:p>
      </dgm:t>
    </dgm:pt>
    <dgm:pt modelId="{3654F79B-B3AA-714A-8990-5D6DF7283180}" type="sibTrans" cxnId="{677F82FF-E6AF-E846-8651-E9C4048AA95E}">
      <dgm:prSet/>
      <dgm:spPr/>
      <dgm:t>
        <a:bodyPr/>
        <a:lstStyle/>
        <a:p>
          <a:endParaRPr lang="en-GB"/>
        </a:p>
      </dgm:t>
    </dgm:pt>
    <dgm:pt modelId="{74B482E8-DF37-464E-95D5-7C582CB374E2}">
      <dgm:prSet custT="1"/>
      <dgm:spPr/>
      <dgm:t>
        <a:bodyPr/>
        <a:lstStyle/>
        <a:p>
          <a:r>
            <a:rPr lang="en-US" sz="1400" dirty="0"/>
            <a:t>Yr 2/5 integrated conference</a:t>
          </a:r>
        </a:p>
      </dgm:t>
    </dgm:pt>
    <dgm:pt modelId="{176F4D7A-94F0-E049-9223-DD59CAB245DD}" type="parTrans" cxnId="{D6E73582-A1F1-D74B-A7F5-155E8ABD286D}">
      <dgm:prSet/>
      <dgm:spPr/>
      <dgm:t>
        <a:bodyPr/>
        <a:lstStyle/>
        <a:p>
          <a:endParaRPr lang="en-GB"/>
        </a:p>
      </dgm:t>
    </dgm:pt>
    <dgm:pt modelId="{C2D2C297-7731-1843-B355-997DBB896249}" type="sibTrans" cxnId="{D6E73582-A1F1-D74B-A7F5-155E8ABD286D}">
      <dgm:prSet/>
      <dgm:spPr/>
      <dgm:t>
        <a:bodyPr/>
        <a:lstStyle/>
        <a:p>
          <a:endParaRPr lang="en-GB"/>
        </a:p>
      </dgm:t>
    </dgm:pt>
    <dgm:pt modelId="{3BEB6930-E94F-D54C-BD03-1388AC89DD71}">
      <dgm:prSet custT="1"/>
      <dgm:spPr/>
      <dgm:t>
        <a:bodyPr/>
        <a:lstStyle/>
        <a:p>
          <a:endParaRPr lang="en-US" sz="1400" dirty="0"/>
        </a:p>
      </dgm:t>
    </dgm:pt>
    <dgm:pt modelId="{AA042ABC-10E7-FD49-9D9B-27D7BBF37127}" type="parTrans" cxnId="{B3AAC983-16BF-7044-9027-2DA2D45BC952}">
      <dgm:prSet/>
      <dgm:spPr/>
      <dgm:t>
        <a:bodyPr/>
        <a:lstStyle/>
        <a:p>
          <a:endParaRPr lang="en-GB"/>
        </a:p>
      </dgm:t>
    </dgm:pt>
    <dgm:pt modelId="{BE9F194F-062B-4141-8BAD-6E53900009A4}" type="sibTrans" cxnId="{B3AAC983-16BF-7044-9027-2DA2D45BC952}">
      <dgm:prSet/>
      <dgm:spPr/>
      <dgm:t>
        <a:bodyPr/>
        <a:lstStyle/>
        <a:p>
          <a:endParaRPr lang="en-GB"/>
        </a:p>
      </dgm:t>
    </dgm:pt>
    <dgm:pt modelId="{CF02DF2D-BE3A-9241-A8B0-202CFD0301CD}" type="pres">
      <dgm:prSet presAssocID="{0EE07F6F-85E1-AC41-BF5B-7115806213EF}" presName="linearFlow" presStyleCnt="0">
        <dgm:presLayoutVars>
          <dgm:dir/>
          <dgm:animLvl val="lvl"/>
          <dgm:resizeHandles val="exact"/>
        </dgm:presLayoutVars>
      </dgm:prSet>
      <dgm:spPr/>
    </dgm:pt>
    <dgm:pt modelId="{60A4B60F-63E1-1548-81DA-F26A280DF128}" type="pres">
      <dgm:prSet presAssocID="{0C55EC44-5A10-2347-B73B-06A7B623F2E6}" presName="composite" presStyleCnt="0"/>
      <dgm:spPr/>
    </dgm:pt>
    <dgm:pt modelId="{212B7440-B17E-CC44-BCD9-0A037FEAD29D}" type="pres">
      <dgm:prSet presAssocID="{0C55EC44-5A10-2347-B73B-06A7B623F2E6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90C56CD6-3597-364E-9AA3-72DC5A33D38A}" type="pres">
      <dgm:prSet presAssocID="{0C55EC44-5A10-2347-B73B-06A7B623F2E6}" presName="descendantText" presStyleLbl="alignAcc1" presStyleIdx="0" presStyleCnt="5" custLinFactNeighborX="533" custLinFactNeighborY="-574">
        <dgm:presLayoutVars>
          <dgm:bulletEnabled val="1"/>
        </dgm:presLayoutVars>
      </dgm:prSet>
      <dgm:spPr/>
    </dgm:pt>
    <dgm:pt modelId="{E4F2F0C8-F9CE-1B49-842A-2B55932972F2}" type="pres">
      <dgm:prSet presAssocID="{9AFADDAF-133D-7D42-8284-50DB1A729A75}" presName="sp" presStyleCnt="0"/>
      <dgm:spPr/>
    </dgm:pt>
    <dgm:pt modelId="{84CBF65E-B230-E24C-A534-83348F397457}" type="pres">
      <dgm:prSet presAssocID="{00A881E2-157E-9E4B-BA53-8B7D0847A67D}" presName="composite" presStyleCnt="0"/>
      <dgm:spPr/>
    </dgm:pt>
    <dgm:pt modelId="{5CB33323-80F5-E743-AA85-4FD91D6217A1}" type="pres">
      <dgm:prSet presAssocID="{00A881E2-157E-9E4B-BA53-8B7D0847A67D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1F02809F-5F1D-B64E-A842-8D70544FA179}" type="pres">
      <dgm:prSet presAssocID="{00A881E2-157E-9E4B-BA53-8B7D0847A67D}" presName="descendantText" presStyleLbl="alignAcc1" presStyleIdx="1" presStyleCnt="5">
        <dgm:presLayoutVars>
          <dgm:bulletEnabled val="1"/>
        </dgm:presLayoutVars>
      </dgm:prSet>
      <dgm:spPr/>
    </dgm:pt>
    <dgm:pt modelId="{CF66AB1D-4385-EC4A-9DB1-F0999DA75911}" type="pres">
      <dgm:prSet presAssocID="{84EC45D5-992A-B445-AA69-4EE2838229AB}" presName="sp" presStyleCnt="0"/>
      <dgm:spPr/>
    </dgm:pt>
    <dgm:pt modelId="{A125053C-A658-BF42-80BE-9E7F2FF94F9A}" type="pres">
      <dgm:prSet presAssocID="{DEC41452-F835-D749-B498-18E41B6B1348}" presName="composite" presStyleCnt="0"/>
      <dgm:spPr/>
    </dgm:pt>
    <dgm:pt modelId="{4E55D10B-C90D-AB47-93F9-251AC71349F6}" type="pres">
      <dgm:prSet presAssocID="{DEC41452-F835-D749-B498-18E41B6B1348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A745E5E7-7DE8-0C45-823D-682A1265D388}" type="pres">
      <dgm:prSet presAssocID="{DEC41452-F835-D749-B498-18E41B6B1348}" presName="descendantText" presStyleLbl="alignAcc1" presStyleIdx="2" presStyleCnt="5" custScaleY="183467">
        <dgm:presLayoutVars>
          <dgm:bulletEnabled val="1"/>
        </dgm:presLayoutVars>
      </dgm:prSet>
      <dgm:spPr/>
    </dgm:pt>
    <dgm:pt modelId="{1F75D1D0-D607-9040-B4C9-5B71DA3CCB7D}" type="pres">
      <dgm:prSet presAssocID="{7ABC93BB-DF22-1442-9D04-C73D46A36710}" presName="sp" presStyleCnt="0"/>
      <dgm:spPr/>
    </dgm:pt>
    <dgm:pt modelId="{B2BA1019-3A54-4A41-852A-0D9EDE54AACE}" type="pres">
      <dgm:prSet presAssocID="{2F6EC540-AD19-D241-A14F-6D8CC986FE4F}" presName="composite" presStyleCnt="0"/>
      <dgm:spPr/>
    </dgm:pt>
    <dgm:pt modelId="{39D2E8EC-EF3E-5741-A7D2-7BF1F9238419}" type="pres">
      <dgm:prSet presAssocID="{2F6EC540-AD19-D241-A14F-6D8CC986FE4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69EBCE19-1AF5-C647-B9DE-867D6786B8C8}" type="pres">
      <dgm:prSet presAssocID="{2F6EC540-AD19-D241-A14F-6D8CC986FE4F}" presName="descendantText" presStyleLbl="alignAcc1" presStyleIdx="3" presStyleCnt="5" custLinFactNeighborY="10796">
        <dgm:presLayoutVars>
          <dgm:bulletEnabled val="1"/>
        </dgm:presLayoutVars>
      </dgm:prSet>
      <dgm:spPr/>
    </dgm:pt>
    <dgm:pt modelId="{4923AB6B-208F-694D-ACDB-4DF1D72A5DA5}" type="pres">
      <dgm:prSet presAssocID="{7034B03D-03AC-8547-8E94-93575636077D}" presName="sp" presStyleCnt="0"/>
      <dgm:spPr/>
    </dgm:pt>
    <dgm:pt modelId="{635F6F38-6841-0B40-B76D-232408D6AC79}" type="pres">
      <dgm:prSet presAssocID="{EEF114A0-B5DB-2042-A6E6-033F6DDEEB1E}" presName="composite" presStyleCnt="0"/>
      <dgm:spPr/>
    </dgm:pt>
    <dgm:pt modelId="{E0444A83-3268-DE4E-8C44-B32A27319308}" type="pres">
      <dgm:prSet presAssocID="{EEF114A0-B5DB-2042-A6E6-033F6DDEEB1E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169923FF-6540-CD4A-9F62-BFD325B61C57}" type="pres">
      <dgm:prSet presAssocID="{EEF114A0-B5DB-2042-A6E6-033F6DDEEB1E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745B2206-7E10-9649-B25C-A0B69F1D8138}" srcId="{0C55EC44-5A10-2347-B73B-06A7B623F2E6}" destId="{98F2C395-7708-7348-8801-E5BC55CB3817}" srcOrd="2" destOrd="0" parTransId="{10228B88-2B78-D04B-A746-23FBC6AE450F}" sibTransId="{598B163D-475F-0240-9B29-3F88C5E4E79C}"/>
    <dgm:cxn modelId="{B0966A12-C6D9-974E-AA73-BB86DFEAECF0}" type="presOf" srcId="{CB518AEA-CC21-354C-829B-21BE9A139E1A}" destId="{90C56CD6-3597-364E-9AA3-72DC5A33D38A}" srcOrd="0" destOrd="0" presId="urn:microsoft.com/office/officeart/2005/8/layout/chevron2"/>
    <dgm:cxn modelId="{F0718912-0BF9-3A4E-8C3B-BE6B724BBCD9}" type="presOf" srcId="{3BEB6930-E94F-D54C-BD03-1388AC89DD71}" destId="{169923FF-6540-CD4A-9F62-BFD325B61C57}" srcOrd="0" destOrd="2" presId="urn:microsoft.com/office/officeart/2005/8/layout/chevron2"/>
    <dgm:cxn modelId="{515A391D-9874-AE40-A369-DAE05E9F3C37}" srcId="{DEC41452-F835-D749-B498-18E41B6B1348}" destId="{20B0424B-B717-114C-B520-4580B4FF2492}" srcOrd="4" destOrd="0" parTransId="{AD28F5C2-3EA8-C84E-B05E-E604460B4DD3}" sibTransId="{499D6495-1224-7D4D-B63A-B268FAD07366}"/>
    <dgm:cxn modelId="{42D4BD20-C792-FA42-A06E-1368D612EA9D}" srcId="{2F6EC540-AD19-D241-A14F-6D8CC986FE4F}" destId="{72BF0C81-1764-6547-9B3E-B86EDFAE9A2E}" srcOrd="1" destOrd="0" parTransId="{543CA2A7-9EB7-184D-B864-16E90E26708E}" sibTransId="{852EF8BD-BA1B-8E41-A034-BFC8C4183B0C}"/>
    <dgm:cxn modelId="{058D592D-5996-F249-B875-CE8D13EB5B4A}" type="presOf" srcId="{74B482E8-DF37-464E-95D5-7C582CB374E2}" destId="{169923FF-6540-CD4A-9F62-BFD325B61C57}" srcOrd="0" destOrd="1" presId="urn:microsoft.com/office/officeart/2005/8/layout/chevron2"/>
    <dgm:cxn modelId="{F6460036-86DC-C545-9E27-E3E53E033D3B}" type="presOf" srcId="{67B92ABA-67BF-A344-83A2-D9B0B9971F93}" destId="{A745E5E7-7DE8-0C45-823D-682A1265D388}" srcOrd="0" destOrd="0" presId="urn:microsoft.com/office/officeart/2005/8/layout/chevron2"/>
    <dgm:cxn modelId="{EC23005E-AC5A-614F-9856-8A0043E8515B}" srcId="{DEC41452-F835-D749-B498-18E41B6B1348}" destId="{CABF5E14-9264-2341-A634-5D53DEE87D9D}" srcOrd="3" destOrd="0" parTransId="{C5AEE19F-A232-0448-8D2E-4FF8853790FD}" sibTransId="{72DF9893-07B4-E847-ABD5-E1B352D031D6}"/>
    <dgm:cxn modelId="{D0AD8560-04DA-1443-A23D-58D7D3F985A9}" srcId="{00A881E2-157E-9E4B-BA53-8B7D0847A67D}" destId="{8FD62174-87D9-AB4C-8C30-AE5C44571B40}" srcOrd="1" destOrd="0" parTransId="{D0E9AD14-D84F-8E4A-AB6C-C64CD40A51B4}" sibTransId="{851E4864-4753-B24E-B99F-C712D44F573A}"/>
    <dgm:cxn modelId="{090E9361-9AE2-894F-8D8E-DB12696E579C}" type="presOf" srcId="{516E0053-AAA0-E94B-BD7F-28943D0F3F6B}" destId="{169923FF-6540-CD4A-9F62-BFD325B61C57}" srcOrd="0" destOrd="0" presId="urn:microsoft.com/office/officeart/2005/8/layout/chevron2"/>
    <dgm:cxn modelId="{1D9C1862-614D-954D-9E91-3F9EB444C0E1}" srcId="{DEC41452-F835-D749-B498-18E41B6B1348}" destId="{67B92ABA-67BF-A344-83A2-D9B0B9971F93}" srcOrd="0" destOrd="0" parTransId="{1154A7A5-E924-6041-89FC-6FEF3DE59C96}" sibTransId="{4E5E4FFC-3C2A-3040-B098-74AC54C2AD6A}"/>
    <dgm:cxn modelId="{E0324444-9BD9-0443-9B77-90E86541D1E3}" type="presOf" srcId="{20B0424B-B717-114C-B520-4580B4FF2492}" destId="{A745E5E7-7DE8-0C45-823D-682A1265D388}" srcOrd="0" destOrd="4" presId="urn:microsoft.com/office/officeart/2005/8/layout/chevron2"/>
    <dgm:cxn modelId="{B4372C65-4901-CE4B-A1B8-BF6714112BDE}" type="presOf" srcId="{8FD62174-87D9-AB4C-8C30-AE5C44571B40}" destId="{1F02809F-5F1D-B64E-A842-8D70544FA179}" srcOrd="0" destOrd="1" presId="urn:microsoft.com/office/officeart/2005/8/layout/chevron2"/>
    <dgm:cxn modelId="{11977466-0EA1-7D42-88D2-0C95DA6BEB2D}" srcId="{0C55EC44-5A10-2347-B73B-06A7B623F2E6}" destId="{CB518AEA-CC21-354C-829B-21BE9A139E1A}" srcOrd="0" destOrd="0" parTransId="{20B36739-74D2-2B4A-BB06-0FC8401FF809}" sibTransId="{C9102ACA-A3F9-8E4D-AE4D-2F55132043BE}"/>
    <dgm:cxn modelId="{B506D16C-8057-AF41-9AF0-D37956968AD7}" type="presOf" srcId="{A214018D-2322-2A47-B0E0-8E0765BAACE4}" destId="{69EBCE19-1AF5-C647-B9DE-867D6786B8C8}" srcOrd="0" destOrd="0" presId="urn:microsoft.com/office/officeart/2005/8/layout/chevron2"/>
    <dgm:cxn modelId="{580E076F-5630-1E4B-8485-9A220B4FE462}" srcId="{00A881E2-157E-9E4B-BA53-8B7D0847A67D}" destId="{DAFDFE7A-F135-2B48-9F4D-80AE58B5B74B}" srcOrd="0" destOrd="0" parTransId="{0922B056-78CD-A945-B713-B51E9AB1C748}" sibTransId="{AC16A911-1660-B046-8907-13314D3BB16E}"/>
    <dgm:cxn modelId="{B3B51F6F-9FFE-F14A-A1C4-3292F753BE46}" srcId="{0EE07F6F-85E1-AC41-BF5B-7115806213EF}" destId="{0C55EC44-5A10-2347-B73B-06A7B623F2E6}" srcOrd="0" destOrd="0" parTransId="{247EF038-6DF0-D741-A04E-7FCA37911B40}" sibTransId="{9AFADDAF-133D-7D42-8284-50DB1A729A75}"/>
    <dgm:cxn modelId="{37E98A70-018F-A246-877C-D05A2122FBDE}" srcId="{0C55EC44-5A10-2347-B73B-06A7B623F2E6}" destId="{145E5A9B-3799-304F-A827-78ED0C2B2F71}" srcOrd="1" destOrd="0" parTransId="{42CA526E-99D9-3B49-9A0B-BD4FC94CEECF}" sibTransId="{523AE118-DAF4-A64C-88F0-B77944891892}"/>
    <dgm:cxn modelId="{3B148372-8D51-1746-99EA-D24F30B35A37}" srcId="{DEC41452-F835-D749-B498-18E41B6B1348}" destId="{4A0974FF-1415-4343-AA16-2E392E07DC81}" srcOrd="2" destOrd="0" parTransId="{D2927D6A-8826-3D4F-A547-77D5F194120E}" sibTransId="{C4769BF1-5C34-7C42-982B-33A747503821}"/>
    <dgm:cxn modelId="{D6E73582-A1F1-D74B-A7F5-155E8ABD286D}" srcId="{EEF114A0-B5DB-2042-A6E6-033F6DDEEB1E}" destId="{74B482E8-DF37-464E-95D5-7C582CB374E2}" srcOrd="1" destOrd="0" parTransId="{176F4D7A-94F0-E049-9223-DD59CAB245DD}" sibTransId="{C2D2C297-7731-1843-B355-997DBB896249}"/>
    <dgm:cxn modelId="{B3AAC983-16BF-7044-9027-2DA2D45BC952}" srcId="{EEF114A0-B5DB-2042-A6E6-033F6DDEEB1E}" destId="{3BEB6930-E94F-D54C-BD03-1388AC89DD71}" srcOrd="2" destOrd="0" parTransId="{AA042ABC-10E7-FD49-9D9B-27D7BBF37127}" sibTransId="{BE9F194F-062B-4141-8BAD-6E53900009A4}"/>
    <dgm:cxn modelId="{FB147F84-4D14-BB4A-8380-30CCCD34DDA5}" srcId="{0EE07F6F-85E1-AC41-BF5B-7115806213EF}" destId="{2F6EC540-AD19-D241-A14F-6D8CC986FE4F}" srcOrd="3" destOrd="0" parTransId="{44E847EA-FA86-A940-91F0-7AA99F0EDC78}" sibTransId="{7034B03D-03AC-8547-8E94-93575636077D}"/>
    <dgm:cxn modelId="{325C3390-F785-624A-939C-C68AC2F2A000}" srcId="{0EE07F6F-85E1-AC41-BF5B-7115806213EF}" destId="{00A881E2-157E-9E4B-BA53-8B7D0847A67D}" srcOrd="1" destOrd="0" parTransId="{56BFBDE2-AD70-9440-92C1-8E24EAB612B4}" sibTransId="{84EC45D5-992A-B445-AA69-4EE2838229AB}"/>
    <dgm:cxn modelId="{6D0CB1A6-298B-2E4F-BE0A-92810F728301}" type="presOf" srcId="{A4CDEF6D-A0CD-0F46-BE92-08B326C180CC}" destId="{69EBCE19-1AF5-C647-B9DE-867D6786B8C8}" srcOrd="0" destOrd="2" presId="urn:microsoft.com/office/officeart/2005/8/layout/chevron2"/>
    <dgm:cxn modelId="{ACA083A9-E62D-F544-B0AF-1712E21489F0}" srcId="{EEF114A0-B5DB-2042-A6E6-033F6DDEEB1E}" destId="{516E0053-AAA0-E94B-BD7F-28943D0F3F6B}" srcOrd="0" destOrd="0" parTransId="{CF90D02D-6056-B840-800A-87CA3A247862}" sibTransId="{AACA626A-6084-2648-B54C-CA2ABC88B05C}"/>
    <dgm:cxn modelId="{EBAFBDB0-FE0F-4447-8ACD-986C77B10AC5}" type="presOf" srcId="{4A0974FF-1415-4343-AA16-2E392E07DC81}" destId="{A745E5E7-7DE8-0C45-823D-682A1265D388}" srcOrd="0" destOrd="2" presId="urn:microsoft.com/office/officeart/2005/8/layout/chevron2"/>
    <dgm:cxn modelId="{A6B14EB2-BA28-254F-BB4C-A0C62E6DAC8C}" srcId="{0EE07F6F-85E1-AC41-BF5B-7115806213EF}" destId="{EEF114A0-B5DB-2042-A6E6-033F6DDEEB1E}" srcOrd="4" destOrd="0" parTransId="{165E5BCD-93E6-8242-A5AB-86A0E687BE98}" sibTransId="{E94FF096-F38F-3749-A310-0B945AA83755}"/>
    <dgm:cxn modelId="{BDDF56BA-AFEC-1D47-BC6E-C1D8EB1782AF}" type="presOf" srcId="{145E5A9B-3799-304F-A827-78ED0C2B2F71}" destId="{90C56CD6-3597-364E-9AA3-72DC5A33D38A}" srcOrd="0" destOrd="1" presId="urn:microsoft.com/office/officeart/2005/8/layout/chevron2"/>
    <dgm:cxn modelId="{499542C1-16D0-404A-908E-C27AFE039641}" type="presOf" srcId="{00A881E2-157E-9E4B-BA53-8B7D0847A67D}" destId="{5CB33323-80F5-E743-AA85-4FD91D6217A1}" srcOrd="0" destOrd="0" presId="urn:microsoft.com/office/officeart/2005/8/layout/chevron2"/>
    <dgm:cxn modelId="{EEFCAEC3-4C24-B64B-8A01-C1EE237D7F81}" type="presOf" srcId="{EB6198AC-9F24-B04E-AE30-061C47394639}" destId="{1F02809F-5F1D-B64E-A842-8D70544FA179}" srcOrd="0" destOrd="2" presId="urn:microsoft.com/office/officeart/2005/8/layout/chevron2"/>
    <dgm:cxn modelId="{C31E08CA-6B42-4A43-8115-C5E8608BCD05}" srcId="{2F6EC540-AD19-D241-A14F-6D8CC986FE4F}" destId="{A214018D-2322-2A47-B0E0-8E0765BAACE4}" srcOrd="0" destOrd="0" parTransId="{D3FF6A7C-B95C-7545-8A5D-DB18E3A8FE1F}" sibTransId="{5BA7BB77-FBC8-464E-9014-1EB78A4AFA5A}"/>
    <dgm:cxn modelId="{6BDF2ACB-0FA6-8745-BD16-72D9B9528719}" type="presOf" srcId="{0C55EC44-5A10-2347-B73B-06A7B623F2E6}" destId="{212B7440-B17E-CC44-BCD9-0A037FEAD29D}" srcOrd="0" destOrd="0" presId="urn:microsoft.com/office/officeart/2005/8/layout/chevron2"/>
    <dgm:cxn modelId="{CD7EA1CE-BBD5-B546-ADEB-0E67BFC15205}" type="presOf" srcId="{DAFDFE7A-F135-2B48-9F4D-80AE58B5B74B}" destId="{1F02809F-5F1D-B64E-A842-8D70544FA179}" srcOrd="0" destOrd="0" presId="urn:microsoft.com/office/officeart/2005/8/layout/chevron2"/>
    <dgm:cxn modelId="{D37375D0-9253-BF40-BA8E-9169F50D56F8}" srcId="{DEC41452-F835-D749-B498-18E41B6B1348}" destId="{25010D76-ADE5-8B4F-8D90-68C1DEB26DE7}" srcOrd="1" destOrd="0" parTransId="{8CFCF375-BD20-924C-9B45-7405B7520C07}" sibTransId="{E51C6FB7-7714-434C-AD54-6070D1050D31}"/>
    <dgm:cxn modelId="{370374D6-572E-9849-9F0F-A11DCE218DF0}" srcId="{00A881E2-157E-9E4B-BA53-8B7D0847A67D}" destId="{EB6198AC-9F24-B04E-AE30-061C47394639}" srcOrd="2" destOrd="0" parTransId="{1AD951B3-C555-A54A-899E-B23C9375DB57}" sibTransId="{84A48F26-CC50-9A41-8683-B821AFE2E02A}"/>
    <dgm:cxn modelId="{AA677EDB-9FF0-254D-B930-D61252728B1D}" type="presOf" srcId="{DEC41452-F835-D749-B498-18E41B6B1348}" destId="{4E55D10B-C90D-AB47-93F9-251AC71349F6}" srcOrd="0" destOrd="0" presId="urn:microsoft.com/office/officeart/2005/8/layout/chevron2"/>
    <dgm:cxn modelId="{527D94DD-26C5-0F40-A53B-5BC0A873B17A}" type="presOf" srcId="{25010D76-ADE5-8B4F-8D90-68C1DEB26DE7}" destId="{A745E5E7-7DE8-0C45-823D-682A1265D388}" srcOrd="0" destOrd="1" presId="urn:microsoft.com/office/officeart/2005/8/layout/chevron2"/>
    <dgm:cxn modelId="{00213EE3-18FD-784E-807C-EC34166E7A68}" type="presOf" srcId="{98F2C395-7708-7348-8801-E5BC55CB3817}" destId="{90C56CD6-3597-364E-9AA3-72DC5A33D38A}" srcOrd="0" destOrd="2" presId="urn:microsoft.com/office/officeart/2005/8/layout/chevron2"/>
    <dgm:cxn modelId="{F589A8E4-7A58-3645-8C22-4AC3B711E174}" type="presOf" srcId="{CABF5E14-9264-2341-A634-5D53DEE87D9D}" destId="{A745E5E7-7DE8-0C45-823D-682A1265D388}" srcOrd="0" destOrd="3" presId="urn:microsoft.com/office/officeart/2005/8/layout/chevron2"/>
    <dgm:cxn modelId="{3CAE51EC-F85F-EB49-B62A-3F1ACDC8346D}" type="presOf" srcId="{72BF0C81-1764-6547-9B3E-B86EDFAE9A2E}" destId="{69EBCE19-1AF5-C647-B9DE-867D6786B8C8}" srcOrd="0" destOrd="1" presId="urn:microsoft.com/office/officeart/2005/8/layout/chevron2"/>
    <dgm:cxn modelId="{501164EF-33B7-0549-8A89-7265C339A885}" type="presOf" srcId="{0EE07F6F-85E1-AC41-BF5B-7115806213EF}" destId="{CF02DF2D-BE3A-9241-A8B0-202CFD0301CD}" srcOrd="0" destOrd="0" presId="urn:microsoft.com/office/officeart/2005/8/layout/chevron2"/>
    <dgm:cxn modelId="{0BB96FEF-FB41-1D47-890E-246008020CE1}" type="presOf" srcId="{2F6EC540-AD19-D241-A14F-6D8CC986FE4F}" destId="{39D2E8EC-EF3E-5741-A7D2-7BF1F9238419}" srcOrd="0" destOrd="0" presId="urn:microsoft.com/office/officeart/2005/8/layout/chevron2"/>
    <dgm:cxn modelId="{B82DA4F5-CBD8-6B4E-9A2D-5154A77F63EE}" type="presOf" srcId="{EEF114A0-B5DB-2042-A6E6-033F6DDEEB1E}" destId="{E0444A83-3268-DE4E-8C44-B32A27319308}" srcOrd="0" destOrd="0" presId="urn:microsoft.com/office/officeart/2005/8/layout/chevron2"/>
    <dgm:cxn modelId="{22FBF2FC-686C-F940-A9B1-73D08E484690}" srcId="{0EE07F6F-85E1-AC41-BF5B-7115806213EF}" destId="{DEC41452-F835-D749-B498-18E41B6B1348}" srcOrd="2" destOrd="0" parTransId="{E9FFCB05-9F13-A640-B1F3-7E28BB4A8BC1}" sibTransId="{7ABC93BB-DF22-1442-9D04-C73D46A36710}"/>
    <dgm:cxn modelId="{677F82FF-E6AF-E846-8651-E9C4048AA95E}" srcId="{2F6EC540-AD19-D241-A14F-6D8CC986FE4F}" destId="{A4CDEF6D-A0CD-0F46-BE92-08B326C180CC}" srcOrd="2" destOrd="0" parTransId="{8D2D98AA-C38B-7D41-9FE8-260CB2AEC74B}" sibTransId="{3654F79B-B3AA-714A-8990-5D6DF7283180}"/>
    <dgm:cxn modelId="{A6ACA0D8-ED85-DB41-A72C-134366A11BBE}" type="presParOf" srcId="{CF02DF2D-BE3A-9241-A8B0-202CFD0301CD}" destId="{60A4B60F-63E1-1548-81DA-F26A280DF128}" srcOrd="0" destOrd="0" presId="urn:microsoft.com/office/officeart/2005/8/layout/chevron2"/>
    <dgm:cxn modelId="{DCCCD232-768E-AF43-8A01-3ED057451473}" type="presParOf" srcId="{60A4B60F-63E1-1548-81DA-F26A280DF128}" destId="{212B7440-B17E-CC44-BCD9-0A037FEAD29D}" srcOrd="0" destOrd="0" presId="urn:microsoft.com/office/officeart/2005/8/layout/chevron2"/>
    <dgm:cxn modelId="{E3976632-46CD-424A-BD7B-C0D5C7847551}" type="presParOf" srcId="{60A4B60F-63E1-1548-81DA-F26A280DF128}" destId="{90C56CD6-3597-364E-9AA3-72DC5A33D38A}" srcOrd="1" destOrd="0" presId="urn:microsoft.com/office/officeart/2005/8/layout/chevron2"/>
    <dgm:cxn modelId="{D06D6C6B-86C7-E34A-A3AE-949540F2F1AF}" type="presParOf" srcId="{CF02DF2D-BE3A-9241-A8B0-202CFD0301CD}" destId="{E4F2F0C8-F9CE-1B49-842A-2B55932972F2}" srcOrd="1" destOrd="0" presId="urn:microsoft.com/office/officeart/2005/8/layout/chevron2"/>
    <dgm:cxn modelId="{5F3BC553-397B-9B45-A8C0-4BA9ED91E0AC}" type="presParOf" srcId="{CF02DF2D-BE3A-9241-A8B0-202CFD0301CD}" destId="{84CBF65E-B230-E24C-A534-83348F397457}" srcOrd="2" destOrd="0" presId="urn:microsoft.com/office/officeart/2005/8/layout/chevron2"/>
    <dgm:cxn modelId="{978E9C94-C1F0-A340-8900-87BF47A59BF0}" type="presParOf" srcId="{84CBF65E-B230-E24C-A534-83348F397457}" destId="{5CB33323-80F5-E743-AA85-4FD91D6217A1}" srcOrd="0" destOrd="0" presId="urn:microsoft.com/office/officeart/2005/8/layout/chevron2"/>
    <dgm:cxn modelId="{EBF99E0E-1E14-C34A-9455-AECA6DF9AF38}" type="presParOf" srcId="{84CBF65E-B230-E24C-A534-83348F397457}" destId="{1F02809F-5F1D-B64E-A842-8D70544FA179}" srcOrd="1" destOrd="0" presId="urn:microsoft.com/office/officeart/2005/8/layout/chevron2"/>
    <dgm:cxn modelId="{53DC0563-9C91-EE48-AD4B-CC5A807BD0D4}" type="presParOf" srcId="{CF02DF2D-BE3A-9241-A8B0-202CFD0301CD}" destId="{CF66AB1D-4385-EC4A-9DB1-F0999DA75911}" srcOrd="3" destOrd="0" presId="urn:microsoft.com/office/officeart/2005/8/layout/chevron2"/>
    <dgm:cxn modelId="{84B5C9D7-7DA4-F94D-B05F-658A4FBE1488}" type="presParOf" srcId="{CF02DF2D-BE3A-9241-A8B0-202CFD0301CD}" destId="{A125053C-A658-BF42-80BE-9E7F2FF94F9A}" srcOrd="4" destOrd="0" presId="urn:microsoft.com/office/officeart/2005/8/layout/chevron2"/>
    <dgm:cxn modelId="{EF6F49FD-DFC3-F24E-BEA4-C8C41901E28D}" type="presParOf" srcId="{A125053C-A658-BF42-80BE-9E7F2FF94F9A}" destId="{4E55D10B-C90D-AB47-93F9-251AC71349F6}" srcOrd="0" destOrd="0" presId="urn:microsoft.com/office/officeart/2005/8/layout/chevron2"/>
    <dgm:cxn modelId="{035FC0DA-8593-C24F-854D-D4896D353354}" type="presParOf" srcId="{A125053C-A658-BF42-80BE-9E7F2FF94F9A}" destId="{A745E5E7-7DE8-0C45-823D-682A1265D388}" srcOrd="1" destOrd="0" presId="urn:microsoft.com/office/officeart/2005/8/layout/chevron2"/>
    <dgm:cxn modelId="{A3BAC5A4-49F2-7749-ACC2-90E080037759}" type="presParOf" srcId="{CF02DF2D-BE3A-9241-A8B0-202CFD0301CD}" destId="{1F75D1D0-D607-9040-B4C9-5B71DA3CCB7D}" srcOrd="5" destOrd="0" presId="urn:microsoft.com/office/officeart/2005/8/layout/chevron2"/>
    <dgm:cxn modelId="{71745670-AFC3-C240-A3A0-07134048A88C}" type="presParOf" srcId="{CF02DF2D-BE3A-9241-A8B0-202CFD0301CD}" destId="{B2BA1019-3A54-4A41-852A-0D9EDE54AACE}" srcOrd="6" destOrd="0" presId="urn:microsoft.com/office/officeart/2005/8/layout/chevron2"/>
    <dgm:cxn modelId="{41833F1A-D91F-BA4C-BD5D-6CE6D9E989BA}" type="presParOf" srcId="{B2BA1019-3A54-4A41-852A-0D9EDE54AACE}" destId="{39D2E8EC-EF3E-5741-A7D2-7BF1F9238419}" srcOrd="0" destOrd="0" presId="urn:microsoft.com/office/officeart/2005/8/layout/chevron2"/>
    <dgm:cxn modelId="{DE418A6D-E9A1-A745-B686-03F9701C253B}" type="presParOf" srcId="{B2BA1019-3A54-4A41-852A-0D9EDE54AACE}" destId="{69EBCE19-1AF5-C647-B9DE-867D6786B8C8}" srcOrd="1" destOrd="0" presId="urn:microsoft.com/office/officeart/2005/8/layout/chevron2"/>
    <dgm:cxn modelId="{EB89655E-C7DE-EB45-BC0F-375F7E5506FD}" type="presParOf" srcId="{CF02DF2D-BE3A-9241-A8B0-202CFD0301CD}" destId="{4923AB6B-208F-694D-ACDB-4DF1D72A5DA5}" srcOrd="7" destOrd="0" presId="urn:microsoft.com/office/officeart/2005/8/layout/chevron2"/>
    <dgm:cxn modelId="{66525F0C-0386-2946-9E0E-787911F2D609}" type="presParOf" srcId="{CF02DF2D-BE3A-9241-A8B0-202CFD0301CD}" destId="{635F6F38-6841-0B40-B76D-232408D6AC79}" srcOrd="8" destOrd="0" presId="urn:microsoft.com/office/officeart/2005/8/layout/chevron2"/>
    <dgm:cxn modelId="{3C4CB5E0-F2B7-EF4C-AAF8-EFF557928F4C}" type="presParOf" srcId="{635F6F38-6841-0B40-B76D-232408D6AC79}" destId="{E0444A83-3268-DE4E-8C44-B32A27319308}" srcOrd="0" destOrd="0" presId="urn:microsoft.com/office/officeart/2005/8/layout/chevron2"/>
    <dgm:cxn modelId="{AF1B3379-EF7A-4C45-B2F6-99BE45A7DBFA}" type="presParOf" srcId="{635F6F38-6841-0B40-B76D-232408D6AC79}" destId="{169923FF-6540-CD4A-9F62-BFD325B61C5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B7440-B17E-CC44-BCD9-0A037FEAD29D}">
      <dsp:nvSpPr>
        <dsp:cNvPr id="0" name=""/>
        <dsp:cNvSpPr/>
      </dsp:nvSpPr>
      <dsp:spPr>
        <a:xfrm rot="5400000">
          <a:off x="-145333" y="255484"/>
          <a:ext cx="968891" cy="67822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Year 1 </a:t>
          </a:r>
        </a:p>
      </dsp:txBody>
      <dsp:txXfrm rot="-5400000">
        <a:off x="2" y="449262"/>
        <a:ext cx="678223" cy="290668"/>
      </dsp:txXfrm>
    </dsp:sp>
    <dsp:sp modelId="{90C56CD6-3597-364E-9AA3-72DC5A33D38A}">
      <dsp:nvSpPr>
        <dsp:cNvPr id="0" name=""/>
        <dsp:cNvSpPr/>
      </dsp:nvSpPr>
      <dsp:spPr>
        <a:xfrm rot="5400000">
          <a:off x="2312762" y="-1528002"/>
          <a:ext cx="629779" cy="38988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Literature projects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Pathology project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Practical Research Experience: PhD Tutors</a:t>
          </a:r>
        </a:p>
      </dsp:txBody>
      <dsp:txXfrm rot="-5400000">
        <a:off x="678224" y="137279"/>
        <a:ext cx="3868113" cy="568293"/>
      </dsp:txXfrm>
    </dsp:sp>
    <dsp:sp modelId="{5CB33323-80F5-E743-AA85-4FD91D6217A1}">
      <dsp:nvSpPr>
        <dsp:cNvPr id="0" name=""/>
        <dsp:cNvSpPr/>
      </dsp:nvSpPr>
      <dsp:spPr>
        <a:xfrm rot="5400000">
          <a:off x="-145333" y="1118546"/>
          <a:ext cx="968891" cy="678223"/>
        </a:xfrm>
        <a:prstGeom prst="chevron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635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Year 2 </a:t>
          </a:r>
        </a:p>
      </dsp:txBody>
      <dsp:txXfrm rot="-5400000">
        <a:off x="2" y="1312324"/>
        <a:ext cx="678223" cy="290668"/>
      </dsp:txXfrm>
    </dsp:sp>
    <dsp:sp modelId="{1F02809F-5F1D-B64E-A842-8D70544FA179}">
      <dsp:nvSpPr>
        <dsp:cNvPr id="0" name=""/>
        <dsp:cNvSpPr/>
      </dsp:nvSpPr>
      <dsp:spPr>
        <a:xfrm rot="5400000">
          <a:off x="2312762" y="-661325"/>
          <a:ext cx="629779" cy="38988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Experience and themed projects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Evidence-based writing</a:t>
          </a:r>
          <a:endParaRPr lang="en-US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Yr 2/5 Integrated conference</a:t>
          </a:r>
        </a:p>
      </dsp:txBody>
      <dsp:txXfrm rot="-5400000">
        <a:off x="678224" y="1003956"/>
        <a:ext cx="3868113" cy="568293"/>
      </dsp:txXfrm>
    </dsp:sp>
    <dsp:sp modelId="{4E55D10B-C90D-AB47-93F9-251AC71349F6}">
      <dsp:nvSpPr>
        <dsp:cNvPr id="0" name=""/>
        <dsp:cNvSpPr/>
      </dsp:nvSpPr>
      <dsp:spPr>
        <a:xfrm rot="5400000">
          <a:off x="-145333" y="2244437"/>
          <a:ext cx="968891" cy="678223"/>
        </a:xfrm>
        <a:prstGeom prst="chevron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Year 3 </a:t>
          </a:r>
        </a:p>
      </dsp:txBody>
      <dsp:txXfrm rot="-5400000">
        <a:off x="2" y="2438215"/>
        <a:ext cx="678223" cy="290668"/>
      </dsp:txXfrm>
    </dsp:sp>
    <dsp:sp modelId="{A745E5E7-7DE8-0C45-823D-682A1265D388}">
      <dsp:nvSpPr>
        <dsp:cNvPr id="0" name=""/>
        <dsp:cNvSpPr/>
      </dsp:nvSpPr>
      <dsp:spPr>
        <a:xfrm rot="5400000">
          <a:off x="2049933" y="464564"/>
          <a:ext cx="1155437" cy="38988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Scientific and clinical research skills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Medical education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Audit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Service evaluation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Yr ¾ SSC showcase</a:t>
          </a:r>
        </a:p>
      </dsp:txBody>
      <dsp:txXfrm rot="-5400000">
        <a:off x="678224" y="1892677"/>
        <a:ext cx="3842452" cy="1042629"/>
      </dsp:txXfrm>
    </dsp:sp>
    <dsp:sp modelId="{39D2E8EC-EF3E-5741-A7D2-7BF1F9238419}">
      <dsp:nvSpPr>
        <dsp:cNvPr id="0" name=""/>
        <dsp:cNvSpPr/>
      </dsp:nvSpPr>
      <dsp:spPr>
        <a:xfrm rot="5400000">
          <a:off x="-145333" y="3107498"/>
          <a:ext cx="968891" cy="678223"/>
        </a:xfrm>
        <a:prstGeom prst="chevron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635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Year 4</a:t>
          </a:r>
        </a:p>
      </dsp:txBody>
      <dsp:txXfrm rot="-5400000">
        <a:off x="2" y="3301276"/>
        <a:ext cx="678223" cy="290668"/>
      </dsp:txXfrm>
    </dsp:sp>
    <dsp:sp modelId="{69EBCE19-1AF5-C647-B9DE-867D6786B8C8}">
      <dsp:nvSpPr>
        <dsp:cNvPr id="0" name=""/>
        <dsp:cNvSpPr/>
      </dsp:nvSpPr>
      <dsp:spPr>
        <a:xfrm rot="5400000">
          <a:off x="2312762" y="1395617"/>
          <a:ext cx="629779" cy="38988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Advanced senior research projects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Consolidate learning on improved patient care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Yr ¾ SSC showcase</a:t>
          </a:r>
        </a:p>
      </dsp:txBody>
      <dsp:txXfrm rot="-5400000">
        <a:off x="678224" y="3060899"/>
        <a:ext cx="3868113" cy="568293"/>
      </dsp:txXfrm>
    </dsp:sp>
    <dsp:sp modelId="{E0444A83-3268-DE4E-8C44-B32A27319308}">
      <dsp:nvSpPr>
        <dsp:cNvPr id="0" name=""/>
        <dsp:cNvSpPr/>
      </dsp:nvSpPr>
      <dsp:spPr>
        <a:xfrm rot="5400000">
          <a:off x="-145333" y="3970560"/>
          <a:ext cx="968891" cy="678223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Year 5 </a:t>
          </a:r>
        </a:p>
      </dsp:txBody>
      <dsp:txXfrm rot="-5400000">
        <a:off x="2" y="4164338"/>
        <a:ext cx="678223" cy="290668"/>
      </dsp:txXfrm>
    </dsp:sp>
    <dsp:sp modelId="{169923FF-6540-CD4A-9F62-BFD325B61C57}">
      <dsp:nvSpPr>
        <dsp:cNvPr id="0" name=""/>
        <dsp:cNvSpPr/>
      </dsp:nvSpPr>
      <dsp:spPr>
        <a:xfrm rot="5400000">
          <a:off x="2312762" y="2190688"/>
          <a:ext cx="629779" cy="38988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Elective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Yr 2/5 integrated conference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 rot="-5400000">
        <a:off x="678224" y="3855970"/>
        <a:ext cx="3868113" cy="568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137EF-A1DE-490E-906C-591A19531444}" type="datetimeFigureOut"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85CEC-E31E-4966-B13D-19C754D332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88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cs typeface="Calibri"/>
              </a:rPr>
              <a:t>Ramona to perform Acknowledgement of Country</a:t>
            </a:r>
            <a:r>
              <a:rPr lang="en-US">
                <a:cs typeface="Calibri"/>
              </a:rPr>
              <a:t>: </a:t>
            </a:r>
            <a:r>
              <a:rPr lang="en-US"/>
              <a:t>I</a:t>
            </a:r>
            <a:r>
              <a:rPr lang="en-US">
                <a:cs typeface="Calibri"/>
              </a:rPr>
              <a:t> </a:t>
            </a:r>
            <a:r>
              <a:rPr lang="en-US"/>
              <a:t>respectfully acknowledge the </a:t>
            </a:r>
            <a:r>
              <a:rPr lang="en-US" err="1"/>
              <a:t>Wurundjeri</a:t>
            </a:r>
            <a:r>
              <a:rPr lang="en-US"/>
              <a:t> People of the Kulin Nation, who are the Traditional Owners of the land on which I am located, and pay my respect to their Elders past, present and emerging.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85CEC-E31E-4966-B13D-19C754D332F5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69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Sarj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85CEC-E31E-4966-B13D-19C754D332F5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68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Ramona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85CEC-E31E-4966-B13D-19C754D332F5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44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Ramona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85CEC-E31E-4966-B13D-19C754D332F5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71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Ramona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85CEC-E31E-4966-B13D-19C754D332F5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37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Ramona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85CEC-E31E-4966-B13D-19C754D332F5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43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Sarj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85CEC-E31E-4966-B13D-19C754D332F5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54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Sarj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85CEC-E31E-4966-B13D-19C754D332F5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55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Lindsay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85CEC-E31E-4966-B13D-19C754D332F5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19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Lindsay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85CEC-E31E-4966-B13D-19C754D332F5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99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Lindsay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85CEC-E31E-4966-B13D-19C754D332F5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9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DFB7D-94D6-8BE0-866C-864F6DB6C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E67E9-C4CA-D352-4DA8-DCC8442F6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CCD2D-ED0B-C2E0-8D1D-C28B18E84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317-1BF8-42A8-91B2-FD9DE1596E07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1A3B9-E001-7355-54D8-7DBD7EE1D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44751-65EC-EF01-13DC-3954FD1D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179A-4B31-4CDD-A1B5-89718FB48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30241-874C-A7B1-6F4F-7C5434A0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897BF5-1595-EB86-ECE0-801E5ACB7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E91E3-4F78-601D-0A80-49D13FA57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317-1BF8-42A8-91B2-FD9DE1596E07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CA305-06F9-D2BF-7103-3B11524CC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064CC-4E8A-5F4D-8B55-E687D426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179A-4B31-4CDD-A1B5-89718FB48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35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1316A-8413-65B6-525F-5A82CEA584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1B9F4A-C3ED-6C05-E58D-6081DE992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5ADE7-111E-DBA6-B605-69C74A9A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317-1BF8-42A8-91B2-FD9DE1596E07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230FB-4D11-4362-EB68-4AA4C6975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3E703-2AE3-E2FA-D27D-C85AB521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179A-4B31-4CDD-A1B5-89718FB48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36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9F475-3A31-97B7-22CF-5887D0EF6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158EC-65DB-4753-2CEF-7642D2EBE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6FB82-B152-8392-2ABA-18A5A4702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317-1BF8-42A8-91B2-FD9DE1596E07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533BC-0A30-5EC6-8204-D7B9F3076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62332-0C41-88C2-A7EF-CC7A12197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179A-4B31-4CDD-A1B5-89718FB48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50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578D6-41A2-7AB6-8C92-7963BCC94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54C-F760-FC8F-C61F-556B058D7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44A2B-42E5-10D2-E771-22CD5608E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317-1BF8-42A8-91B2-FD9DE1596E07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98D9B-E550-7BCC-13F7-6F69C8D73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ECE20-0606-2884-2FF9-F3BAE3D45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179A-4B31-4CDD-A1B5-89718FB48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18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B151-729F-5AF9-FBA3-6256899CE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6AE1D-83B6-8C32-0543-75D40768E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7B280-0238-FD87-FBB0-AAC773932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B60EF-E846-0EB5-1316-C76F4CF32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317-1BF8-42A8-91B2-FD9DE1596E07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958A9-02B0-7B35-2F8E-13CE6FCF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C9F7F-593F-F16D-B8F4-74D5589F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179A-4B31-4CDD-A1B5-89718FB48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34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C92B5-6E63-A20E-4965-AFD13830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8789A-D86E-71E4-5A62-6916C77BA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91CFE-2F67-F0D5-9ED1-A6FB80738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4B6410-8FB8-6892-D61F-5124A811F6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3E8907-A03C-0F56-E607-F3D7DB60A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BB7906-2B61-A938-2CD2-024BFECF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317-1BF8-42A8-91B2-FD9DE1596E07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B07E25-A95A-F43B-1727-2B3EFEF49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6A520B-C55E-ED86-A053-28372F04D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179A-4B31-4CDD-A1B5-89718FB48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0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5A930-3A96-2109-C895-72E05D67A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3AD3CC-7424-34F6-C44C-63FE8DAEB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317-1BF8-42A8-91B2-FD9DE1596E07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29E222-F061-7465-E8A3-C8E5FD5CC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3A4A7F-7712-7E26-DD61-C7CB1D3F2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179A-4B31-4CDD-A1B5-89718FB48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82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13AAB5-DE0E-2E05-C272-20357108A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317-1BF8-42A8-91B2-FD9DE1596E07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AE9E7D-508D-4ACC-15DE-FC5DE680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08F90-119E-9D4E-E24E-42502DBD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179A-4B31-4CDD-A1B5-89718FB48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C40A-C4B0-8EE5-3DD3-D60DE8782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FB5B0-F284-779A-2E7B-BB4B56398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9CD60-87A9-6E6D-91DA-8A5E8C0C4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CB7AC-4B04-4851-4BA2-1CCCE1A19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317-1BF8-42A8-91B2-FD9DE1596E07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CBC45-F0A5-2D91-6184-357D8F1F7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D45FB-7108-CCCF-6803-783707EC4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179A-4B31-4CDD-A1B5-89718FB48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015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4526-3AB1-CB4A-B759-D22325CBD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A17371-32B7-CFFB-C029-17D00B52B4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F23ED2-EE6E-FCDF-1A4E-84170B27B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1EBCD-FFDA-848B-07C0-F67CFC82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317-1BF8-42A8-91B2-FD9DE1596E07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635AF-04C3-B52B-8F20-EE5729E69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807AA-BD94-729E-8A30-E6CB47D50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179A-4B31-4CDD-A1B5-89718FB48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61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A42330-C36D-A7CE-0FE4-02D5AEF5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88659-8284-7901-53E4-C3E7E8CE3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98BD4-6E27-5D44-9B4C-09988CE4B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7F317-1BF8-42A8-91B2-FD9DE1596E07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B3114-04E3-03F2-AA5F-2B9BCB26A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879FA-C4E6-6580-7A44-79840939C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7179A-4B31-4CDD-A1B5-89718FB48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8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xerte.cardiff.ac.uk/play_1961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hmlg.org/2022-spring-foru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s://www.criticallyappraisingantiracism.org/" TargetMode="External"/><Relationship Id="rId4" Type="http://schemas.openxmlformats.org/officeDocument/2006/relationships/hyperlink" Target="https://www.uhmlg.org/2022-summer-conferenc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tif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6D91CE3-8274-BF7A-EEAE-8963DC663B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20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835E58-6688-BE3B-AEAE-EB1E24352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4469" y="967581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 dirty="0">
                <a:solidFill>
                  <a:srgbClr val="FFFFFF"/>
                </a:solidFill>
              </a:rPr>
              <a:t>Developing an eLearning Module on Critically Appraising Antiracism: A Collaboration between Cardiff University and Ramona Naicker</a:t>
            </a:r>
            <a:br>
              <a:rPr lang="en-US" sz="3800" b="1" dirty="0">
                <a:solidFill>
                  <a:srgbClr val="FFFFFF"/>
                </a:solidFill>
              </a:rPr>
            </a:br>
            <a:endParaRPr lang="en-US" sz="3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7D429A-3BC8-C244-F983-597468D90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5654"/>
            <a:ext cx="9560718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Ramona Naicker, Sarju Patel, Lindsay Roberts and Delyth Morris </a:t>
            </a:r>
            <a:endParaRPr lang="en-US" sz="28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F5383F-109C-2BA6-2537-87CE789641E3}"/>
              </a:ext>
            </a:extLst>
          </p:cNvPr>
          <p:cNvSpPr txBox="1"/>
          <p:nvPr/>
        </p:nvSpPr>
        <p:spPr>
          <a:xfrm>
            <a:off x="1519774" y="5395835"/>
            <a:ext cx="90456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cs typeface="Calibri"/>
              </a:rPr>
              <a:t>@Bakedbeanpizza, 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@SarjuPatel1969, 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cs typeface="Calibri"/>
              </a:rPr>
              <a:t>@lkp75, @DelMorris</a:t>
            </a:r>
          </a:p>
        </p:txBody>
      </p:sp>
    </p:spTree>
    <p:extLst>
      <p:ext uri="{BB962C8B-B14F-4D97-AF65-F5344CB8AC3E}">
        <p14:creationId xmlns:p14="http://schemas.microsoft.com/office/powerpoint/2010/main" val="3993435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785C12-4A45-8A01-BD71-6297D93E5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0" i="0" u="none" strike="noStrike" dirty="0">
                <a:effectLst/>
                <a:latin typeface="+mn-lt"/>
              </a:rPr>
              <a:t>Student / </a:t>
            </a:r>
            <a:r>
              <a:rPr lang="en-GB" dirty="0">
                <a:latin typeface="+mn-lt"/>
              </a:rPr>
              <a:t>Staff</a:t>
            </a:r>
            <a:r>
              <a:rPr lang="en-GB" b="0" i="0" u="none" strike="noStrike" dirty="0">
                <a:effectLst/>
                <a:latin typeface="+mn-lt"/>
              </a:rPr>
              <a:t> </a:t>
            </a:r>
            <a:r>
              <a:rPr lang="en-GB" dirty="0">
                <a:latin typeface="+mn-lt"/>
              </a:rPr>
              <a:t>Impact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EF65A-FACD-7449-7970-158C3D1BC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044" y="1551781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200" i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really important to consider race and ethnicity when conducting research. we ought to be open minded and well versed in the healthcare of all types of patients as future clinicians</a:t>
            </a:r>
          </a:p>
          <a:p>
            <a:r>
              <a:rPr lang="en-GB" sz="2200" i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Teaches how to look at each literary piece from a third person perspective and look for bias within texts.</a:t>
            </a:r>
            <a:endParaRPr lang="en-GB" sz="2200" i="1" dirty="0">
              <a:latin typeface="Calibri"/>
              <a:ea typeface="Calibri" panose="020F0502020204030204" pitchFamily="34" charset="0"/>
              <a:cs typeface="Calibri"/>
            </a:endParaRPr>
          </a:p>
          <a:p>
            <a:r>
              <a:rPr lang="en-GB" sz="2200" i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I think as a new generation of medics we should be very aware that race alone is not enough to have an increased or decreased risk factor for a disease.</a:t>
            </a:r>
          </a:p>
          <a:p>
            <a:r>
              <a:rPr lang="en-GB" sz="2200" i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I thought it was interesting to think about the effect of racism/prejudice/bias on different ethnic groups as this may not be highlighted and taught in a hospital setting or in person during medical school.</a:t>
            </a:r>
            <a:r>
              <a:rPr lang="en-GB" sz="2200" i="1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</a:p>
          <a:p>
            <a:r>
              <a:rPr lang="en-GB" sz="2200" i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This tutorial made me think about the standard of treatment that I may receive compared to other people in society and has made me realise the importance of accurate representation of </a:t>
            </a:r>
            <a:r>
              <a:rPr lang="en-GB" sz="2200" i="1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minoritised</a:t>
            </a:r>
            <a:r>
              <a:rPr lang="en-GB" sz="2200" i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 ethnic populations in research.</a:t>
            </a:r>
            <a:endParaRPr lang="en-GB" sz="22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0539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24D46527-8963-4773-8769-07E6ACE08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090CF-68EB-B084-9A48-38FE50D1D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>
            <a:normAutofit/>
          </a:bodyPr>
          <a:lstStyle/>
          <a:p>
            <a:r>
              <a:rPr lang="en-GB" b="0" i="0" u="none" strike="noStrike">
                <a:effectLst/>
                <a:latin typeface="+mn-lt"/>
              </a:rPr>
              <a:t>Next steps </a:t>
            </a:r>
            <a:endParaRPr lang="en-GB">
              <a:latin typeface="+mn-lt"/>
            </a:endParaRP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3F53AD0-46AF-1DFB-9721-C5F6A2665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55" y="1716947"/>
            <a:ext cx="5142259" cy="2958708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FBDE3-D02D-CCD6-C123-0A6375817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75" y="1968500"/>
            <a:ext cx="575786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</a:rPr>
              <a:t>Public version:</a:t>
            </a:r>
            <a:endParaRPr lang="en-GB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  <a:hlinkClick r:id="rId4"/>
              </a:rPr>
              <a:t>https://xerte.cardiff.ac.uk/play_19619</a:t>
            </a:r>
            <a:r>
              <a:rPr lang="en-GB" dirty="0">
                <a:ea typeface="+mn-lt"/>
                <a:cs typeface="+mn-lt"/>
              </a:rPr>
              <a:t> </a:t>
            </a:r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'Advanced' version</a:t>
            </a:r>
          </a:p>
          <a:p>
            <a:r>
              <a:rPr lang="en-GB" dirty="0">
                <a:cs typeface="Calibri"/>
              </a:rPr>
              <a:t>Publication</a:t>
            </a:r>
          </a:p>
        </p:txBody>
      </p:sp>
      <p:sp>
        <p:nvSpPr>
          <p:cNvPr id="27" name="Arc 10">
            <a:extLst>
              <a:ext uri="{FF2B5EF4-FFF2-40B4-BE49-F238E27FC236}">
                <a16:creationId xmlns:a16="http://schemas.microsoft.com/office/drawing/2014/main" id="{920E13D1-85D7-4BF3-9903-59216CB5A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365355" y="705367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16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78C77B-9D81-0D06-B8A9-1AC7A9E10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FD40F-FE3B-F36F-5BCF-1FFE02971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GB" sz="2400" dirty="0"/>
              <a:t>Background of Ramona’s work</a:t>
            </a:r>
            <a:endParaRPr lang="en-GB" sz="2400" dirty="0">
              <a:cs typeface="Calibri"/>
            </a:endParaRPr>
          </a:p>
          <a:p>
            <a:r>
              <a:rPr lang="en-GB" sz="2400" dirty="0"/>
              <a:t>Project aim</a:t>
            </a:r>
            <a:endParaRPr lang="en-GB" sz="2400" dirty="0">
              <a:cs typeface="Calibri"/>
            </a:endParaRPr>
          </a:p>
          <a:p>
            <a:r>
              <a:rPr lang="en-GB" sz="2400" dirty="0"/>
              <a:t>Rationale</a:t>
            </a:r>
            <a:endParaRPr lang="en-GB" sz="2400" dirty="0">
              <a:cs typeface="Calibri"/>
            </a:endParaRPr>
          </a:p>
          <a:p>
            <a:r>
              <a:rPr lang="en-GB" sz="2400" dirty="0"/>
              <a:t>Explanation of how the tutorial fits in with Year 1 MBBCh teaching</a:t>
            </a:r>
            <a:endParaRPr lang="en-GB" sz="2400" dirty="0">
              <a:cs typeface="Calibri"/>
            </a:endParaRPr>
          </a:p>
          <a:p>
            <a:r>
              <a:rPr lang="en-GB" sz="2400" dirty="0"/>
              <a:t>Development process</a:t>
            </a:r>
            <a:endParaRPr lang="en-GB" sz="2400"/>
          </a:p>
          <a:p>
            <a:r>
              <a:rPr lang="en-GB" sz="2400">
                <a:cs typeface="Calibri"/>
              </a:rPr>
              <a:t>Tutorial content</a:t>
            </a:r>
          </a:p>
          <a:p>
            <a:r>
              <a:rPr lang="en-GB" sz="2400" dirty="0"/>
              <a:t>Challenges/reflection</a:t>
            </a:r>
            <a:endParaRPr lang="en-GB" sz="2400" dirty="0">
              <a:cs typeface="Calibri"/>
            </a:endParaRPr>
          </a:p>
          <a:p>
            <a:r>
              <a:rPr lang="en-GB" sz="2400" err="1"/>
              <a:t>Student/staff</a:t>
            </a:r>
            <a:r>
              <a:rPr lang="en-GB" sz="2400" dirty="0"/>
              <a:t> impact</a:t>
            </a:r>
            <a:endParaRPr lang="en-GB" sz="2400" dirty="0">
              <a:cs typeface="Calibri"/>
            </a:endParaRPr>
          </a:p>
          <a:p>
            <a:r>
              <a:rPr lang="en-GB" sz="2400" dirty="0"/>
              <a:t>Next steps</a:t>
            </a:r>
            <a:endParaRPr lang="en-GB" sz="2400" dirty="0">
              <a:cs typeface="Calibri"/>
            </a:endParaRPr>
          </a:p>
          <a:p>
            <a:r>
              <a:rPr lang="en-GB" sz="2400" dirty="0"/>
              <a:t>Questions</a:t>
            </a:r>
            <a:endParaRPr lang="en-GB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0833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3526D-A82F-64AB-F82C-A0F228076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79" y="3257"/>
            <a:ext cx="4959603" cy="1642969"/>
          </a:xfrm>
        </p:spPr>
        <p:txBody>
          <a:bodyPr anchor="b">
            <a:normAutofit/>
          </a:bodyPr>
          <a:lstStyle/>
          <a:p>
            <a:r>
              <a:rPr lang="en-GB" sz="4000" b="0" i="0" u="none" strike="noStrike">
                <a:effectLst/>
              </a:rPr>
              <a:t>Background of Ramona’s work </a:t>
            </a:r>
            <a:endParaRPr lang="en-GB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3984D-9937-92BA-B831-531BD3534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943" y="1836517"/>
            <a:ext cx="5583057" cy="352256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2400" dirty="0">
                <a:ea typeface="Calibri"/>
                <a:cs typeface="Calibri"/>
              </a:rPr>
              <a:t>Research into how racial bias impacts study validity and outcomes</a:t>
            </a:r>
          </a:p>
          <a:p>
            <a:r>
              <a:rPr lang="en-GB" sz="2400" dirty="0">
                <a:ea typeface="Calibri"/>
                <a:cs typeface="Calibri"/>
              </a:rPr>
              <a:t>Presented at </a:t>
            </a:r>
            <a:r>
              <a:rPr lang="en-GB" sz="2400" dirty="0">
                <a:ea typeface="Calibri"/>
                <a:cs typeface="Calibri"/>
                <a:hlinkClick r:id="rId3"/>
              </a:rPr>
              <a:t>UHMLG 2022</a:t>
            </a:r>
            <a:r>
              <a:rPr lang="en-GB" sz="2400" dirty="0">
                <a:ea typeface="Calibri"/>
                <a:cs typeface="Calibri"/>
              </a:rPr>
              <a:t> (incl. </a:t>
            </a:r>
            <a:r>
              <a:rPr lang="en-GB" sz="2400" dirty="0">
                <a:ea typeface="Calibri"/>
                <a:cs typeface="Calibri"/>
                <a:hlinkClick r:id="rId4"/>
              </a:rPr>
              <a:t>Train-the-trainer</a:t>
            </a:r>
            <a:r>
              <a:rPr lang="en-GB" sz="2400" dirty="0">
                <a:ea typeface="Calibri"/>
                <a:cs typeface="Calibri"/>
              </a:rPr>
              <a:t> and tool workshop)</a:t>
            </a:r>
          </a:p>
          <a:p>
            <a:r>
              <a:rPr lang="en-GB" sz="2400" dirty="0">
                <a:ea typeface="Calibri"/>
                <a:cs typeface="Calibri"/>
              </a:rPr>
              <a:t>Created </a:t>
            </a:r>
            <a:r>
              <a:rPr lang="en-GB" sz="2400" dirty="0">
                <a:ea typeface="Calibri"/>
                <a:cs typeface="Calibri"/>
                <a:hlinkClick r:id="rId5"/>
              </a:rPr>
              <a:t>Naicker's Critically Appraising for Antiracism Tool</a:t>
            </a:r>
            <a:endParaRPr lang="en-GB" sz="2400" dirty="0">
              <a:ea typeface="Calibri"/>
              <a:cs typeface="Calibri"/>
            </a:endParaRPr>
          </a:p>
          <a:p>
            <a:r>
              <a:rPr lang="en-GB" sz="2400" dirty="0">
                <a:ea typeface="Calibri"/>
                <a:cs typeface="Calibri"/>
              </a:rPr>
              <a:t>Approached by Cardiff University to develop eLearning module</a:t>
            </a:r>
          </a:p>
          <a:p>
            <a:r>
              <a:rPr lang="en-GB" sz="2400" dirty="0">
                <a:ea typeface="+mn-lt"/>
                <a:cs typeface="+mn-lt"/>
                <a:hlinkClick r:id="rId5"/>
              </a:rPr>
              <a:t>www.criticallyappraisingantiracism.org/</a:t>
            </a:r>
            <a:r>
              <a:rPr lang="en-GB" sz="2400" dirty="0">
                <a:ea typeface="+mn-lt"/>
                <a:cs typeface="+mn-lt"/>
              </a:rPr>
              <a:t> </a:t>
            </a:r>
            <a:endParaRPr lang="en-GB" sz="2400" dirty="0">
              <a:ea typeface="Calibri"/>
              <a:cs typeface="Calibri"/>
            </a:endParaRPr>
          </a:p>
          <a:p>
            <a:endParaRPr lang="en-GB" sz="2400" dirty="0">
              <a:ea typeface="Calibri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D76BDCC-4EDC-21DF-FA8E-42859190FC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5286" y="1247925"/>
            <a:ext cx="5201023" cy="3900767"/>
          </a:xfrm>
          <a:prstGeom prst="rect">
            <a:avLst/>
          </a:prstGeom>
        </p:spPr>
      </p:pic>
      <p:sp>
        <p:nvSpPr>
          <p:cNvPr id="22" name="Rectangle 10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C4305-785F-10E8-FA74-8D634C66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b="0" i="0" u="none" strike="noStrike">
                <a:solidFill>
                  <a:srgbClr val="FFFFFF"/>
                </a:solidFill>
                <a:effectLst/>
              </a:rPr>
              <a:t>Project aim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288E645-1AC3-C854-61B4-6E6CDE5EE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400" dirty="0">
                <a:cs typeface="Calibri"/>
              </a:rPr>
              <a:t>Create an eLearning module around Critically Appraising for Antiracism, aimed at 1st year UG medical students</a:t>
            </a:r>
          </a:p>
          <a:p>
            <a:r>
              <a:rPr lang="en-GB" sz="2400" dirty="0">
                <a:cs typeface="Calibri"/>
              </a:rPr>
              <a:t>Encourage students to go beyond the simplified view of race</a:t>
            </a:r>
          </a:p>
          <a:p>
            <a:r>
              <a:rPr lang="en-GB" sz="2400" dirty="0">
                <a:cs typeface="Calibri"/>
              </a:rPr>
              <a:t>Help medical students develop an understanding of the impact of race v genetic heritage on health outcomes</a:t>
            </a:r>
          </a:p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881967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AF3BE-5757-4B89-9BDA-B336991EB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>
            <a:normAutofit/>
          </a:bodyPr>
          <a:lstStyle/>
          <a:p>
            <a:r>
              <a:rPr lang="en-GB" b="0" i="0" u="none" strike="noStrike">
                <a:effectLst/>
              </a:rPr>
              <a:t>Rationale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090095F-07BC-86AE-4E71-A27095067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933462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>
                <a:cs typeface="Calibri"/>
              </a:rPr>
              <a:t>We are a function of our environment</a:t>
            </a:r>
          </a:p>
          <a:p>
            <a:r>
              <a:rPr lang="en-GB">
                <a:cs typeface="Calibri"/>
              </a:rPr>
              <a:t>Institutional  views </a:t>
            </a:r>
          </a:p>
          <a:p>
            <a:r>
              <a:rPr lang="en-GB"/>
              <a:t>Impact on my research </a:t>
            </a:r>
          </a:p>
          <a:p>
            <a:r>
              <a:rPr lang="en-GB"/>
              <a:t>Impact on my teaching</a:t>
            </a:r>
          </a:p>
          <a:p>
            <a:r>
              <a:rPr lang="en-GB"/>
              <a:t>Impact on students </a:t>
            </a:r>
          </a:p>
          <a:p>
            <a:endParaRPr lang="en-GB"/>
          </a:p>
        </p:txBody>
      </p:sp>
      <p:pic>
        <p:nvPicPr>
          <p:cNvPr id="5" name="Picture 4" descr="A person standing in front of a flag&#10;&#10;Description automatically generated with medium confidence">
            <a:extLst>
              <a:ext uri="{FF2B5EF4-FFF2-40B4-BE49-F238E27FC236}">
                <a16:creationId xmlns:a16="http://schemas.microsoft.com/office/drawing/2014/main" id="{3B97AD16-F418-F605-52A2-B55E93C516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r="23715" b="3"/>
          <a:stretch/>
        </p:blipFill>
        <p:spPr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17" name="Arc 1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text, room&#10;&#10;Description automatically generated">
            <a:extLst>
              <a:ext uri="{FF2B5EF4-FFF2-40B4-BE49-F238E27FC236}">
                <a16:creationId xmlns:a16="http://schemas.microsoft.com/office/drawing/2014/main" id="{7AE15671-6010-9DD0-C8B9-24A242D375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" r="14932" b="-2"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356859F-5010-A1F9-FC36-FC8965B171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4383"/>
          <a:stretch/>
        </p:blipFill>
        <p:spPr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36501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5C3D-0E7E-22E1-951C-E3DA96D1C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Explanation of how the tutorial fits in with Year 1 MBBCh teaching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D0B830-A9A7-1CD3-9876-0AE524B0D8BE}"/>
              </a:ext>
            </a:extLst>
          </p:cNvPr>
          <p:cNvGrpSpPr/>
          <p:nvPr/>
        </p:nvGrpSpPr>
        <p:grpSpPr>
          <a:xfrm>
            <a:off x="8448958" y="1946774"/>
            <a:ext cx="3700785" cy="3840536"/>
            <a:chOff x="6858589" y="1791202"/>
            <a:chExt cx="5470511" cy="49042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2CB63BB-4051-A2B7-0C3B-E6E311ABD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86392" y="1791202"/>
              <a:ext cx="4642708" cy="490426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D43BA84-C21E-BA50-5ACD-9E38683A06A7}"/>
                </a:ext>
              </a:extLst>
            </p:cNvPr>
            <p:cNvSpPr txBox="1"/>
            <p:nvPr/>
          </p:nvSpPr>
          <p:spPr>
            <a:xfrm>
              <a:off x="8193369" y="5454800"/>
              <a:ext cx="9464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Year 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1592DDC-5223-E379-B8EA-AF0F96DC310C}"/>
                </a:ext>
              </a:extLst>
            </p:cNvPr>
            <p:cNvSpPr txBox="1"/>
            <p:nvPr/>
          </p:nvSpPr>
          <p:spPr>
            <a:xfrm>
              <a:off x="7938370" y="4682749"/>
              <a:ext cx="9464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Year 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F805EF-9C81-34DC-07D0-669F84DBEA02}"/>
                </a:ext>
              </a:extLst>
            </p:cNvPr>
            <p:cNvSpPr txBox="1"/>
            <p:nvPr/>
          </p:nvSpPr>
          <p:spPr>
            <a:xfrm>
              <a:off x="7634335" y="3910698"/>
              <a:ext cx="9464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Year 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C340CA-3CCD-0C9B-37F2-CAB98FFA62C3}"/>
                </a:ext>
              </a:extLst>
            </p:cNvPr>
            <p:cNvSpPr txBox="1"/>
            <p:nvPr/>
          </p:nvSpPr>
          <p:spPr>
            <a:xfrm>
              <a:off x="7331796" y="3119568"/>
              <a:ext cx="9464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Year 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D4FDCBD-827A-630E-0AE3-0F9C7A986332}"/>
                </a:ext>
              </a:extLst>
            </p:cNvPr>
            <p:cNvSpPr txBox="1"/>
            <p:nvPr/>
          </p:nvSpPr>
          <p:spPr>
            <a:xfrm>
              <a:off x="6858589" y="2174813"/>
              <a:ext cx="9464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Year 5</a:t>
              </a:r>
            </a:p>
          </p:txBody>
        </p:sp>
      </p:grp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48552392-1FCA-071B-E455-B441D989B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257313"/>
              </p:ext>
            </p:extLst>
          </p:nvPr>
        </p:nvGraphicFramePr>
        <p:xfrm>
          <a:off x="1607811" y="1803971"/>
          <a:ext cx="4577080" cy="4904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2515F7B7-5800-E1E4-9068-A112616B4E32}"/>
              </a:ext>
            </a:extLst>
          </p:cNvPr>
          <p:cNvGrpSpPr/>
          <p:nvPr/>
        </p:nvGrpSpPr>
        <p:grpSpPr>
          <a:xfrm>
            <a:off x="226051" y="1946774"/>
            <a:ext cx="1183104" cy="4590923"/>
            <a:chOff x="682272" y="1604437"/>
            <a:chExt cx="1512168" cy="5407391"/>
          </a:xfrm>
        </p:grpSpPr>
        <p:sp>
          <p:nvSpPr>
            <p:cNvPr id="12" name="Right Arrow Callout 1">
              <a:extLst>
                <a:ext uri="{FF2B5EF4-FFF2-40B4-BE49-F238E27FC236}">
                  <a16:creationId xmlns:a16="http://schemas.microsoft.com/office/drawing/2014/main" id="{3DF5BD9B-E08B-5A7B-DDD1-0D0A11BE163A}"/>
                </a:ext>
              </a:extLst>
            </p:cNvPr>
            <p:cNvSpPr/>
            <p:nvPr/>
          </p:nvSpPr>
          <p:spPr>
            <a:xfrm>
              <a:off x="682272" y="1604437"/>
              <a:ext cx="1368152" cy="1584176"/>
            </a:xfrm>
            <a:prstGeom prst="rightArrowCallou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dirty="0"/>
                <a:t>Phase 1</a:t>
              </a:r>
            </a:p>
          </p:txBody>
        </p:sp>
        <p:sp>
          <p:nvSpPr>
            <p:cNvPr id="13" name="Right Arrow Callout 5">
              <a:extLst>
                <a:ext uri="{FF2B5EF4-FFF2-40B4-BE49-F238E27FC236}">
                  <a16:creationId xmlns:a16="http://schemas.microsoft.com/office/drawing/2014/main" id="{3E953085-715D-EE25-A8B2-695F0A371A6B}"/>
                </a:ext>
              </a:extLst>
            </p:cNvPr>
            <p:cNvSpPr/>
            <p:nvPr/>
          </p:nvSpPr>
          <p:spPr>
            <a:xfrm>
              <a:off x="682272" y="3764677"/>
              <a:ext cx="1368152" cy="1584176"/>
            </a:xfrm>
            <a:prstGeom prst="rightArrowCallou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dirty="0"/>
                <a:t>Phase 2</a:t>
              </a:r>
            </a:p>
          </p:txBody>
        </p:sp>
        <p:sp>
          <p:nvSpPr>
            <p:cNvPr id="14" name="Right Arrow Callout 6">
              <a:extLst>
                <a:ext uri="{FF2B5EF4-FFF2-40B4-BE49-F238E27FC236}">
                  <a16:creationId xmlns:a16="http://schemas.microsoft.com/office/drawing/2014/main" id="{3EACCDC9-48C7-8C42-6A70-AC345A9BCA5C}"/>
                </a:ext>
              </a:extLst>
            </p:cNvPr>
            <p:cNvSpPr/>
            <p:nvPr/>
          </p:nvSpPr>
          <p:spPr>
            <a:xfrm>
              <a:off x="682272" y="5557104"/>
              <a:ext cx="1512168" cy="1454724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5948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dirty="0" err="1"/>
                <a:t>Harmonisation</a:t>
              </a:r>
              <a:endParaRPr lang="en-US" sz="1400" dirty="0"/>
            </a:p>
          </p:txBody>
        </p:sp>
      </p:grpSp>
      <p:sp>
        <p:nvSpPr>
          <p:cNvPr id="3" name="Right Brace 2">
            <a:extLst>
              <a:ext uri="{FF2B5EF4-FFF2-40B4-BE49-F238E27FC236}">
                <a16:creationId xmlns:a16="http://schemas.microsoft.com/office/drawing/2014/main" id="{D2F510A0-53C1-6877-9F78-C4A5406CF71B}"/>
              </a:ext>
            </a:extLst>
          </p:cNvPr>
          <p:cNvSpPr/>
          <p:nvPr/>
        </p:nvSpPr>
        <p:spPr>
          <a:xfrm>
            <a:off x="6347012" y="1946774"/>
            <a:ext cx="442695" cy="42657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BD7A3F-02EC-FE20-2FB5-1445BA64CF59}"/>
              </a:ext>
            </a:extLst>
          </p:cNvPr>
          <p:cNvSpPr txBox="1"/>
          <p:nvPr/>
        </p:nvSpPr>
        <p:spPr>
          <a:xfrm>
            <a:off x="6730664" y="3745580"/>
            <a:ext cx="1607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CBL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Placements 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D95144C6-1DE1-0B0F-04AA-3E6649F1106D}"/>
              </a:ext>
            </a:extLst>
          </p:cNvPr>
          <p:cNvSpPr/>
          <p:nvPr/>
        </p:nvSpPr>
        <p:spPr>
          <a:xfrm rot="10800000">
            <a:off x="8279241" y="1946774"/>
            <a:ext cx="442695" cy="42657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45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B18704-1EF9-C12A-8D8F-C41804782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0" i="0" u="none" strike="noStrike">
                <a:effectLst/>
                <a:latin typeface="+mn-lt"/>
              </a:rPr>
              <a:t>Development process</a:t>
            </a:r>
            <a:endParaRPr lang="en-GB" sz="5400">
              <a:latin typeface="+mn-lt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CC177-958E-F54D-D605-4DCF0B736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 dirty="0"/>
              <a:t>Ramona came to Cardiff for 2 days (thanks to UHMLG for providing financial assistance for this)</a:t>
            </a:r>
            <a:endParaRPr lang="en-GB" sz="2000">
              <a:cs typeface="Calibri"/>
            </a:endParaRPr>
          </a:p>
          <a:p>
            <a:pPr lvl="1"/>
            <a:r>
              <a:rPr lang="en-GB" sz="2000" dirty="0"/>
              <a:t>Began work developing storyboard for the tutorial</a:t>
            </a:r>
            <a:endParaRPr lang="en-GB" sz="2000">
              <a:cs typeface="Calibri"/>
            </a:endParaRPr>
          </a:p>
          <a:p>
            <a:pPr lvl="1"/>
            <a:r>
              <a:rPr lang="en-GB" sz="2000" dirty="0"/>
              <a:t>Ran session with academic staff to explain the ideas and the ideas for the tutorial</a:t>
            </a:r>
            <a:endParaRPr lang="en-GB" sz="2000">
              <a:cs typeface="Calibri"/>
            </a:endParaRPr>
          </a:p>
          <a:p>
            <a:r>
              <a:rPr lang="en-GB" sz="2000" dirty="0"/>
              <a:t>Continued to work remotely on developing the tutorial – meeting to discuss details and to discuss how we felt about the process</a:t>
            </a:r>
            <a:endParaRPr lang="en-GB" sz="2000">
              <a:cs typeface="Calibri"/>
            </a:endParaRPr>
          </a:p>
          <a:p>
            <a:r>
              <a:rPr lang="en-GB" sz="2000" dirty="0"/>
              <a:t>Discussed the storyboard with relevant people within the University including University Librarian, Head of Inclusive Curriculum, EDI Lead</a:t>
            </a:r>
            <a:endParaRPr lang="en-GB" sz="2000">
              <a:cs typeface="Calibri"/>
            </a:endParaRPr>
          </a:p>
          <a:p>
            <a:r>
              <a:rPr lang="en-GB" sz="2000" dirty="0"/>
              <a:t>Discussed specific papers to be used with relevant academics from psychiatry and pharmacology</a:t>
            </a:r>
            <a:endParaRPr lang="en-GB" sz="2000">
              <a:cs typeface="Calibri"/>
            </a:endParaRPr>
          </a:p>
          <a:p>
            <a:r>
              <a:rPr lang="en-GB" sz="2000" dirty="0"/>
              <a:t>Created draft </a:t>
            </a:r>
            <a:r>
              <a:rPr lang="en-GB" sz="2000" dirty="0" err="1"/>
              <a:t>xerte</a:t>
            </a:r>
            <a:r>
              <a:rPr lang="en-GB" sz="2000" dirty="0"/>
              <a:t> tutorial </a:t>
            </a:r>
            <a:endParaRPr lang="en-GB" sz="2000">
              <a:cs typeface="Calibri"/>
            </a:endParaRPr>
          </a:p>
          <a:p>
            <a:r>
              <a:rPr lang="en-GB" sz="2000" dirty="0"/>
              <a:t>Went live with version of tutorial to Year 1 MBBCh students in February</a:t>
            </a:r>
            <a:endParaRPr lang="en-GB" sz="2000">
              <a:cs typeface="Calibri"/>
            </a:endParaRPr>
          </a:p>
          <a:p>
            <a:r>
              <a:rPr lang="en-GB" sz="2000" dirty="0"/>
              <a:t>Amended public version of tutorial and went live in March</a:t>
            </a:r>
            <a:endParaRPr lang="en-GB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7179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07DE08-77A6-58F7-2159-F6A990974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/>
              <a:t>Content of the tutorial</a:t>
            </a: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0319C-066D-02F9-75A8-59D9B9B66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GB" sz="2200" dirty="0"/>
              <a:t>Tried to add as many activities as possible to make it interactive</a:t>
            </a:r>
          </a:p>
          <a:p>
            <a:r>
              <a:rPr lang="en-GB" sz="2200" dirty="0"/>
              <a:t>Starts with a reflection – to introduce the idea that race is a social construct </a:t>
            </a:r>
          </a:p>
          <a:p>
            <a:pPr lvl="1"/>
            <a:r>
              <a:rPr lang="en-US" sz="2200" dirty="0"/>
              <a:t>“Race is not a biological category that naturally produces these health disparities because of genetic difference. Race is a social category that has biological consequences… because of the impact of social inequality on people’s health.”</a:t>
            </a:r>
          </a:p>
          <a:p>
            <a:r>
              <a:rPr lang="en-US" sz="2200" dirty="0"/>
              <a:t>3 main areas: </a:t>
            </a:r>
          </a:p>
          <a:p>
            <a:pPr lvl="1"/>
            <a:r>
              <a:rPr lang="en-US" sz="1800" dirty="0"/>
              <a:t>under-representation in research, </a:t>
            </a:r>
          </a:p>
          <a:p>
            <a:pPr lvl="1"/>
            <a:r>
              <a:rPr lang="en-US" sz="1800" dirty="0"/>
              <a:t>health disparities</a:t>
            </a:r>
          </a:p>
          <a:p>
            <a:pPr lvl="1"/>
            <a:r>
              <a:rPr lang="en-US" sz="1800" dirty="0"/>
              <a:t>biology as a proxy for genetic ancestry </a:t>
            </a:r>
          </a:p>
          <a:p>
            <a:r>
              <a:rPr lang="en-US" sz="2200" dirty="0"/>
              <a:t>Give the explanation, show example in a paper and then show real world consequences</a:t>
            </a:r>
          </a:p>
          <a:p>
            <a:endParaRPr lang="en-GB" sz="2200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389356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5CE18E-410E-88CD-48BB-CEC0637EF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0" i="0" u="none" strike="noStrike">
                <a:effectLst/>
                <a:latin typeface="+mn-lt"/>
              </a:rPr>
              <a:t>Challenges / reflection</a:t>
            </a:r>
            <a:endParaRPr lang="en-GB" sz="5400">
              <a:latin typeface="+mn-lt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AC8BB-DEC0-E180-A491-AD5EFA4D8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/>
              <a:t>Fantastic experience of cross-sectoral working and working with academic</a:t>
            </a:r>
            <a:endParaRPr lang="en-GB" sz="2400" dirty="0">
              <a:cs typeface="Calibri"/>
            </a:endParaRPr>
          </a:p>
          <a:p>
            <a:r>
              <a:rPr lang="en-GB" sz="2400" dirty="0"/>
              <a:t>Steep learning curve for University Librarians – lots of reading and reflection</a:t>
            </a:r>
            <a:endParaRPr lang="en-GB" sz="2400" dirty="0">
              <a:cs typeface="Calibri"/>
            </a:endParaRPr>
          </a:p>
          <a:p>
            <a:r>
              <a:rPr lang="en-GB" sz="2400" dirty="0"/>
              <a:t>For University Librarians uncomfortable moments including whether it was right for us to do this work (but fantastically supported by the other members of the project)</a:t>
            </a:r>
            <a:endParaRPr lang="en-GB" sz="2400" dirty="0">
              <a:cs typeface="Calibri"/>
            </a:endParaRPr>
          </a:p>
          <a:p>
            <a:r>
              <a:rPr lang="en-GB" sz="2400" dirty="0"/>
              <a:t>Under-estimated the amount of time it would take to complete</a:t>
            </a:r>
            <a:endParaRPr lang="en-GB" sz="2400" dirty="0">
              <a:cs typeface="Calibri"/>
            </a:endParaRPr>
          </a:p>
          <a:p>
            <a:r>
              <a:rPr lang="en-GB" sz="2400" dirty="0"/>
              <a:t>Very useful opportunity to talk to different people across the University </a:t>
            </a:r>
            <a:endParaRPr lang="en-GB" sz="2400" dirty="0">
              <a:cs typeface="Calibri"/>
            </a:endParaRP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646864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829</Words>
  <Application>Microsoft Office PowerPoint</Application>
  <PresentationFormat>Widescreen</PresentationFormat>
  <Paragraphs>120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Developing an eLearning Module on Critically Appraising Antiracism: A Collaboration between Cardiff University and Ramona Naicker </vt:lpstr>
      <vt:lpstr>Introduction</vt:lpstr>
      <vt:lpstr>Background of Ramona’s work </vt:lpstr>
      <vt:lpstr>Project aim</vt:lpstr>
      <vt:lpstr>Rationale</vt:lpstr>
      <vt:lpstr>Explanation of how the tutorial fits in with Year 1 MBBCh teaching</vt:lpstr>
      <vt:lpstr>Development process</vt:lpstr>
      <vt:lpstr>Content of the tutorial</vt:lpstr>
      <vt:lpstr>Challenges / reflection</vt:lpstr>
      <vt:lpstr>Student / Staff Impact</vt:lpstr>
      <vt:lpstr>Next steps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an eLearning Module on Critically Appraising Antiracism: A Collaboration between Cardiff University and Ramona Naicker</dc:title>
  <dc:creator>Lindsay Roberts</dc:creator>
  <cp:lastModifiedBy>Caroline Miles</cp:lastModifiedBy>
  <cp:revision>64</cp:revision>
  <dcterms:created xsi:type="dcterms:W3CDTF">2023-02-16T08:58:04Z</dcterms:created>
  <dcterms:modified xsi:type="dcterms:W3CDTF">2025-05-12T09:41:55Z</dcterms:modified>
</cp:coreProperties>
</file>