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7"/>
  </p:notesMasterIdLst>
  <p:sldIdLst>
    <p:sldId id="256" r:id="rId4"/>
    <p:sldId id="322" r:id="rId5"/>
    <p:sldId id="319" r:id="rId6"/>
    <p:sldId id="305" r:id="rId7"/>
    <p:sldId id="258" r:id="rId8"/>
    <p:sldId id="309" r:id="rId9"/>
    <p:sldId id="330" r:id="rId10"/>
    <p:sldId id="331" r:id="rId11"/>
    <p:sldId id="332" r:id="rId12"/>
    <p:sldId id="336" r:id="rId13"/>
    <p:sldId id="307" r:id="rId14"/>
    <p:sldId id="339" r:id="rId15"/>
    <p:sldId id="293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919"/>
    <a:srgbClr val="202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5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EFA86-C74D-4B5C-86E2-8FDF191B6D50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F060C-6AC9-4D7E-8858-014D64A59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398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 can tell me what the importance of Vitamin D 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F060C-6AC9-4D7E-8858-014D64A59D7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919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0CDB2-5CA2-A74D-B928-C9080BE045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94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+mn-ea"/>
                <a:cs typeface="+mn-cs"/>
              </a:rPr>
              <a:t>Explain to the audience  that vitamin D is found in oily fish such as salmon, sardines and mackerel, chicken, lamb and egg yolks. Also mushrooms and honey.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0CDB2-5CA2-A74D-B928-C9080BE045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03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7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87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F060C-6AC9-4D7E-8858-014D64A59D7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257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F060C-6AC9-4D7E-8858-014D64A59D7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534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86DD9-D83F-38A0-DE3C-EE0ACE3DC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FD1AB1-EE04-F74C-C687-5D5FDE5B0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7F87D-7E7F-1B37-9D8D-9DAB98B59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DC8A-53E5-43EE-B142-B0E10E2522B7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A43B2-B77D-3F78-DC1F-22151B0F8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F276D-569A-0E36-AF14-DA188493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C976A-6E1A-4001-80C0-C98CFD403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68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F3B5-038A-07CD-EAE6-8F70B5D4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C99E66-5077-4696-1731-6873022B7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3378E-0055-7843-BC88-FA33DA94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DC8A-53E5-43EE-B142-B0E10E2522B7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54596-BF63-4013-DBC3-09A74136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4A045-ABA0-03F1-F1C1-0ACE1A6E9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C976A-6E1A-4001-80C0-C98CFD403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37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9B430E-2B14-1F1E-C892-68EA55069D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C5B7AA-16F9-328D-484F-559D9D41A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7FAD8-5FF4-6744-5405-A8AD3F8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DC8A-53E5-43EE-B142-B0E10E2522B7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8525C-B1AF-16F9-7BAC-81E58B24C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70265-9CE9-F1B2-C234-C8A28FB2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C976A-6E1A-4001-80C0-C98CFD403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830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Large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4E9CD21-8789-4906-BCC9-B0591D8285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900" y="0"/>
            <a:ext cx="118491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1619250"/>
            <a:ext cx="4813301" cy="1325563"/>
          </a:xfrm>
        </p:spPr>
        <p:txBody>
          <a:bodyPr lIns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99" y="3233057"/>
            <a:ext cx="4203701" cy="296454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AB15B89-DA8C-4D7D-B70F-286B95F8C931}"/>
              </a:ext>
            </a:extLst>
          </p:cNvPr>
          <p:cNvSpPr/>
          <p:nvPr userDrawn="1"/>
        </p:nvSpPr>
        <p:spPr>
          <a:xfrm>
            <a:off x="1130300" y="1066800"/>
            <a:ext cx="628650" cy="1822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2" name="Picture Placeholder 29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41B1B953-E656-4521-0E17-BC5F0E4BAC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39" r="2039"/>
          <a:stretch>
            <a:fillRect/>
          </a:stretch>
        </p:blipFill>
        <p:spPr>
          <a:xfrm>
            <a:off x="11341466" y="5986130"/>
            <a:ext cx="871870" cy="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44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3296920"/>
            <a:ext cx="7315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0"/>
            <a:ext cx="6858002" cy="1325563"/>
          </a:xfrm>
        </p:spPr>
        <p:txBody>
          <a:bodyPr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57600" y="4126230"/>
            <a:ext cx="7315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Online Image Placeholder 4">
            <a:extLst>
              <a:ext uri="{FF2B5EF4-FFF2-40B4-BE49-F238E27FC236}">
                <a16:creationId xmlns:a16="http://schemas.microsoft.com/office/drawing/2014/main" id="{B1173A38-564B-4926-9E0B-57DAB42A719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6743700" y="1899285"/>
            <a:ext cx="1127125" cy="11271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2A70D14D-B032-42AB-863B-09AB9DB8C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06761B94-9FB3-4CC8-9201-29F603295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E3302F78-FDF8-4294-A286-EBE868040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1" name="Picture Placeholder 29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3146A9B5-E016-B732-5733-65DFF0D53F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39" r="2039"/>
          <a:stretch>
            <a:fillRect/>
          </a:stretch>
        </p:blipFill>
        <p:spPr>
          <a:xfrm>
            <a:off x="11341466" y="5986130"/>
            <a:ext cx="871870" cy="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43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0B973DC-FC8B-48F4-9A50-A679872638A6}"/>
              </a:ext>
            </a:extLst>
          </p:cNvPr>
          <p:cNvSpPr/>
          <p:nvPr userDrawn="1"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651245-F8FA-4280-86E8-A02EA6F9D183}"/>
              </a:ext>
            </a:extLst>
          </p:cNvPr>
          <p:cNvSpPr/>
          <p:nvPr userDrawn="1"/>
        </p:nvSpPr>
        <p:spPr>
          <a:xfrm>
            <a:off x="1905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2243009-72E0-4065-A4ED-BF9024B3D4FB}"/>
              </a:ext>
            </a:extLst>
          </p:cNvPr>
          <p:cNvSpPr/>
          <p:nvPr userDrawn="1"/>
        </p:nvSpPr>
        <p:spPr>
          <a:xfrm>
            <a:off x="5334000" y="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5E1145-BC25-4AC5-8B8D-8AECD11F1713}"/>
              </a:ext>
            </a:extLst>
          </p:cNvPr>
          <p:cNvSpPr/>
          <p:nvPr userDrawn="1"/>
        </p:nvSpPr>
        <p:spPr>
          <a:xfrm>
            <a:off x="8763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9F851B1-E044-41C4-88D1-6BA4FBC839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EEE85C52-E5BA-4142-AE8D-7B357E4A47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424B8959-FF9C-453C-8179-A0BF8D392B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F2D93AE-80E9-4043-9384-F0F06D657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76501" y="2766221"/>
            <a:ext cx="6858002" cy="1325563"/>
          </a:xfrm>
        </p:spPr>
        <p:txBody>
          <a:bodyPr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718" y="4697806"/>
            <a:ext cx="2800350" cy="8913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9D493CB6-06D1-4AD2-924D-64007FFFAC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01931" y="4697805"/>
            <a:ext cx="2800351" cy="8913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D5B991DB-A408-4F6D-A8D0-5167D1E3076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23718" y="1268809"/>
            <a:ext cx="2853532" cy="8913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Date Placeholder 6">
            <a:extLst>
              <a:ext uri="{FF2B5EF4-FFF2-40B4-BE49-F238E27FC236}">
                <a16:creationId xmlns:a16="http://schemas.microsoft.com/office/drawing/2014/main" id="{CAE1BB52-31E7-4A74-9ED4-FDD92237639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194718" y="6356350"/>
            <a:ext cx="983911" cy="365125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EAF5ABA9-E5E2-43E4-ACD5-994ABC0856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34000" y="6356350"/>
            <a:ext cx="3429000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40AEA096-23EC-471A-85DB-52788D8475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Placeholder 29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13E0A81D-B324-C85A-2164-153D8A4A2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39" r="2039"/>
          <a:stretch>
            <a:fillRect/>
          </a:stretch>
        </p:blipFill>
        <p:spPr>
          <a:xfrm>
            <a:off x="11341466" y="5986130"/>
            <a:ext cx="871870" cy="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7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0AF5E-84C4-7D3D-A59E-BDEDEAA8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01C5D-C46A-F1E8-BB0D-FB3A63100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729F5-BB38-39E5-DE18-8A1D7207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DC8A-53E5-43EE-B142-B0E10E2522B7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785EE-7C12-4B08-92D3-1AA75A457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B4C01-2EFC-F508-7DEB-50A24D5F5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C976A-6E1A-4001-80C0-C98CFD403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43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B077F-A78F-B3BD-13BE-5057418EF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C627B-EC12-BA4A-DA00-7E4302D35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DE4D5-A894-D8DC-B839-3A99DB0F8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DC8A-53E5-43EE-B142-B0E10E2522B7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5C060-035D-98D1-C105-43A14DCBD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EA12B-D28B-7648-CD87-794CBFB5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C976A-6E1A-4001-80C0-C98CFD403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16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8CD7D-F945-31C8-2F28-4A3A80DA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AB733-06EA-C2DC-C642-CCC2A9CCC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62B68-EBFD-6C0D-F778-A3FEDB889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9A8AA-D4A7-081F-97CC-0570E551F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DC8A-53E5-43EE-B142-B0E10E2522B7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A452B-6F43-B317-DF78-601A8BDE7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819D9-1508-4867-79E9-60BC9A70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C976A-6E1A-4001-80C0-C98CFD403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155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6EE85-4C63-799B-F1CF-782B4B6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E333F-FCC7-C1A0-A0CF-0DA5D67CA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6D616-A8AF-BB42-6DA8-70A05CB0B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180EB-F8EA-99A8-DEA9-B6478D931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12F37D-A2DF-D133-E311-3C6A10BD81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50F37-29CF-0087-0399-0C500475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DC8A-53E5-43EE-B142-B0E10E2522B7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FA6A77-B979-458B-3BAB-B90CEE2D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AD7E25-6D1B-B3B2-FE48-501F63D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C976A-6E1A-4001-80C0-C98CFD403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51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220E-5293-4F19-4DE6-58E07DDB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E9E136-D64E-EC9E-E3B5-F2FAFFE05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DC8A-53E5-43EE-B142-B0E10E2522B7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2F23A-3089-7ABF-DCEA-DA1B0EB4B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FF54F-A1E4-B6BC-1B8D-FBD8995D8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C976A-6E1A-4001-80C0-C98CFD403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936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89961-57C8-C617-B45C-C3C2DB284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DC8A-53E5-43EE-B142-B0E10E2522B7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D09BB-A289-68EB-93DD-37BC3479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D77C4-F827-A784-B992-8D4B1CCC9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C976A-6E1A-4001-80C0-C98CFD403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01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4ADDA-0A2B-033F-8F94-4805510C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27DDE-346F-774C-A260-3AA0C452B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3D8E2-F4AE-3702-DC83-A650D0A05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C0C22-E5EC-999E-F254-4DF5854B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DC8A-53E5-43EE-B142-B0E10E2522B7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5923C-40F5-3B15-1008-5913ED19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D6D5A-C605-4487-C18E-30E09EA0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C976A-6E1A-4001-80C0-C98CFD403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747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B68DC-6BCA-EEB4-99B7-BE5307D2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CFEC04-FDD7-6406-9FF4-4C19C1B29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C3DBC-C095-58B7-2BD5-DC0A4B8DD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F1965-53BB-E25F-1F59-A5D725196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DC8A-53E5-43EE-B142-B0E10E2522B7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450D9-A4FE-BDE1-424E-235E95189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7CBBB-76A1-319A-1515-4F7C6420C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C976A-6E1A-4001-80C0-C98CFD403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73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32D33183-AA56-35C7-2FC9-3BA6A0117B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0757083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16" imgH="416" progId="TCLayout.ActiveDocument.1">
                  <p:embed/>
                </p:oleObj>
              </mc:Choice>
              <mc:Fallback>
                <p:oleObj name="think-cell Slide" r:id="rId17" imgW="416" imgH="41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2D33183-AA56-35C7-2FC9-3BA6A0117B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0286D6-217F-66D3-FEFD-D91C2288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A99EC-61A3-4326-A55F-85ED45398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54CAF-2E7F-8B68-5A8E-C81A94A9A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DDC8A-53E5-43EE-B142-B0E10E2522B7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6A3A7-A9F1-A04E-C6FF-244DA6BA8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22446-DAB0-4485-CAF5-09D240EA2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C976A-6E1A-4001-80C0-C98CFD403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93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6" Type="http://schemas.openxmlformats.org/officeDocument/2006/relationships/image" Target="../media/image24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2.png"/><Relationship Id="rId18" Type="http://schemas.openxmlformats.org/officeDocument/2006/relationships/image" Target="../media/image5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jpg"/><Relationship Id="rId12" Type="http://schemas.openxmlformats.org/officeDocument/2006/relationships/hyperlink" Target="https://open.spotify.com/episode/0vznzX4IWLn9iMfqSANC7S" TargetMode="External"/><Relationship Id="rId17" Type="http://schemas.openxmlformats.org/officeDocument/2006/relationships/image" Target="../media/image36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5.jpeg"/><Relationship Id="rId20" Type="http://schemas.openxmlformats.org/officeDocument/2006/relationships/image" Target="../media/image38.png"/><Relationship Id="rId1" Type="http://schemas.openxmlformats.org/officeDocument/2006/relationships/tags" Target="../tags/tag11.xml"/><Relationship Id="rId6" Type="http://schemas.openxmlformats.org/officeDocument/2006/relationships/image" Target="../media/image27.jpg"/><Relationship Id="rId11" Type="http://schemas.openxmlformats.org/officeDocument/2006/relationships/image" Target="../media/image31.png"/><Relationship Id="rId5" Type="http://schemas.openxmlformats.org/officeDocument/2006/relationships/image" Target="../media/image1.emf"/><Relationship Id="rId15" Type="http://schemas.openxmlformats.org/officeDocument/2006/relationships/image" Target="../media/image34.png"/><Relationship Id="rId10" Type="http://schemas.openxmlformats.org/officeDocument/2006/relationships/hyperlink" Target="https://www-visualdx-com.abc.cardiff.ac.uk/visualdx/diagnosis/sunburn?moduleId=101&amp;diagnosisId=52358" TargetMode="External"/><Relationship Id="rId19" Type="http://schemas.openxmlformats.org/officeDocument/2006/relationships/image" Target="../media/image37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0.png"/><Relationship Id="rId1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1.emf"/><Relationship Id="rId10" Type="http://schemas.openxmlformats.org/officeDocument/2006/relationships/image" Target="../media/image43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2.png"/><Relationship Id="rId1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12.bin"/><Relationship Id="rId7" Type="http://schemas.openxmlformats.org/officeDocument/2006/relationships/hyperlink" Target="https://open.spotify.com/episode/0vznzX4IWLn9iMfqSANC7S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46.jpg"/><Relationship Id="rId4" Type="http://schemas.openxmlformats.org/officeDocument/2006/relationships/image" Target="../media/image1.emf"/><Relationship Id="rId9" Type="http://schemas.openxmlformats.org/officeDocument/2006/relationships/hyperlink" Target="mailto:DeD@cardiff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6" Type="http://schemas.openxmlformats.org/officeDocument/2006/relationships/image" Target="../media/image2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F4D5922-434B-4829-B93E-02DC38A29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35FBA24-5C01-4635-A984-1DB6E340B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C1B406-D643-4021-A6F0-2DD546697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D1F6522-8579-43DA-854A-E28CBE13D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9320D87-73DD-4D15-A224-C8D8EEC9A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78418DD-1013-4BBE-9E02-1D4D1233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4281D6D-7CDF-4C97-B54C-5FE6177B5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B64A9F5-F5A7-4276-A229-C498B4A85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A44C9B9-09AE-4D78-BBB5-972FB6088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FF73C2-56A7-124D-458A-186561E03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630936"/>
            <a:ext cx="6341652" cy="2819399"/>
          </a:xfrm>
          <a:noFill/>
        </p:spPr>
        <p:txBody>
          <a:bodyPr anchor="b">
            <a:normAutofit/>
          </a:bodyPr>
          <a:lstStyle/>
          <a:p>
            <a:pPr algn="l">
              <a:spcAft>
                <a:spcPts val="800"/>
              </a:spcAft>
            </a:pPr>
            <a:br>
              <a:rPr lang="en-GB" sz="4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4800" dirty="0">
              <a:solidFill>
                <a:schemeClr val="bg1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D2BC472-0671-410F-BA77-E46AA6210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7734301" y="849622"/>
            <a:ext cx="304800" cy="429768"/>
            <a:chOff x="215328" y="-46937"/>
            <a:chExt cx="304800" cy="2773841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C68B2A3-267E-4DE4-8DD5-C0378482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6474CC6-D7FB-4A38-8991-680F048CF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5825D0E-A1E4-4466-81B2-33325B3B3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1BD1E16-C3EF-4A05-9C71-590A55BFC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5819102A-0400-4C1F-8614-973F5262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1A0CF5C-68C2-4432-BC2D-5A124C7B6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3E76A51-C6FF-4566-9670-D405D4DA7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069446D-7888-44DB-87EF-972BCEA0A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450BCE5-EB53-44C2-B9B9-771BAD516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B2D4461-C687-4A45-933F-C4CCB4E24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CF1485CA-41D2-421F-B28D-15EF845D5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4ED96A1-E6CA-493F-8610-6B8B7A28E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C9231B8-0812-4FDE-9AC6-94984E20A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BF59FE3-7AD8-46E8-9440-D26863994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EEEDF00-F676-4147-BAF0-64840E285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4D3F73A-55E6-4A58-872D-BE9E9C7C3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9247B9F-0871-0070-5F53-D09F60A98560}"/>
              </a:ext>
            </a:extLst>
          </p:cNvPr>
          <p:cNvSpPr txBox="1"/>
          <p:nvPr/>
        </p:nvSpPr>
        <p:spPr>
          <a:xfrm>
            <a:off x="644043" y="696028"/>
            <a:ext cx="7008486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3rd International Congress of Health Education and Research &amp; AoME Annual Academic Meeting: INHWE/AoME </a:t>
            </a:r>
            <a:endParaRPr lang="en-GB" sz="2400" b="1" kern="1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br>
              <a:rPr lang="en-GB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sz="2800" b="1" kern="100" dirty="0">
                <a:solidFill>
                  <a:srgbClr val="FAB919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"RAISING AWARENESS OF VITAMIN D: THE ROLE OF PUBLIC HEALTH INITIATIVES IN THE PROMOTION OF INTERDISCIPLINARY LEARNING”</a:t>
            </a:r>
            <a:br>
              <a:rPr lang="en-GB" sz="2800" b="1" kern="1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Date: </a:t>
            </a:r>
            <a:r>
              <a:rPr lang="en-GB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Tuesday 27 June 2023</a:t>
            </a:r>
            <a:r>
              <a:rPr lang="en-GB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Abstract: </a:t>
            </a:r>
            <a:r>
              <a:rPr lang="en-GB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25</a:t>
            </a:r>
            <a:r>
              <a:rPr lang="en-GB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Theme: </a:t>
            </a:r>
            <a:r>
              <a:rPr lang="en-GB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Health Improvement</a:t>
            </a:r>
            <a:r>
              <a:rPr lang="en-GB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</a:p>
          <a:p>
            <a:endParaRPr lang="en-GB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br>
              <a:rPr lang="en-GB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sz="2000" kern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S/L </a:t>
            </a:r>
            <a:r>
              <a:rPr lang="en-GB" sz="20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Diana De, Medical Student Kendra-Jean </a:t>
            </a:r>
            <a:r>
              <a:rPr lang="en-GB" sz="20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Nwamadi</a:t>
            </a:r>
            <a:r>
              <a:rPr lang="en-GB" sz="20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GB" sz="2000" kern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S/L</a:t>
            </a:r>
            <a:r>
              <a:rPr lang="en-GB" sz="20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20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Sarju</a:t>
            </a:r>
            <a:r>
              <a:rPr lang="en-GB" sz="20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Patel, </a:t>
            </a:r>
            <a:r>
              <a:rPr lang="en-GB" sz="2000" kern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Professor</a:t>
            </a:r>
            <a:r>
              <a:rPr lang="en-GB" sz="20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Paul Brennan, Cardiff University</a:t>
            </a:r>
            <a:br>
              <a:rPr lang="en-GB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en-GB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yellow sun with white letters and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BDA8504-422C-8C0F-53E5-65A0F6217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998" y="1879748"/>
            <a:ext cx="3582042" cy="30028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D2FC0C2-07EA-0315-A0C6-A9CBDB146BAE}"/>
              </a:ext>
            </a:extLst>
          </p:cNvPr>
          <p:cNvGrpSpPr/>
          <p:nvPr/>
        </p:nvGrpSpPr>
        <p:grpSpPr>
          <a:xfrm>
            <a:off x="7077727" y="5261167"/>
            <a:ext cx="5005209" cy="1430260"/>
            <a:chOff x="8470556" y="5694712"/>
            <a:chExt cx="3612379" cy="996714"/>
          </a:xfrm>
        </p:grpSpPr>
        <p:pic>
          <p:nvPicPr>
            <p:cNvPr id="9" name="Picture 8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A250BC84-EBA0-11DC-717F-2FEE400A2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4692" y="5694712"/>
              <a:ext cx="1038243" cy="996714"/>
            </a:xfrm>
            <a:prstGeom prst="rect">
              <a:avLst/>
            </a:prstGeom>
          </p:spPr>
        </p:pic>
        <p:pic>
          <p:nvPicPr>
            <p:cNvPr id="10" name="Picture 2" descr="Alt">
              <a:extLst>
                <a:ext uri="{FF2B5EF4-FFF2-40B4-BE49-F238E27FC236}">
                  <a16:creationId xmlns:a16="http://schemas.microsoft.com/office/drawing/2014/main" id="{0F04BF34-3077-B992-7F85-AD6363624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0556" y="5828999"/>
              <a:ext cx="2465071" cy="803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274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2C93CAB7-45FC-0E2C-B2D6-7569B91C30D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244162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C93CAB7-45FC-0E2C-B2D6-7569B91C30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395CD3A-F3DE-E45D-A8EB-79B23972D369}"/>
              </a:ext>
            </a:extLst>
          </p:cNvPr>
          <p:cNvSpPr/>
          <p:nvPr/>
        </p:nvSpPr>
        <p:spPr>
          <a:xfrm>
            <a:off x="8783488" y="3440254"/>
            <a:ext cx="3429000" cy="3429000"/>
          </a:xfrm>
          <a:prstGeom prst="rect">
            <a:avLst/>
          </a:prstGeom>
          <a:solidFill>
            <a:srgbClr val="2028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E3A627-7E64-445E-17BD-3507F3900465}"/>
              </a:ext>
            </a:extLst>
          </p:cNvPr>
          <p:cNvSpPr/>
          <p:nvPr/>
        </p:nvSpPr>
        <p:spPr>
          <a:xfrm>
            <a:off x="5334000" y="11254"/>
            <a:ext cx="3429000" cy="3429000"/>
          </a:xfrm>
          <a:prstGeom prst="rect">
            <a:avLst/>
          </a:prstGeom>
          <a:solidFill>
            <a:srgbClr val="2028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5B31B-E901-480D-92F5-D6FB76A2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29784" y="3019507"/>
            <a:ext cx="6858002" cy="818994"/>
          </a:xfrm>
        </p:spPr>
        <p:txBody>
          <a:bodyPr vert="horz">
            <a:noAutofit/>
          </a:bodyPr>
          <a:lstStyle/>
          <a:p>
            <a:b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Student Feedback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D47E14-8CF1-CCB3-9EAD-D76174D20305}"/>
              </a:ext>
            </a:extLst>
          </p:cNvPr>
          <p:cNvSpPr/>
          <p:nvPr/>
        </p:nvSpPr>
        <p:spPr>
          <a:xfrm>
            <a:off x="-30344" y="-7"/>
            <a:ext cx="1935344" cy="6858003"/>
          </a:xfrm>
          <a:prstGeom prst="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B0EE5BA-CA63-41C6-B15E-A8E2131ACAF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68615" y="185637"/>
            <a:ext cx="3159770" cy="3068980"/>
          </a:xfrm>
        </p:spPr>
        <p:txBody>
          <a:bodyPr>
            <a:normAutofit/>
          </a:bodyPr>
          <a:lstStyle/>
          <a:p>
            <a:r>
              <a:rPr lang="en-GB" sz="1800" b="1" dirty="0">
                <a:solidFill>
                  <a:srgbClr val="FAB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was amazed at the interprofessional engagement between students.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There is nothing like this at my university.”</a:t>
            </a:r>
            <a:endParaRPr lang="en-GB" sz="18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A39A44-7104-FD54-3CC1-6EB329CD4EEC}"/>
              </a:ext>
            </a:extLst>
          </p:cNvPr>
          <p:cNvSpPr/>
          <p:nvPr/>
        </p:nvSpPr>
        <p:spPr>
          <a:xfrm>
            <a:off x="1905000" y="3428994"/>
            <a:ext cx="3429000" cy="3429000"/>
          </a:xfrm>
          <a:prstGeom prst="rect">
            <a:avLst/>
          </a:prstGeom>
          <a:solidFill>
            <a:srgbClr val="2028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ooter Placeholder 46">
            <a:extLst>
              <a:ext uri="{FF2B5EF4-FFF2-40B4-BE49-F238E27FC236}">
                <a16:creationId xmlns:a16="http://schemas.microsoft.com/office/drawing/2014/main" id="{8D1741A6-83BB-4980-9368-0593790AAF5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34000" y="6356350"/>
            <a:ext cx="3429000" cy="365125"/>
          </a:xfrm>
        </p:spPr>
        <p:txBody>
          <a:bodyPr/>
          <a:lstStyle/>
          <a:p>
            <a:r>
              <a:rPr lang="en-US" sz="700">
                <a:latin typeface="Arial" panose="020B0604020202020204" pitchFamily="34" charset="0"/>
                <a:cs typeface="Arial" panose="020B0604020202020204" pitchFamily="34" charset="0"/>
              </a:rPr>
              <a:t>Conference presentation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C18313DC-9A78-47C0-B8C3-BA1756D3C6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1542" y="6356350"/>
            <a:ext cx="642257" cy="365125"/>
          </a:xfrm>
        </p:spPr>
        <p:txBody>
          <a:bodyPr/>
          <a:lstStyle/>
          <a:p>
            <a:fld id="{B5CEABB6-07DC-46E8-9B57-56EC44A396E5}" type="slidenum">
              <a:rPr lang="en-US" sz="7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F3161-16C3-F51B-AF6D-2A1ECC640693}"/>
              </a:ext>
            </a:extLst>
          </p:cNvPr>
          <p:cNvSpPr txBox="1"/>
          <p:nvPr/>
        </p:nvSpPr>
        <p:spPr>
          <a:xfrm rot="16200000">
            <a:off x="-2160817" y="3086316"/>
            <a:ext cx="613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5B303-F387-4BA0-8784-0D2EA6A30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5768" y="3743939"/>
            <a:ext cx="2950453" cy="22222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600" b="1" dirty="0">
                <a:solidFill>
                  <a:srgbClr val="FAB919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 lot of my family have vitamin D deficiency</a:t>
            </a:r>
          </a:p>
          <a:p>
            <a:r>
              <a:rPr lang="en-GB" sz="1600" b="1" dirty="0">
                <a:solidFill>
                  <a:srgbClr val="FAB919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"</a:t>
            </a:r>
            <a:r>
              <a:rPr lang="en-GB" sz="1600" b="1" dirty="0">
                <a:solidFill>
                  <a:srgbClr val="FAB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used to get dizzy really quickly, I had really pale skin and my hair was falling out. I went to the doctor. </a:t>
            </a:r>
          </a:p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Now that I take vitamin D supplements, I have more energy.”</a:t>
            </a:r>
            <a:endParaRPr lang="en-GB" sz="1600" b="1" dirty="0"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Placeholder 13" descr="A group of women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881E38D2-15A8-7B44-2C0F-E94CBFD5FC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500" r="12500"/>
          <a:stretch>
            <a:fillRect/>
          </a:stretch>
        </p:blipFill>
        <p:spPr>
          <a:xfrm>
            <a:off x="5334000" y="3440254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</p:pic>
      <p:pic>
        <p:nvPicPr>
          <p:cNvPr id="17" name="Picture Placeholder 15" descr="A picture containing text, person, standing&#10;&#10;Description automatically generated">
            <a:extLst>
              <a:ext uri="{FF2B5EF4-FFF2-40B4-BE49-F238E27FC236}">
                <a16:creationId xmlns:a16="http://schemas.microsoft.com/office/drawing/2014/main" id="{84AEB34D-C843-D006-CA2B-14D11324EF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500" r="12500"/>
          <a:stretch>
            <a:fillRect/>
          </a:stretch>
        </p:blipFill>
        <p:spPr>
          <a:xfrm>
            <a:off x="8764425" y="-22508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</p:pic>
      <p:pic>
        <p:nvPicPr>
          <p:cNvPr id="4" name="Picture Placeholder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AB41C53-4E89-018B-7EB1-E3798D7907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500" r="12500"/>
          <a:stretch>
            <a:fillRect/>
          </a:stretch>
        </p:blipFill>
        <p:spPr>
          <a:xfrm>
            <a:off x="1915244" y="-11272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</p:pic>
      <p:sp>
        <p:nvSpPr>
          <p:cNvPr id="31" name="Content Placeholder 21">
            <a:extLst>
              <a:ext uri="{FF2B5EF4-FFF2-40B4-BE49-F238E27FC236}">
                <a16:creationId xmlns:a16="http://schemas.microsoft.com/office/drawing/2014/main" id="{08F96ED6-DE90-E567-4460-836D3A37C0B9}"/>
              </a:ext>
            </a:extLst>
          </p:cNvPr>
          <p:cNvSpPr txBox="1">
            <a:spLocks/>
          </p:cNvSpPr>
          <p:nvPr/>
        </p:nvSpPr>
        <p:spPr>
          <a:xfrm>
            <a:off x="9004256" y="4338475"/>
            <a:ext cx="2842104" cy="178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“We learn about vitamin D in my country, Eritrea.  I’m not sure about taking supplements yet but I will certainly work on my diet.</a:t>
            </a:r>
            <a:r>
              <a:rPr lang="en-GB" sz="1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en-GB" sz="1600" b="1" dirty="0">
                <a:solidFill>
                  <a:srgbClr val="FAB919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But, coming to this event, I now know I can get vitamin D from supplements."</a:t>
            </a:r>
            <a:endParaRPr lang="en-GB" sz="1600" dirty="0">
              <a:solidFill>
                <a:srgbClr val="FAB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382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FD044B24-D543-AE13-719F-A8EB68011A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936679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D044B24-D543-AE13-719F-A8EB68011A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96E36073-C86C-5AE4-A47E-97775CEE7DAD}"/>
              </a:ext>
            </a:extLst>
          </p:cNvPr>
          <p:cNvSpPr/>
          <p:nvPr/>
        </p:nvSpPr>
        <p:spPr>
          <a:xfrm>
            <a:off x="-30344" y="-7"/>
            <a:ext cx="1935344" cy="6858003"/>
          </a:xfrm>
          <a:prstGeom prst="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A5FD13-A37F-FBFD-5EBB-A04592B5B602}"/>
              </a:ext>
            </a:extLst>
          </p:cNvPr>
          <p:cNvSpPr/>
          <p:nvPr/>
        </p:nvSpPr>
        <p:spPr>
          <a:xfrm>
            <a:off x="8774557" y="3428994"/>
            <a:ext cx="3429000" cy="3429000"/>
          </a:xfrm>
          <a:prstGeom prst="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5ED5992-EEAD-E52B-FA8A-E5BC25795FD7}"/>
              </a:ext>
            </a:extLst>
          </p:cNvPr>
          <p:cNvSpPr/>
          <p:nvPr/>
        </p:nvSpPr>
        <p:spPr>
          <a:xfrm>
            <a:off x="5341294" y="4108"/>
            <a:ext cx="3429000" cy="3429000"/>
          </a:xfrm>
          <a:prstGeom prst="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Placeholder 34" descr="Man in headphones looking at smartphone">
            <a:extLst>
              <a:ext uri="{FF2B5EF4-FFF2-40B4-BE49-F238E27FC236}">
                <a16:creationId xmlns:a16="http://schemas.microsoft.com/office/drawing/2014/main" id="{5ED8C88C-8CC6-AD9D-A214-7DA736CA68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l="16667" r="16667"/>
          <a:stretch>
            <a:fillRect/>
          </a:stretch>
        </p:blipFill>
        <p:spPr>
          <a:xfrm>
            <a:off x="1897706" y="8216"/>
            <a:ext cx="3456187" cy="3429000"/>
          </a:xfrm>
        </p:spPr>
      </p:pic>
      <p:pic>
        <p:nvPicPr>
          <p:cNvPr id="33" name="Picture Placeholder 32" descr="Hand behind bars">
            <a:extLst>
              <a:ext uri="{FF2B5EF4-FFF2-40B4-BE49-F238E27FC236}">
                <a16:creationId xmlns:a16="http://schemas.microsoft.com/office/drawing/2014/main" id="{BD79912C-2B18-89DB-08FF-C2A5982DCD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 l="16080" r="16080"/>
          <a:stretch>
            <a:fillRect/>
          </a:stretch>
        </p:blipFill>
        <p:spPr>
          <a:xfrm>
            <a:off x="8763000" y="0"/>
            <a:ext cx="3429000" cy="3437216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E400CD0-AB28-1CDD-E24C-B43D41C6B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71888" y="2957415"/>
            <a:ext cx="6205553" cy="1076392"/>
          </a:xfrm>
        </p:spPr>
        <p:txBody>
          <a:bodyPr vert="horz" anchor="b">
            <a:noAutofit/>
          </a:bodyPr>
          <a:lstStyle/>
          <a:p>
            <a:pPr algn="l"/>
            <a:r>
              <a:rPr lang="en-US" sz="4400" spc="300" dirty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sz="4400" b="1" spc="300" dirty="0"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en-US" sz="4400" spc="300" dirty="0">
                <a:latin typeface="Arial" panose="020B0604020202020204" pitchFamily="34" charset="0"/>
                <a:cs typeface="Arial" panose="020B0604020202020204" pitchFamily="34" charset="0"/>
              </a:rPr>
              <a:t>urney 22/23..</a:t>
            </a:r>
            <a:br>
              <a:rPr lang="en-US" sz="4400" spc="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spc="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4CC89F-8CC2-2185-0B3E-E26A2A11FE76}"/>
              </a:ext>
            </a:extLst>
          </p:cNvPr>
          <p:cNvSpPr/>
          <p:nvPr/>
        </p:nvSpPr>
        <p:spPr>
          <a:xfrm>
            <a:off x="1905000" y="3428994"/>
            <a:ext cx="3429000" cy="3429000"/>
          </a:xfrm>
          <a:prstGeom prst="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786CC4-2C0E-95C7-9FB7-FE793257ED4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857953" y="4551398"/>
            <a:ext cx="3334047" cy="3013534"/>
          </a:xfrm>
        </p:spPr>
        <p:txBody>
          <a:bodyPr>
            <a:normAutofit/>
          </a:bodyPr>
          <a:lstStyle/>
          <a:p>
            <a:pPr lvl="0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Continuing Professional Development</a:t>
            </a:r>
          </a:p>
          <a:p>
            <a:pPr lvl="0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Mentorship in Leadership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Ethnic Minority Welsh Women in Healthcare Association Mentorship</a:t>
            </a:r>
          </a:p>
          <a:p>
            <a:pPr algn="l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EMWWAA Rising Star Finalist 2022</a:t>
            </a:r>
          </a:p>
          <a:p>
            <a:pPr algn="l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HEIW Showcase 2023</a:t>
            </a:r>
          </a:p>
          <a:p>
            <a:pPr algn="l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Gwella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 2023</a:t>
            </a:r>
          </a:p>
          <a:p>
            <a:pPr algn="l"/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A9B748-889F-FA2F-E9AF-B91C7577C56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557248" y="451350"/>
            <a:ext cx="3047671" cy="197465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Recognition of the value of Inter- professional community engagement activities and in widening participation reach  </a:t>
            </a:r>
            <a:r>
              <a:rPr lang="en-GB" sz="1200" b="1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200" b="1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Forte &amp; Fowler, 2009)</a:t>
            </a:r>
          </a:p>
          <a:p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CEB6020-E4CB-4E69-1551-A0D69DAF1B1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453795" y="5962907"/>
            <a:ext cx="3254576" cy="739782"/>
          </a:xfrm>
          <a:solidFill>
            <a:srgbClr val="FAB919"/>
          </a:solidFill>
        </p:spPr>
        <p:txBody>
          <a:bodyPr/>
          <a:lstStyle/>
          <a:p>
            <a:pPr algn="l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and Teaching Conference 2022. AOME/INHWE 2023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EFD3469-88BF-7DAF-3802-90AFF54E17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CEABB6-07DC-46E8-9B57-56EC44A396E5}" type="slidenum">
              <a:rPr lang="en-US" sz="7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D1E62E-8E99-B3E1-7AB6-E3AE45B845C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035407" y="3697248"/>
            <a:ext cx="3209427" cy="1165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2028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Enriching  pedagogy and citizenship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266111-F24E-63C0-67A5-94411F4B9667}"/>
              </a:ext>
            </a:extLst>
          </p:cNvPr>
          <p:cNvSpPr txBox="1"/>
          <p:nvPr/>
        </p:nvSpPr>
        <p:spPr>
          <a:xfrm>
            <a:off x="9571028" y="206310"/>
            <a:ext cx="1907895" cy="400110"/>
          </a:xfrm>
          <a:prstGeom prst="rect">
            <a:avLst/>
          </a:prstGeom>
          <a:solidFill>
            <a:srgbClr val="202832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Prison Health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9BCA4F-8E70-3DC3-EC3C-CCAC11D02A0C}"/>
              </a:ext>
            </a:extLst>
          </p:cNvPr>
          <p:cNvSpPr/>
          <p:nvPr/>
        </p:nvSpPr>
        <p:spPr>
          <a:xfrm>
            <a:off x="3487126" y="5962907"/>
            <a:ext cx="1854168" cy="895093"/>
          </a:xfrm>
          <a:prstGeom prst="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9F804A3-331A-1F2A-D27C-2D75222788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672"/>
          <a:stretch/>
        </p:blipFill>
        <p:spPr>
          <a:xfrm rot="5400000">
            <a:off x="1611841" y="4952589"/>
            <a:ext cx="2191276" cy="161954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0E16D80-B767-64D4-D29C-86015DB5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5926762"/>
            <a:ext cx="1567633" cy="99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hlinkClick r:id="rId10"/>
            <a:extLst>
              <a:ext uri="{FF2B5EF4-FFF2-40B4-BE49-F238E27FC236}">
                <a16:creationId xmlns:a16="http://schemas.microsoft.com/office/drawing/2014/main" id="{251DD35A-753F-921A-F361-1E7D40769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434" y="4571466"/>
            <a:ext cx="1665513" cy="139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hlinkClick r:id="rId12"/>
            <a:extLst>
              <a:ext uri="{FF2B5EF4-FFF2-40B4-BE49-F238E27FC236}">
                <a16:creationId xmlns:a16="http://schemas.microsoft.com/office/drawing/2014/main" id="{2F0B882B-784E-04F7-0C09-7ADB48CAE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516" y="1968095"/>
            <a:ext cx="1768330" cy="154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11651B20-5978-B591-D7C3-D1890BB1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14" y="90374"/>
            <a:ext cx="2097713" cy="237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8513B4A3-B43A-D982-D8F6-E3B9E86DF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903" y="2111668"/>
            <a:ext cx="1406936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>
            <a:extLst>
              <a:ext uri="{FF2B5EF4-FFF2-40B4-BE49-F238E27FC236}">
                <a16:creationId xmlns:a16="http://schemas.microsoft.com/office/drawing/2014/main" id="{1BA4B1C7-B0E4-9609-835A-08851DDD5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152" y="2111668"/>
            <a:ext cx="1820737" cy="131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>
            <a:extLst>
              <a:ext uri="{FF2B5EF4-FFF2-40B4-BE49-F238E27FC236}">
                <a16:creationId xmlns:a16="http://schemas.microsoft.com/office/drawing/2014/main" id="{47470C82-2E9E-E3DB-BD9A-E88008A3E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277" y="2074164"/>
            <a:ext cx="1661318" cy="175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8B3143-2C8A-D1AB-6E17-23C3025CD982}"/>
              </a:ext>
            </a:extLst>
          </p:cNvPr>
          <p:cNvSpPr txBox="1"/>
          <p:nvPr/>
        </p:nvSpPr>
        <p:spPr>
          <a:xfrm>
            <a:off x="1944575" y="6461707"/>
            <a:ext cx="1076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2028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Moulage</a:t>
            </a:r>
          </a:p>
        </p:txBody>
      </p:sp>
      <p:pic>
        <p:nvPicPr>
          <p:cNvPr id="20" name="Picture 2" descr="Alt">
            <a:extLst>
              <a:ext uri="{FF2B5EF4-FFF2-40B4-BE49-F238E27FC236}">
                <a16:creationId xmlns:a16="http://schemas.microsoft.com/office/drawing/2014/main" id="{8223E742-4251-76EB-E704-4413BE16F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948" y="3565620"/>
            <a:ext cx="2465071" cy="8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749228D1-0673-7272-CF61-1BFA4A1728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5" b="12385"/>
          <a:stretch/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3E30DCB-BC05-90C8-4BDB-5D2D78378FEE}"/>
              </a:ext>
            </a:extLst>
          </p:cNvPr>
          <p:cNvSpPr/>
          <p:nvPr/>
        </p:nvSpPr>
        <p:spPr>
          <a:xfrm>
            <a:off x="5308436" y="5177263"/>
            <a:ext cx="3454564" cy="1692219"/>
          </a:xfrm>
          <a:prstGeom prst="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 descr="Alt">
            <a:extLst>
              <a:ext uri="{FF2B5EF4-FFF2-40B4-BE49-F238E27FC236}">
                <a16:creationId xmlns:a16="http://schemas.microsoft.com/office/drawing/2014/main" id="{D46C2720-3836-9D84-7C3B-8277ABB52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846" y="5996095"/>
            <a:ext cx="2465071" cy="8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264E7A9-CCBC-C270-E5D3-F534E04BB975}"/>
              </a:ext>
            </a:extLst>
          </p:cNvPr>
          <p:cNvSpPr txBox="1"/>
          <p:nvPr/>
        </p:nvSpPr>
        <p:spPr>
          <a:xfrm>
            <a:off x="5480422" y="5363181"/>
            <a:ext cx="32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Learning and teaching conference 2022</a:t>
            </a:r>
          </a:p>
        </p:txBody>
      </p:sp>
      <p:pic>
        <p:nvPicPr>
          <p:cNvPr id="34" name="Picture 6" descr="Home :: EMWWAA">
            <a:extLst>
              <a:ext uri="{FF2B5EF4-FFF2-40B4-BE49-F238E27FC236}">
                <a16:creationId xmlns:a16="http://schemas.microsoft.com/office/drawing/2014/main" id="{01B4F253-6450-3E18-308B-8E580689D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668" y="2722665"/>
            <a:ext cx="1724039" cy="12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457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BEAF92C-575F-8471-F352-9121F4027AD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80346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BEAF92C-575F-8471-F352-9121F4027A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CBDA598-F05F-4F89-314E-28F0DC2D91CE}"/>
              </a:ext>
            </a:extLst>
          </p:cNvPr>
          <p:cNvSpPr/>
          <p:nvPr/>
        </p:nvSpPr>
        <p:spPr>
          <a:xfrm>
            <a:off x="0" y="-80010"/>
            <a:ext cx="342900" cy="6938010"/>
          </a:xfrm>
          <a:prstGeom prst="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66787F-1267-309F-5323-3AAA28342220}"/>
              </a:ext>
            </a:extLst>
          </p:cNvPr>
          <p:cNvSpPr txBox="1"/>
          <p:nvPr/>
        </p:nvSpPr>
        <p:spPr>
          <a:xfrm>
            <a:off x="365333" y="5424855"/>
            <a:ext cx="7739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journey: 2022/23 and beyond</a:t>
            </a:r>
            <a:endParaRPr lang="en-GB" sz="3600" b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EF77793-8A28-99D7-D7C1-490EEDE07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7" b="23230"/>
          <a:stretch/>
        </p:blipFill>
        <p:spPr bwMode="auto">
          <a:xfrm>
            <a:off x="3707130" y="2077840"/>
            <a:ext cx="5292104" cy="263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clothing, screenshot, cartoon&#10;&#10;Description automatically generated">
            <a:extLst>
              <a:ext uri="{FF2B5EF4-FFF2-40B4-BE49-F238E27FC236}">
                <a16:creationId xmlns:a16="http://schemas.microsoft.com/office/drawing/2014/main" id="{E231F6F5-6703-7FAE-D10C-4DC659FFC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2" y="388620"/>
            <a:ext cx="2594220" cy="3669030"/>
          </a:xfrm>
          <a:prstGeom prst="rect">
            <a:avLst/>
          </a:prstGeom>
        </p:spPr>
      </p:pic>
      <p:pic>
        <p:nvPicPr>
          <p:cNvPr id="5" name="Picture 4" descr="A picture containing text, clothing, screenshot, cartoon&#10;&#10;Description automatically generated">
            <a:extLst>
              <a:ext uri="{FF2B5EF4-FFF2-40B4-BE49-F238E27FC236}">
                <a16:creationId xmlns:a16="http://schemas.microsoft.com/office/drawing/2014/main" id="{AB796E1B-5078-E94D-BEE9-10D8069596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55" y="1780007"/>
            <a:ext cx="1123375" cy="1588801"/>
          </a:xfrm>
          <a:prstGeom prst="rect">
            <a:avLst/>
          </a:prstGeom>
        </p:spPr>
      </p:pic>
      <p:pic>
        <p:nvPicPr>
          <p:cNvPr id="8" name="Picture 7" descr="A picture containing text, clothing, screenshot, cartoon&#10;&#10;Description automatically generated">
            <a:extLst>
              <a:ext uri="{FF2B5EF4-FFF2-40B4-BE49-F238E27FC236}">
                <a16:creationId xmlns:a16="http://schemas.microsoft.com/office/drawing/2014/main" id="{81808FFF-E123-CC5F-D070-785964A231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74" y="3100939"/>
            <a:ext cx="1458286" cy="2062468"/>
          </a:xfrm>
          <a:prstGeom prst="rect">
            <a:avLst/>
          </a:prstGeom>
        </p:spPr>
      </p:pic>
      <p:pic>
        <p:nvPicPr>
          <p:cNvPr id="17" name="Picture 16" descr="A gold medal with blue text&#10;&#10;Description automatically generated with low confidence">
            <a:extLst>
              <a:ext uri="{FF2B5EF4-FFF2-40B4-BE49-F238E27FC236}">
                <a16:creationId xmlns:a16="http://schemas.microsoft.com/office/drawing/2014/main" id="{C0C60406-64FB-AA71-827D-03DBDDE266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97" y="2500987"/>
            <a:ext cx="4064669" cy="34074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C0C2A1-B95C-13A6-3606-376CB7174C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5627" y="140509"/>
            <a:ext cx="3511077" cy="2200275"/>
          </a:xfrm>
          <a:prstGeom prst="rect">
            <a:avLst/>
          </a:prstGeom>
        </p:spPr>
      </p:pic>
      <p:pic>
        <p:nvPicPr>
          <p:cNvPr id="10246" name="Picture 6" descr="NHS Wales - Shaping our Future Clinical Services Scoping | Q5 Partners">
            <a:extLst>
              <a:ext uri="{FF2B5EF4-FFF2-40B4-BE49-F238E27FC236}">
                <a16:creationId xmlns:a16="http://schemas.microsoft.com/office/drawing/2014/main" id="{D86C6595-E2A6-B086-47CB-4B50B76B1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035" y="644884"/>
            <a:ext cx="2794146" cy="72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D6D5D1B-CED0-9552-86E1-8514E180EA14}"/>
              </a:ext>
            </a:extLst>
          </p:cNvPr>
          <p:cNvGrpSpPr/>
          <p:nvPr/>
        </p:nvGrpSpPr>
        <p:grpSpPr>
          <a:xfrm>
            <a:off x="8470556" y="5694712"/>
            <a:ext cx="3612379" cy="996714"/>
            <a:chOff x="8470556" y="5694712"/>
            <a:chExt cx="3612379" cy="996714"/>
          </a:xfrm>
        </p:grpSpPr>
        <p:pic>
          <p:nvPicPr>
            <p:cNvPr id="22" name="Picture 21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86A70534-A14F-A517-7A76-2BC813B34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4692" y="5694712"/>
              <a:ext cx="1038243" cy="996714"/>
            </a:xfrm>
            <a:prstGeom prst="rect">
              <a:avLst/>
            </a:prstGeom>
          </p:spPr>
        </p:pic>
        <p:pic>
          <p:nvPicPr>
            <p:cNvPr id="23" name="Picture 2" descr="Alt">
              <a:extLst>
                <a:ext uri="{FF2B5EF4-FFF2-40B4-BE49-F238E27FC236}">
                  <a16:creationId xmlns:a16="http://schemas.microsoft.com/office/drawing/2014/main" id="{53F534F5-E772-46FA-3A2F-BC62DB6BB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0556" y="5828999"/>
              <a:ext cx="2465071" cy="803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0780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51CB2DE-5162-189E-BB45-85E2F98B02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838706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6" progId="TCLayout.ActiveDocument.1">
                  <p:embed/>
                </p:oleObj>
              </mc:Choice>
              <mc:Fallback>
                <p:oleObj name="think-cell Slide" r:id="rId3" imgW="416" imgH="41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51CB2DE-5162-189E-BB45-85E2F98B02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Placeholder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03FEBB1-46FB-B3F5-6F76-960C53BB99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11415" b="11415"/>
          <a:stretch>
            <a:fillRect/>
          </a:stretch>
        </p:blipFill>
        <p:spPr>
          <a:xfrm>
            <a:off x="342900" y="0"/>
            <a:ext cx="118491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2DA2-02E0-4172-94FD-1700F4DB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00" y="0"/>
            <a:ext cx="9911138" cy="1218986"/>
          </a:xfrm>
          <a:solidFill>
            <a:srgbClr val="202832">
              <a:alpha val="87000"/>
            </a:srgbClr>
          </a:solidFill>
        </p:spPr>
        <p:txBody>
          <a:bodyPr vert="horz"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Empowering all students forms part of our civic mission…</a:t>
            </a: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441E9947-AF04-4491-A853-16ED82EE7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7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2D38DC6-B74C-4F9B-ADA7-1EB3FCEF1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0300" y="1436995"/>
            <a:ext cx="628650" cy="1822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Placeholder 29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08BCB29-C846-00DD-BF93-14E0DAEF44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39" r="2039"/>
          <a:stretch>
            <a:fillRect/>
          </a:stretch>
        </p:blipFill>
        <p:spPr>
          <a:xfrm>
            <a:off x="11269273" y="5935791"/>
            <a:ext cx="977128" cy="977128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</p:pic>
      <p:pic>
        <p:nvPicPr>
          <p:cNvPr id="1026" name="Picture 1" descr="QR code">
            <a:hlinkClick r:id="rId7"/>
            <a:extLst>
              <a:ext uri="{FF2B5EF4-FFF2-40B4-BE49-F238E27FC236}">
                <a16:creationId xmlns:a16="http://schemas.microsoft.com/office/drawing/2014/main" id="{DFA0689C-FEBD-256D-B8FA-234325400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00" y="4508440"/>
            <a:ext cx="194945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F483F-2521-B134-8013-50150837473C}"/>
              </a:ext>
            </a:extLst>
          </p:cNvPr>
          <p:cNvSpPr txBox="1"/>
          <p:nvPr/>
        </p:nvSpPr>
        <p:spPr>
          <a:xfrm>
            <a:off x="397302" y="6490842"/>
            <a:ext cx="10871972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 D PODCAST               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DeD@cardiff.ac.uk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Email: </a:t>
            </a:r>
            <a:r>
              <a:rPr lang="en-GB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nwamadikj@cardiff.ac.uk                     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C00643-53B3-E6AA-2604-BBD0AF9D8BE2}"/>
              </a:ext>
            </a:extLst>
          </p:cNvPr>
          <p:cNvSpPr/>
          <p:nvPr/>
        </p:nvSpPr>
        <p:spPr>
          <a:xfrm>
            <a:off x="0" y="-80010"/>
            <a:ext cx="342900" cy="6938010"/>
          </a:xfrm>
          <a:prstGeom prst="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E77715-BEC8-0A44-528B-1E393B2B24BC}"/>
              </a:ext>
            </a:extLst>
          </p:cNvPr>
          <p:cNvSpPr/>
          <p:nvPr/>
        </p:nvSpPr>
        <p:spPr>
          <a:xfrm>
            <a:off x="9163050" y="684822"/>
            <a:ext cx="2686050" cy="2615041"/>
          </a:xfrm>
          <a:prstGeom prst="ellipse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IMPACT: It feels good when your ideas are validated!</a:t>
            </a:r>
            <a:r>
              <a:rPr lang="en-GB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331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910F4DA-AA52-4035-14F1-59E84728A6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05097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6" progId="TCLayout.ActiveDocument.1">
                  <p:embed/>
                </p:oleObj>
              </mc:Choice>
              <mc:Fallback>
                <p:oleObj name="think-cell Slide" r:id="rId3" imgW="416" imgH="41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910F4DA-AA52-4035-14F1-59E84728A6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9E66426-58E6-E45B-D83A-DFA4904D1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270"/>
            <a:ext cx="10515600" cy="1325563"/>
          </a:xfrm>
        </p:spPr>
        <p:txBody>
          <a:bodyPr vert="horz"/>
          <a:lstStyle/>
          <a:p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Background: </a:t>
            </a:r>
            <a:r>
              <a:rPr lang="en-GB" sz="4000" b="1" dirty="0">
                <a:solidFill>
                  <a:srgbClr val="FAB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 D</a:t>
            </a:r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Content Placeholder 3" descr="Shape&#10;&#10;Description automatically generated">
            <a:extLst>
              <a:ext uri="{FF2B5EF4-FFF2-40B4-BE49-F238E27FC236}">
                <a16:creationId xmlns:a16="http://schemas.microsoft.com/office/drawing/2014/main" id="{3B55C235-FEC3-4AFE-337D-7E75D5E635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00" t="45561" r="3886" b="8743"/>
          <a:stretch/>
        </p:blipFill>
        <p:spPr>
          <a:xfrm>
            <a:off x="7712375" y="1300673"/>
            <a:ext cx="4370560" cy="4579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4CEB90-7A3E-9D7B-52EA-9977F2B85BEB}"/>
              </a:ext>
            </a:extLst>
          </p:cNvPr>
          <p:cNvSpPr txBox="1"/>
          <p:nvPr/>
        </p:nvSpPr>
        <p:spPr>
          <a:xfrm flipH="1">
            <a:off x="9169205" y="3080392"/>
            <a:ext cx="1846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Vitamin 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71B091F-CF1D-6DE8-3037-F3BBB7358B55}"/>
              </a:ext>
            </a:extLst>
          </p:cNvPr>
          <p:cNvSpPr/>
          <p:nvPr/>
        </p:nvSpPr>
        <p:spPr>
          <a:xfrm>
            <a:off x="5180975" y="1336358"/>
            <a:ext cx="2154647" cy="860110"/>
          </a:xfrm>
          <a:prstGeom prst="round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of strong bones and teeth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510035F-AD5F-EA17-4AA1-01B4F8FA0CE5}"/>
              </a:ext>
            </a:extLst>
          </p:cNvPr>
          <p:cNvSpPr/>
          <p:nvPr/>
        </p:nvSpPr>
        <p:spPr>
          <a:xfrm>
            <a:off x="5180973" y="2384985"/>
            <a:ext cx="2154647" cy="860110"/>
          </a:xfrm>
          <a:prstGeom prst="round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Optimises calcium absorption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175C4A2-6666-E7B5-B60E-81D37A081A30}"/>
              </a:ext>
            </a:extLst>
          </p:cNvPr>
          <p:cNvSpPr/>
          <p:nvPr/>
        </p:nvSpPr>
        <p:spPr>
          <a:xfrm>
            <a:off x="5189746" y="3396231"/>
            <a:ext cx="2154647" cy="860110"/>
          </a:xfrm>
          <a:prstGeom prst="round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Promotes a healthy immune system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4FE7D1C-E547-1CC5-BA8C-0299FC07924B}"/>
              </a:ext>
            </a:extLst>
          </p:cNvPr>
          <p:cNvSpPr/>
          <p:nvPr/>
        </p:nvSpPr>
        <p:spPr>
          <a:xfrm>
            <a:off x="5189746" y="4437249"/>
            <a:ext cx="2154647" cy="860110"/>
          </a:xfrm>
          <a:prstGeom prst="round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normal muscle function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550B05D-3BEA-B20D-BA1F-19CEC3356C45}"/>
              </a:ext>
            </a:extLst>
          </p:cNvPr>
          <p:cNvSpPr/>
          <p:nvPr/>
        </p:nvSpPr>
        <p:spPr>
          <a:xfrm>
            <a:off x="5189746" y="5456104"/>
            <a:ext cx="2154647" cy="860110"/>
          </a:xfrm>
          <a:prstGeom prst="round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Produced naturally in the skin in response to sunlight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4E3C8C75-6A3F-1BF2-5BBD-D7B30D7FF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11" y="1218239"/>
            <a:ext cx="4075382" cy="5760720"/>
          </a:xfrm>
        </p:spPr>
        <p:txBody>
          <a:bodyPr>
            <a:normAutofit/>
          </a:bodyPr>
          <a:lstStyle/>
          <a:p>
            <a:r>
              <a:rPr lang="en-GB" sz="1800" b="1" kern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Global variations in Vitamin D status (National Library Medicine 2020)</a:t>
            </a:r>
          </a:p>
          <a:p>
            <a:r>
              <a:rPr lang="en-GB" sz="1800" b="1" kern="0" dirty="0">
                <a:solidFill>
                  <a:srgbClr val="FAB91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out of 3 UK adults tested for Vitamin D were deficient (Crowe et al 2019)</a:t>
            </a:r>
          </a:p>
          <a:p>
            <a:r>
              <a:rPr lang="en-GB" sz="1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Low </a:t>
            </a:r>
            <a:r>
              <a:rPr lang="en-GB" sz="1800" b="1" kern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levels in certain ethnic groups (Lin et al 2021) </a:t>
            </a:r>
          </a:p>
          <a:p>
            <a:r>
              <a:rPr lang="en-GB" sz="1800" b="1" kern="0" dirty="0">
                <a:solidFill>
                  <a:srgbClr val="FAB91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British Nutrition Foundation 2021 revealed that 29% of UK adults were unaware of UK Government Guidelines for Vitamin D </a:t>
            </a:r>
          </a:p>
          <a:p>
            <a:r>
              <a:rPr lang="en-GB" sz="1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Everyone &gt;1yr in the UK should consider </a:t>
            </a:r>
            <a:r>
              <a:rPr lang="en-GB" sz="1800" b="1" kern="0" dirty="0">
                <a:solidFill>
                  <a:srgbClr val="FAB91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daily supplement of vitamin D (10mcg/IU/day) </a:t>
            </a:r>
            <a:r>
              <a:rPr lang="en-GB" sz="1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especially during the autumn and winter months (Public Health England 2016, NICE 2020)</a:t>
            </a:r>
          </a:p>
          <a:p>
            <a:endParaRPr lang="en-GB" sz="1800" kern="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sz="1800" kern="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kern="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sz="1800" kern="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sz="1800" kern="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AC382000-2D96-446E-94F5-3E330ECE20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92" y="5694712"/>
            <a:ext cx="1038243" cy="996714"/>
          </a:xfrm>
          <a:prstGeom prst="rect">
            <a:avLst/>
          </a:prstGeom>
        </p:spPr>
      </p:pic>
      <p:pic>
        <p:nvPicPr>
          <p:cNvPr id="35" name="Picture 2" descr="Alt">
            <a:extLst>
              <a:ext uri="{FF2B5EF4-FFF2-40B4-BE49-F238E27FC236}">
                <a16:creationId xmlns:a16="http://schemas.microsoft.com/office/drawing/2014/main" id="{3D331D11-3D8E-F582-048A-18FACC7B2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56" y="5828999"/>
            <a:ext cx="2465071" cy="8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ight Brace 35">
            <a:extLst>
              <a:ext uri="{FF2B5EF4-FFF2-40B4-BE49-F238E27FC236}">
                <a16:creationId xmlns:a16="http://schemas.microsoft.com/office/drawing/2014/main" id="{7F26F8F4-8E65-AA77-CA74-2AC489FB616A}"/>
              </a:ext>
            </a:extLst>
          </p:cNvPr>
          <p:cNvSpPr/>
          <p:nvPr/>
        </p:nvSpPr>
        <p:spPr>
          <a:xfrm>
            <a:off x="7429321" y="1485833"/>
            <a:ext cx="673083" cy="4579200"/>
          </a:xfrm>
          <a:custGeom>
            <a:avLst/>
            <a:gdLst>
              <a:gd name="connsiteX0" fmla="*/ 0 w 673083"/>
              <a:gd name="connsiteY0" fmla="*/ 0 h 4579200"/>
              <a:gd name="connsiteX1" fmla="*/ 336542 w 673083"/>
              <a:gd name="connsiteY1" fmla="*/ 113239 h 4579200"/>
              <a:gd name="connsiteX2" fmla="*/ 336542 w 673083"/>
              <a:gd name="connsiteY2" fmla="*/ 2107764 h 4579200"/>
              <a:gd name="connsiteX3" fmla="*/ 673084 w 673083"/>
              <a:gd name="connsiteY3" fmla="*/ 2221003 h 4579200"/>
              <a:gd name="connsiteX4" fmla="*/ 336542 w 673083"/>
              <a:gd name="connsiteY4" fmla="*/ 2334242 h 4579200"/>
              <a:gd name="connsiteX5" fmla="*/ 336542 w 673083"/>
              <a:gd name="connsiteY5" fmla="*/ 4465961 h 4579200"/>
              <a:gd name="connsiteX6" fmla="*/ 0 w 673083"/>
              <a:gd name="connsiteY6" fmla="*/ 4579200 h 4579200"/>
              <a:gd name="connsiteX7" fmla="*/ 0 w 673083"/>
              <a:gd name="connsiteY7" fmla="*/ 0 h 4579200"/>
              <a:gd name="connsiteX0" fmla="*/ 0 w 673083"/>
              <a:gd name="connsiteY0" fmla="*/ 0 h 4579200"/>
              <a:gd name="connsiteX1" fmla="*/ 336542 w 673083"/>
              <a:gd name="connsiteY1" fmla="*/ 113239 h 4579200"/>
              <a:gd name="connsiteX2" fmla="*/ 336542 w 673083"/>
              <a:gd name="connsiteY2" fmla="*/ 2107764 h 4579200"/>
              <a:gd name="connsiteX3" fmla="*/ 673084 w 673083"/>
              <a:gd name="connsiteY3" fmla="*/ 2221003 h 4579200"/>
              <a:gd name="connsiteX4" fmla="*/ 336542 w 673083"/>
              <a:gd name="connsiteY4" fmla="*/ 2334242 h 4579200"/>
              <a:gd name="connsiteX5" fmla="*/ 336542 w 673083"/>
              <a:gd name="connsiteY5" fmla="*/ 4465961 h 4579200"/>
              <a:gd name="connsiteX6" fmla="*/ 0 w 673083"/>
              <a:gd name="connsiteY6" fmla="*/ 4579200 h 457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3083" h="4579200" stroke="0" extrusionOk="0">
                <a:moveTo>
                  <a:pt x="0" y="0"/>
                </a:moveTo>
                <a:cubicBezTo>
                  <a:pt x="180922" y="3281"/>
                  <a:pt x="338805" y="57858"/>
                  <a:pt x="336542" y="113239"/>
                </a:cubicBezTo>
                <a:cubicBezTo>
                  <a:pt x="476095" y="820413"/>
                  <a:pt x="485712" y="1679012"/>
                  <a:pt x="336542" y="2107764"/>
                </a:cubicBezTo>
                <a:cubicBezTo>
                  <a:pt x="345766" y="2172768"/>
                  <a:pt x="495693" y="2225442"/>
                  <a:pt x="673084" y="2221003"/>
                </a:cubicBezTo>
                <a:cubicBezTo>
                  <a:pt x="484167" y="2224345"/>
                  <a:pt x="343643" y="2264246"/>
                  <a:pt x="336542" y="2334242"/>
                </a:cubicBezTo>
                <a:cubicBezTo>
                  <a:pt x="204709" y="3359799"/>
                  <a:pt x="253963" y="3575304"/>
                  <a:pt x="336542" y="4465961"/>
                </a:cubicBezTo>
                <a:cubicBezTo>
                  <a:pt x="323204" y="4501119"/>
                  <a:pt x="185520" y="4575521"/>
                  <a:pt x="0" y="4579200"/>
                </a:cubicBezTo>
                <a:cubicBezTo>
                  <a:pt x="43708" y="3026084"/>
                  <a:pt x="63942" y="1522067"/>
                  <a:pt x="0" y="0"/>
                </a:cubicBezTo>
                <a:close/>
              </a:path>
              <a:path w="673083" h="4579200" fill="none" extrusionOk="0">
                <a:moveTo>
                  <a:pt x="0" y="0"/>
                </a:moveTo>
                <a:cubicBezTo>
                  <a:pt x="179726" y="983"/>
                  <a:pt x="328111" y="50352"/>
                  <a:pt x="336542" y="113239"/>
                </a:cubicBezTo>
                <a:cubicBezTo>
                  <a:pt x="500871" y="424552"/>
                  <a:pt x="202159" y="1815028"/>
                  <a:pt x="336542" y="2107764"/>
                </a:cubicBezTo>
                <a:cubicBezTo>
                  <a:pt x="321062" y="2178636"/>
                  <a:pt x="479029" y="2219762"/>
                  <a:pt x="673084" y="2221003"/>
                </a:cubicBezTo>
                <a:cubicBezTo>
                  <a:pt x="492584" y="2224078"/>
                  <a:pt x="333701" y="2277051"/>
                  <a:pt x="336542" y="2334242"/>
                </a:cubicBezTo>
                <a:cubicBezTo>
                  <a:pt x="327160" y="3274496"/>
                  <a:pt x="217543" y="3542191"/>
                  <a:pt x="336542" y="4465961"/>
                </a:cubicBezTo>
                <a:cubicBezTo>
                  <a:pt x="346440" y="4500766"/>
                  <a:pt x="180957" y="4579245"/>
                  <a:pt x="0" y="4579200"/>
                </a:cubicBezTo>
              </a:path>
              <a:path w="673083" h="4579200" fill="none" stroke="0" extrusionOk="0">
                <a:moveTo>
                  <a:pt x="0" y="0"/>
                </a:moveTo>
                <a:cubicBezTo>
                  <a:pt x="184852" y="5592"/>
                  <a:pt x="334567" y="50525"/>
                  <a:pt x="336542" y="113239"/>
                </a:cubicBezTo>
                <a:cubicBezTo>
                  <a:pt x="347624" y="430309"/>
                  <a:pt x="484435" y="1323656"/>
                  <a:pt x="336542" y="2107764"/>
                </a:cubicBezTo>
                <a:cubicBezTo>
                  <a:pt x="333398" y="2153900"/>
                  <a:pt x="485799" y="2224075"/>
                  <a:pt x="673084" y="2221003"/>
                </a:cubicBezTo>
                <a:cubicBezTo>
                  <a:pt x="487459" y="2222920"/>
                  <a:pt x="336646" y="2266377"/>
                  <a:pt x="336542" y="2334242"/>
                </a:cubicBezTo>
                <a:cubicBezTo>
                  <a:pt x="483435" y="2777411"/>
                  <a:pt x="304012" y="3417800"/>
                  <a:pt x="336542" y="4465961"/>
                </a:cubicBezTo>
                <a:cubicBezTo>
                  <a:pt x="324190" y="4557003"/>
                  <a:pt x="208576" y="4584707"/>
                  <a:pt x="0" y="4579200"/>
                </a:cubicBezTo>
              </a:path>
            </a:pathLst>
          </a:custGeom>
          <a:ln w="19050">
            <a:solidFill>
              <a:srgbClr val="FAB919"/>
            </a:solidFill>
            <a:extLst>
              <a:ext uri="{C807C97D-BFC1-408E-A445-0C87EB9F89A2}">
                <ask:lineSketchStyleProps xmlns:ask="http://schemas.microsoft.com/office/drawing/2018/sketchyshapes" sd="228765994">
                  <a:prstGeom prst="rightBrace">
                    <a:avLst>
                      <a:gd name="adj1" fmla="val 16824"/>
                      <a:gd name="adj2" fmla="val 485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FAB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750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BE6D492C-A80A-13BB-FAC8-906AF382E44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35702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E6D492C-A80A-13BB-FAC8-906AF382E4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07188E88-2CAF-4869-9413-0E0A62330DC6}"/>
              </a:ext>
            </a:extLst>
          </p:cNvPr>
          <p:cNvSpPr txBox="1">
            <a:spLocks/>
          </p:cNvSpPr>
          <p:nvPr/>
        </p:nvSpPr>
        <p:spPr>
          <a:xfrm>
            <a:off x="287067" y="-43598"/>
            <a:ext cx="8552133" cy="21135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dirty="0">
              <a:solidFill>
                <a:srgbClr val="2D3B41"/>
              </a:solidFill>
              <a:latin typeface="Abadi" panose="020B06040201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62D652-F559-435E-8F01-3D1542F2BFB6}"/>
              </a:ext>
            </a:extLst>
          </p:cNvPr>
          <p:cNvSpPr/>
          <p:nvPr/>
        </p:nvSpPr>
        <p:spPr>
          <a:xfrm>
            <a:off x="0" y="6028841"/>
            <a:ext cx="7593907" cy="829159"/>
          </a:xfrm>
          <a:prstGeom prst="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Vitamin D can also be sourced and supplemented by foods.   </a:t>
            </a:r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8C7AE5-97CA-456C-97AE-1310BDDC5199}"/>
              </a:ext>
            </a:extLst>
          </p:cNvPr>
          <p:cNvCxnSpPr/>
          <p:nvPr/>
        </p:nvCxnSpPr>
        <p:spPr>
          <a:xfrm>
            <a:off x="0" y="6028841"/>
            <a:ext cx="12211230" cy="0"/>
          </a:xfrm>
          <a:prstGeom prst="line">
            <a:avLst/>
          </a:prstGeom>
          <a:ln w="76200">
            <a:solidFill>
              <a:srgbClr val="FAB9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DC37C56A-2B53-4167-B9F1-B976450226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52500" t="45561" r="3886" b="8743"/>
          <a:stretch/>
        </p:blipFill>
        <p:spPr>
          <a:xfrm>
            <a:off x="8587794" y="1112282"/>
            <a:ext cx="3509881" cy="367745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EF5683-2743-4D56-AE45-1B28B2538920}"/>
              </a:ext>
            </a:extLst>
          </p:cNvPr>
          <p:cNvCxnSpPr>
            <a:cxnSpLocks/>
          </p:cNvCxnSpPr>
          <p:nvPr/>
        </p:nvCxnSpPr>
        <p:spPr>
          <a:xfrm>
            <a:off x="353866" y="1901677"/>
            <a:ext cx="7208790" cy="0"/>
          </a:xfrm>
          <a:prstGeom prst="line">
            <a:avLst/>
          </a:prstGeom>
          <a:ln w="57150">
            <a:solidFill>
              <a:srgbClr val="FAB9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30B3F24-0ECB-483A-8549-9412F174BEA5}"/>
              </a:ext>
            </a:extLst>
          </p:cNvPr>
          <p:cNvSpPr txBox="1"/>
          <p:nvPr/>
        </p:nvSpPr>
        <p:spPr>
          <a:xfrm>
            <a:off x="308146" y="238343"/>
            <a:ext cx="103137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AB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 who are at risk of  Vitamin D deficiency are advised by UK Department of Health to take a supplement all year round!</a:t>
            </a:r>
            <a:endParaRPr lang="en-GB" sz="3200" b="1" u="none" strike="noStrike" dirty="0">
              <a:solidFill>
                <a:srgbClr val="FAB91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group of people with different poses&#10;&#10;Description automatically generated with low confidence">
            <a:extLst>
              <a:ext uri="{FF2B5EF4-FFF2-40B4-BE49-F238E27FC236}">
                <a16:creationId xmlns:a16="http://schemas.microsoft.com/office/drawing/2014/main" id="{C754CC9C-C3AC-365E-2930-F77225836A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0" r="20747" b="40606"/>
          <a:stretch/>
        </p:blipFill>
        <p:spPr>
          <a:xfrm>
            <a:off x="47405" y="2681942"/>
            <a:ext cx="9842440" cy="29759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A2ED1B-3BC3-4DE1-8915-4066F6AF3E8D}"/>
              </a:ext>
            </a:extLst>
          </p:cNvPr>
          <p:cNvSpPr txBox="1"/>
          <p:nvPr/>
        </p:nvSpPr>
        <p:spPr>
          <a:xfrm>
            <a:off x="7140853" y="6239386"/>
            <a:ext cx="423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 D: The sunshine vitamin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5A74E6C1-DBEA-52B4-9B90-9503048F0F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DF5854DE-C68D-8669-DC95-7F8A952459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EC43DB16-ED15-B216-5309-9A7AEFB992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6694" y="6127991"/>
            <a:ext cx="663553" cy="66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AD0F8CD8-53B6-69A5-77E0-8590731E2E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4DCCB-F6DD-7791-6F19-A1502273A2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900" y="6067093"/>
            <a:ext cx="840206" cy="805879"/>
          </a:xfrm>
          <a:prstGeom prst="rect">
            <a:avLst/>
          </a:prstGeom>
        </p:spPr>
      </p:pic>
      <p:pic>
        <p:nvPicPr>
          <p:cNvPr id="13" name="Picture 12" descr="A group of people with different poses&#10;&#10;Description automatically generated with low confidence">
            <a:extLst>
              <a:ext uri="{FF2B5EF4-FFF2-40B4-BE49-F238E27FC236}">
                <a16:creationId xmlns:a16="http://schemas.microsoft.com/office/drawing/2014/main" id="{929360E6-132E-D6FF-7F93-51F0497EFA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8"/>
          <a:stretch/>
        </p:blipFill>
        <p:spPr>
          <a:xfrm>
            <a:off x="9953984" y="280126"/>
            <a:ext cx="2238016" cy="879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6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7188E88-2CAF-4869-9413-0E0A62330DC6}"/>
              </a:ext>
            </a:extLst>
          </p:cNvPr>
          <p:cNvSpPr txBox="1">
            <a:spLocks/>
          </p:cNvSpPr>
          <p:nvPr/>
        </p:nvSpPr>
        <p:spPr>
          <a:xfrm>
            <a:off x="371998" y="-460518"/>
            <a:ext cx="10023969" cy="19620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FAB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sources of vitamin D</a:t>
            </a:r>
          </a:p>
          <a:p>
            <a:pPr algn="l"/>
            <a:endParaRPr lang="en-US" sz="2800" dirty="0">
              <a:solidFill>
                <a:srgbClr val="FAB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62D652-F559-435E-8F01-3D1542F2BFB6}"/>
              </a:ext>
            </a:extLst>
          </p:cNvPr>
          <p:cNvSpPr/>
          <p:nvPr/>
        </p:nvSpPr>
        <p:spPr>
          <a:xfrm>
            <a:off x="0" y="6015424"/>
            <a:ext cx="12192000" cy="829159"/>
          </a:xfrm>
          <a:prstGeom prst="rect">
            <a:avLst/>
          </a:prstGeom>
          <a:solidFill>
            <a:srgbClr val="F58F24"/>
          </a:solidFill>
          <a:ln>
            <a:solidFill>
              <a:srgbClr val="F6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8C7AE5-97CA-456C-97AE-1310BDDC5199}"/>
              </a:ext>
            </a:extLst>
          </p:cNvPr>
          <p:cNvCxnSpPr/>
          <p:nvPr/>
        </p:nvCxnSpPr>
        <p:spPr>
          <a:xfrm>
            <a:off x="0" y="6028841"/>
            <a:ext cx="12211230" cy="0"/>
          </a:xfrm>
          <a:prstGeom prst="line">
            <a:avLst/>
          </a:prstGeom>
          <a:ln w="76200">
            <a:solidFill>
              <a:srgbClr val="FAB9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DC37C56A-2B53-4167-B9F1-B97645022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52500" t="45561" r="3886" b="8743"/>
          <a:stretch/>
        </p:blipFill>
        <p:spPr>
          <a:xfrm>
            <a:off x="8302123" y="-444715"/>
            <a:ext cx="4355400" cy="456333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EF5683-2743-4D56-AE45-1B28B2538920}"/>
              </a:ext>
            </a:extLst>
          </p:cNvPr>
          <p:cNvCxnSpPr>
            <a:cxnSpLocks/>
          </p:cNvCxnSpPr>
          <p:nvPr/>
        </p:nvCxnSpPr>
        <p:spPr>
          <a:xfrm>
            <a:off x="433371" y="1261872"/>
            <a:ext cx="8759397" cy="0"/>
          </a:xfrm>
          <a:prstGeom prst="line">
            <a:avLst/>
          </a:prstGeom>
          <a:ln w="57150">
            <a:solidFill>
              <a:srgbClr val="FAB9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lternate Process 15">
            <a:extLst>
              <a:ext uri="{FF2B5EF4-FFF2-40B4-BE49-F238E27FC236}">
                <a16:creationId xmlns:a16="http://schemas.microsoft.com/office/drawing/2014/main" id="{B68E64ED-8DA8-2E45-B1EE-44228F341FCF}"/>
              </a:ext>
            </a:extLst>
          </p:cNvPr>
          <p:cNvSpPr/>
          <p:nvPr/>
        </p:nvSpPr>
        <p:spPr>
          <a:xfrm>
            <a:off x="2778006" y="1547289"/>
            <a:ext cx="5788896" cy="1210611"/>
          </a:xfrm>
          <a:prstGeom prst="flowChartAlternateProcess">
            <a:avLst/>
          </a:prstGeom>
          <a:solidFill>
            <a:srgbClr val="FAB91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rgbClr val="2D3B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Oily fish such as salmon, sardines and mackerel. Cod liver oil also contains a lot of vitamin D. </a:t>
            </a:r>
          </a:p>
        </p:txBody>
      </p:sp>
      <p:sp>
        <p:nvSpPr>
          <p:cNvPr id="24" name="Alternate Process 23">
            <a:extLst>
              <a:ext uri="{FF2B5EF4-FFF2-40B4-BE49-F238E27FC236}">
                <a16:creationId xmlns:a16="http://schemas.microsoft.com/office/drawing/2014/main" id="{28F0ADBA-1CFF-EB4F-B91F-B9BAC8CE17F4}"/>
              </a:ext>
            </a:extLst>
          </p:cNvPr>
          <p:cNvSpPr/>
          <p:nvPr/>
        </p:nvSpPr>
        <p:spPr>
          <a:xfrm>
            <a:off x="4671662" y="3356204"/>
            <a:ext cx="2107938" cy="685764"/>
          </a:xfrm>
          <a:prstGeom prst="flowChartAlternateProcess">
            <a:avLst/>
          </a:prstGeom>
          <a:solidFill>
            <a:srgbClr val="FAB91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D3B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 yolks</a:t>
            </a:r>
          </a:p>
        </p:txBody>
      </p:sp>
      <p:sp>
        <p:nvSpPr>
          <p:cNvPr id="25" name="Alternate Process 24">
            <a:extLst>
              <a:ext uri="{FF2B5EF4-FFF2-40B4-BE49-F238E27FC236}">
                <a16:creationId xmlns:a16="http://schemas.microsoft.com/office/drawing/2014/main" id="{A7615A2E-1377-834E-9562-55ED785EFF24}"/>
              </a:ext>
            </a:extLst>
          </p:cNvPr>
          <p:cNvSpPr/>
          <p:nvPr/>
        </p:nvSpPr>
        <p:spPr>
          <a:xfrm>
            <a:off x="8453359" y="3541435"/>
            <a:ext cx="2842513" cy="665510"/>
          </a:xfrm>
          <a:prstGeom prst="flowChartAlternateProcess">
            <a:avLst/>
          </a:prstGeom>
          <a:solidFill>
            <a:srgbClr val="FAB91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D3B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Lamb</a:t>
            </a:r>
          </a:p>
        </p:txBody>
      </p:sp>
      <p:sp>
        <p:nvSpPr>
          <p:cNvPr id="26" name="Alternate Process 25">
            <a:extLst>
              <a:ext uri="{FF2B5EF4-FFF2-40B4-BE49-F238E27FC236}">
                <a16:creationId xmlns:a16="http://schemas.microsoft.com/office/drawing/2014/main" id="{7838D7CD-A86F-FA4F-9B17-8D52EC66E221}"/>
              </a:ext>
            </a:extLst>
          </p:cNvPr>
          <p:cNvSpPr/>
          <p:nvPr/>
        </p:nvSpPr>
        <p:spPr>
          <a:xfrm>
            <a:off x="971238" y="3541341"/>
            <a:ext cx="2576633" cy="620490"/>
          </a:xfrm>
          <a:prstGeom prst="flowChartAlternateProcess">
            <a:avLst/>
          </a:prstGeom>
          <a:solidFill>
            <a:srgbClr val="FAB91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D3B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B5A5F-C71C-C748-8738-BFFBBE4A90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6" t="32711" r="29556" b="33046"/>
          <a:stretch/>
        </p:blipFill>
        <p:spPr>
          <a:xfrm>
            <a:off x="809714" y="1480686"/>
            <a:ext cx="1656128" cy="13347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458A59E-9C64-3A42-948A-CEB5C1627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88" t="49422" r="29588" b="17867"/>
          <a:stretch/>
        </p:blipFill>
        <p:spPr>
          <a:xfrm>
            <a:off x="3738642" y="3333908"/>
            <a:ext cx="1306163" cy="10595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873897-4429-1149-B263-FCFBD7D1A9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00" t="34133" r="29588" b="34578"/>
          <a:stretch/>
        </p:blipFill>
        <p:spPr>
          <a:xfrm>
            <a:off x="8389017" y="2582962"/>
            <a:ext cx="1607501" cy="1220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87CD03-F485-A947-B922-A9AEABEBAA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044" t="26259" r="34000" b="28901"/>
          <a:stretch/>
        </p:blipFill>
        <p:spPr>
          <a:xfrm>
            <a:off x="110281" y="2887103"/>
            <a:ext cx="1090808" cy="1440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730C47-6B49-49E1-8157-AD21ACAE1A40}"/>
              </a:ext>
            </a:extLst>
          </p:cNvPr>
          <p:cNvSpPr txBox="1"/>
          <p:nvPr/>
        </p:nvSpPr>
        <p:spPr>
          <a:xfrm>
            <a:off x="7779078" y="6142925"/>
            <a:ext cx="423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Vitamin D: The sunshine vitamin</a:t>
            </a:r>
          </a:p>
        </p:txBody>
      </p:sp>
      <p:sp>
        <p:nvSpPr>
          <p:cNvPr id="3" name="Alternate Process 15">
            <a:extLst>
              <a:ext uri="{FF2B5EF4-FFF2-40B4-BE49-F238E27FC236}">
                <a16:creationId xmlns:a16="http://schemas.microsoft.com/office/drawing/2014/main" id="{BCA40FC0-A8C5-A488-012B-6A77E5A4E03D}"/>
              </a:ext>
            </a:extLst>
          </p:cNvPr>
          <p:cNvSpPr/>
          <p:nvPr/>
        </p:nvSpPr>
        <p:spPr>
          <a:xfrm>
            <a:off x="5036476" y="4827417"/>
            <a:ext cx="6945630" cy="1826263"/>
          </a:xfrm>
          <a:prstGeom prst="flowChartAlternateProcess">
            <a:avLst/>
          </a:prstGeom>
          <a:solidFill>
            <a:srgbClr val="FAB91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2D3B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foods are fortified with vitamin D, such as breakfast cereals, margarine spreads, yoghurts and juices.</a:t>
            </a:r>
          </a:p>
          <a:p>
            <a:pPr algn="ctr"/>
            <a:endParaRPr lang="en-US" sz="2000" b="1" dirty="0">
              <a:solidFill>
                <a:srgbClr val="2D3B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2D3B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out for the ‘fortified with vitamin D’ label next time you go to the supermarket.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E7DB05-EF1C-7F89-6975-BD93DC4305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622" t="27023" r="31867" b="28000"/>
          <a:stretch/>
        </p:blipFill>
        <p:spPr>
          <a:xfrm>
            <a:off x="3007360" y="4206945"/>
            <a:ext cx="1819222" cy="2806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BA5E18-7158-2062-E61C-6D84A8B55F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311" t="37374" r="28363" b="37955"/>
          <a:stretch/>
        </p:blipFill>
        <p:spPr>
          <a:xfrm>
            <a:off x="1455389" y="5377315"/>
            <a:ext cx="2337577" cy="1598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BF610-77A8-077F-46B8-D18C9857D1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105" t="28659" r="36588" b="28934"/>
          <a:stretch/>
        </p:blipFill>
        <p:spPr>
          <a:xfrm>
            <a:off x="1016000" y="4393499"/>
            <a:ext cx="1280159" cy="2585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85BE2C-F699-2E19-697B-1F6598169E1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7394" t="30046" r="37083" b="29599"/>
          <a:stretch/>
        </p:blipFill>
        <p:spPr>
          <a:xfrm>
            <a:off x="105211" y="4945272"/>
            <a:ext cx="1042719" cy="1814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4DF725-A0EF-A489-D3B6-83455F6F08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785" y="13417"/>
            <a:ext cx="880480" cy="8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13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2AC4F81F-23AF-007A-368A-1F7D2C313CB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5178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6" progId="TCLayout.ActiveDocument.1">
                  <p:embed/>
                </p:oleObj>
              </mc:Choice>
              <mc:Fallback>
                <p:oleObj name="think-cell Slide" r:id="rId3" imgW="416" imgH="41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AC4F81F-23AF-007A-368A-1F7D2C313C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Placeholder 7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F9EC252F-9ACC-8E1C-C518-67B391CD91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/>
          <a:srcRect t="3083" r="1" b="19748"/>
          <a:stretch/>
        </p:blipFill>
        <p:spPr>
          <a:xfrm>
            <a:off x="342900" y="0"/>
            <a:ext cx="11849100" cy="6857990"/>
          </a:xfr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C351EB-E4D9-92D3-566C-474AD311F701}"/>
              </a:ext>
            </a:extLst>
          </p:cNvPr>
          <p:cNvSpPr/>
          <p:nvPr/>
        </p:nvSpPr>
        <p:spPr>
          <a:xfrm>
            <a:off x="360710" y="-11430"/>
            <a:ext cx="11819860" cy="685800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030" y="818662"/>
            <a:ext cx="4782161" cy="1199800"/>
          </a:xfrm>
          <a:solidFill>
            <a:srgbClr val="202832"/>
          </a:solidFill>
        </p:spPr>
        <p:txBody>
          <a:bodyPr vert="horz" anchor="b">
            <a:normAutofit/>
          </a:bodyPr>
          <a:lstStyle/>
          <a:p>
            <a:r>
              <a:rPr lang="en-US" sz="6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632" y="2814978"/>
            <a:ext cx="7293427" cy="1529651"/>
          </a:xfrm>
          <a:solidFill>
            <a:srgbClr val="202832"/>
          </a:solidFill>
        </p:spPr>
        <p:txBody>
          <a:bodyPr vert="horz" lIns="0" tIns="45720" rIns="91440" bIns="45720" rtlCol="0">
            <a:normAutofit fontScale="85000" lnSpcReduction="10000"/>
          </a:bodyPr>
          <a:lstStyle/>
          <a:p>
            <a:r>
              <a:rPr lang="en-GB" sz="3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During the pandemic, and the push towards online learning, the African-Caribbean Medical Association (ACMA) Cardiff noticed there had been limited opportunities for:</a:t>
            </a:r>
          </a:p>
          <a:p>
            <a:endParaRPr lang="en-GB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  <p:pic>
        <p:nvPicPr>
          <p:cNvPr id="10" name="Picture Placeholder 29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01A9346-36AE-6FF5-E11F-F7AF58195F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39" r="2039"/>
          <a:stretch>
            <a:fillRect/>
          </a:stretch>
        </p:blipFill>
        <p:spPr>
          <a:xfrm>
            <a:off x="10972828" y="5638828"/>
            <a:ext cx="1219172" cy="1219172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C6E237-2188-AA1C-6EE0-AFBC3A47D81A}"/>
              </a:ext>
            </a:extLst>
          </p:cNvPr>
          <p:cNvSpPr/>
          <p:nvPr/>
        </p:nvSpPr>
        <p:spPr>
          <a:xfrm>
            <a:off x="0" y="-80010"/>
            <a:ext cx="342900" cy="6938010"/>
          </a:xfrm>
          <a:prstGeom prst="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6D43CB5-6C98-9AF5-0D03-7528697DC17A}"/>
              </a:ext>
            </a:extLst>
          </p:cNvPr>
          <p:cNvSpPr/>
          <p:nvPr/>
        </p:nvSpPr>
        <p:spPr>
          <a:xfrm>
            <a:off x="1505301" y="4683934"/>
            <a:ext cx="6885758" cy="714584"/>
          </a:xfrm>
          <a:prstGeom prst="roundRect">
            <a:avLst/>
          </a:prstGeom>
          <a:solidFill>
            <a:srgbClr val="202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Students to learn inter-professionally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AF6CB3-ADEC-7E03-EF0F-469F4DAFDDB7}"/>
              </a:ext>
            </a:extLst>
          </p:cNvPr>
          <p:cNvSpPr/>
          <p:nvPr/>
        </p:nvSpPr>
        <p:spPr>
          <a:xfrm>
            <a:off x="1505302" y="5715567"/>
            <a:ext cx="6885758" cy="714584"/>
          </a:xfrm>
          <a:prstGeom prst="roundRect">
            <a:avLst/>
          </a:prstGeom>
          <a:solidFill>
            <a:srgbClr val="202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Students to engage in public health activities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F7012E-A378-76B6-9A84-8199E50F636C}"/>
              </a:ext>
            </a:extLst>
          </p:cNvPr>
          <p:cNvSpPr/>
          <p:nvPr/>
        </p:nvSpPr>
        <p:spPr>
          <a:xfrm>
            <a:off x="1097632" y="4676849"/>
            <a:ext cx="778376" cy="71458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E6AD26-1F23-7EA1-35E6-284425CEA624}"/>
              </a:ext>
            </a:extLst>
          </p:cNvPr>
          <p:cNvSpPr/>
          <p:nvPr/>
        </p:nvSpPr>
        <p:spPr>
          <a:xfrm>
            <a:off x="1097632" y="5688409"/>
            <a:ext cx="778376" cy="71458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5F0A986-00BD-2587-2201-1D3F31F71C8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17345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6" progId="TCLayout.ActiveDocument.1">
                  <p:embed/>
                </p:oleObj>
              </mc:Choice>
              <mc:Fallback>
                <p:oleObj name="think-cell Slide" r:id="rId3" imgW="416" imgH="41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5F0A986-00BD-2587-2201-1D3F31F71C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8D11E5A-347C-39CE-DDDC-032E3BDB40DC}"/>
              </a:ext>
            </a:extLst>
          </p:cNvPr>
          <p:cNvSpPr/>
          <p:nvPr/>
        </p:nvSpPr>
        <p:spPr>
          <a:xfrm>
            <a:off x="-20236" y="-80010"/>
            <a:ext cx="2130197" cy="6938010"/>
          </a:xfrm>
          <a:prstGeom prst="rect">
            <a:avLst/>
          </a:prstGeom>
          <a:solidFill>
            <a:srgbClr val="202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3FD558-AAA4-F1F6-95F0-33B42872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GB" sz="6000" dirty="0">
                <a:latin typeface="Arial" panose="020B0604020202020204" pitchFamily="34" charset="0"/>
                <a:cs typeface="Arial" panose="020B0604020202020204" pitchFamily="34" charset="0"/>
              </a:rPr>
              <a:t>Two IPE Events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062D0D3-98EE-9575-C515-6F44AA786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00" y="1463166"/>
            <a:ext cx="3687844" cy="4833245"/>
          </a:xfrm>
          <a:prstGeom prst="rect">
            <a:avLst/>
          </a:prstGeom>
        </p:spPr>
      </p:pic>
      <p:pic>
        <p:nvPicPr>
          <p:cNvPr id="12" name="Picture 11" descr="Image preview">
            <a:extLst>
              <a:ext uri="{FF2B5EF4-FFF2-40B4-BE49-F238E27FC236}">
                <a16:creationId xmlns:a16="http://schemas.microsoft.com/office/drawing/2014/main" id="{C33EDCBF-963F-8571-D954-94877FF47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343" y="1481937"/>
            <a:ext cx="3687845" cy="47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853C6D-33B4-7261-880A-3C31F0DDBEB5}"/>
              </a:ext>
            </a:extLst>
          </p:cNvPr>
          <p:cNvSpPr txBox="1"/>
          <p:nvPr/>
        </p:nvSpPr>
        <p:spPr>
          <a:xfrm>
            <a:off x="2772321" y="190812"/>
            <a:ext cx="90280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health involves every healthcare professional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BF72D1-CA6C-CA52-C1D2-61B245CAA918}"/>
              </a:ext>
            </a:extLst>
          </p:cNvPr>
          <p:cNvSpPr/>
          <p:nvPr/>
        </p:nvSpPr>
        <p:spPr>
          <a:xfrm>
            <a:off x="2109962" y="0"/>
            <a:ext cx="342900" cy="6938010"/>
          </a:xfrm>
          <a:prstGeom prst="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79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BEAF92C-575F-8471-F352-9121F4027AD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59982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6" progId="TCLayout.ActiveDocument.1">
                  <p:embed/>
                </p:oleObj>
              </mc:Choice>
              <mc:Fallback>
                <p:oleObj name="think-cell Slide" r:id="rId3" imgW="416" imgH="41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BEAF92C-575F-8471-F352-9121F4027A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9A43F245-581D-DADA-009E-9147E2453B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415" b="11415"/>
          <a:stretch>
            <a:fillRect/>
          </a:stretch>
        </p:blipFill>
        <p:spPr>
          <a:xfrm>
            <a:off x="0" y="-1"/>
            <a:ext cx="12192000" cy="70564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66787F-1267-309F-5323-3AAA28342220}"/>
              </a:ext>
            </a:extLst>
          </p:cNvPr>
          <p:cNvSpPr txBox="1"/>
          <p:nvPr/>
        </p:nvSpPr>
        <p:spPr>
          <a:xfrm>
            <a:off x="492442" y="287938"/>
            <a:ext cx="11550015" cy="707886"/>
          </a:xfrm>
          <a:prstGeom prst="rect">
            <a:avLst/>
          </a:prstGeom>
          <a:solidFill>
            <a:srgbClr val="202832"/>
          </a:solidFill>
        </p:spPr>
        <p:txBody>
          <a:bodyPr wrap="square">
            <a:spAutoFit/>
          </a:bodyPr>
          <a:lstStyle/>
          <a:p>
            <a:r>
              <a:rPr lang="en-GB" sz="40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Meet the interdisciplinary planning committee!</a:t>
            </a:r>
            <a:endParaRPr lang="en-GB" sz="4000" b="1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B8303D-5EA3-B146-2B00-AA924A786203}"/>
              </a:ext>
            </a:extLst>
          </p:cNvPr>
          <p:cNvSpPr/>
          <p:nvPr/>
        </p:nvSpPr>
        <p:spPr>
          <a:xfrm>
            <a:off x="445343" y="3360932"/>
            <a:ext cx="1668780" cy="3886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err="1"/>
              <a:t>Dr.</a:t>
            </a:r>
            <a:r>
              <a:rPr lang="en-GB" b="1"/>
              <a:t> </a:t>
            </a:r>
            <a:r>
              <a:rPr lang="en-GB" b="1" err="1"/>
              <a:t>Sarju</a:t>
            </a:r>
            <a:r>
              <a:rPr lang="en-GB" b="1"/>
              <a:t> Patel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55A50F-7AB1-5299-ACDA-E61467719811}"/>
              </a:ext>
            </a:extLst>
          </p:cNvPr>
          <p:cNvSpPr/>
          <p:nvPr/>
        </p:nvSpPr>
        <p:spPr>
          <a:xfrm>
            <a:off x="2114123" y="1884824"/>
            <a:ext cx="2076877" cy="3886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Prof. Paul Brennan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20EA24-1C4F-E400-F7E0-103FAFA5A5B7}"/>
              </a:ext>
            </a:extLst>
          </p:cNvPr>
          <p:cNvSpPr/>
          <p:nvPr/>
        </p:nvSpPr>
        <p:spPr>
          <a:xfrm>
            <a:off x="3152561" y="3645658"/>
            <a:ext cx="2253829" cy="70788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Kendra-Jean Nwamadi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B477C0-237B-195B-745C-A491976D6202}"/>
              </a:ext>
            </a:extLst>
          </p:cNvPr>
          <p:cNvSpPr/>
          <p:nvPr/>
        </p:nvSpPr>
        <p:spPr>
          <a:xfrm>
            <a:off x="5099471" y="1312761"/>
            <a:ext cx="1327999" cy="40979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Ali Abdi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C98ED3-8D97-0D6B-9C69-E8813ADD0FB1}"/>
              </a:ext>
            </a:extLst>
          </p:cNvPr>
          <p:cNvSpPr/>
          <p:nvPr/>
        </p:nvSpPr>
        <p:spPr>
          <a:xfrm>
            <a:off x="6444828" y="4078822"/>
            <a:ext cx="1444418" cy="3865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Diana De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CB8CB8-F0C8-0414-3319-DB0F3C8376AA}"/>
              </a:ext>
            </a:extLst>
          </p:cNvPr>
          <p:cNvSpPr/>
          <p:nvPr/>
        </p:nvSpPr>
        <p:spPr>
          <a:xfrm>
            <a:off x="7826720" y="1770524"/>
            <a:ext cx="2170721" cy="3865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err="1"/>
              <a:t>Chiamaka</a:t>
            </a:r>
            <a:r>
              <a:rPr lang="en-GB" b="1"/>
              <a:t> </a:t>
            </a:r>
            <a:r>
              <a:rPr lang="en-GB" b="1" err="1"/>
              <a:t>Dibigbo</a:t>
            </a:r>
            <a:endParaRPr lang="en-GB" b="1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921534-5D6D-4078-9FDA-435F68FC4915}"/>
              </a:ext>
            </a:extLst>
          </p:cNvPr>
          <p:cNvSpPr/>
          <p:nvPr/>
        </p:nvSpPr>
        <p:spPr>
          <a:xfrm>
            <a:off x="9912214" y="3641489"/>
            <a:ext cx="2170721" cy="3865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err="1"/>
              <a:t>Dr.</a:t>
            </a:r>
            <a:r>
              <a:rPr lang="en-GB" b="1"/>
              <a:t> Jeff Allen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19CE18-A1BB-8764-5FD5-E62BD763A589}"/>
              </a:ext>
            </a:extLst>
          </p:cNvPr>
          <p:cNvSpPr/>
          <p:nvPr/>
        </p:nvSpPr>
        <p:spPr>
          <a:xfrm>
            <a:off x="0" y="-80010"/>
            <a:ext cx="342900" cy="6938010"/>
          </a:xfrm>
          <a:prstGeom prst="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Placeholder 29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FE711AD9-99D9-E0FB-5C6C-AD8C245625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39" r="2039"/>
          <a:stretch>
            <a:fillRect/>
          </a:stretch>
        </p:blipFill>
        <p:spPr>
          <a:xfrm>
            <a:off x="11269273" y="5935791"/>
            <a:ext cx="977128" cy="977128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82436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BEAF92C-575F-8471-F352-9121F4027AD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52791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6" progId="TCLayout.ActiveDocument.1">
                  <p:embed/>
                </p:oleObj>
              </mc:Choice>
              <mc:Fallback>
                <p:oleObj name="think-cell Slide" r:id="rId3" imgW="416" imgH="41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BEAF92C-575F-8471-F352-9121F4027A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Placeholder 5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1DE20A81-16D6-BFDC-ABDA-032A46B991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415" b="11415"/>
          <a:stretch>
            <a:fillRect/>
          </a:stretch>
        </p:blipFill>
        <p:spPr>
          <a:xfrm>
            <a:off x="0" y="0"/>
            <a:ext cx="12244070" cy="70866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499ABCF-89EA-A87E-2463-93D4AD0F3C57}"/>
              </a:ext>
            </a:extLst>
          </p:cNvPr>
          <p:cNvSpPr/>
          <p:nvPr/>
        </p:nvSpPr>
        <p:spPr>
          <a:xfrm>
            <a:off x="10421389" y="1491840"/>
            <a:ext cx="1800000" cy="1800000"/>
          </a:xfrm>
          <a:prstGeom prst="ellipse">
            <a:avLst/>
          </a:prstGeom>
          <a:solidFill>
            <a:srgbClr val="202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Medic and nurse educators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4ED8CD5-3C60-2B2C-4DCF-640FF0875969}"/>
              </a:ext>
            </a:extLst>
          </p:cNvPr>
          <p:cNvSpPr/>
          <p:nvPr/>
        </p:nvSpPr>
        <p:spPr>
          <a:xfrm>
            <a:off x="5586199" y="0"/>
            <a:ext cx="1800000" cy="1800000"/>
          </a:xfrm>
          <a:prstGeom prst="ellipse">
            <a:avLst/>
          </a:prstGeom>
          <a:solidFill>
            <a:srgbClr val="202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Sixth-Form students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064F1E-FB70-AD74-9881-AEA08ED7CFA1}"/>
              </a:ext>
            </a:extLst>
          </p:cNvPr>
          <p:cNvSpPr/>
          <p:nvPr/>
        </p:nvSpPr>
        <p:spPr>
          <a:xfrm>
            <a:off x="8994201" y="0"/>
            <a:ext cx="1800000" cy="1800000"/>
          </a:xfrm>
          <a:prstGeom prst="ellipse">
            <a:avLst/>
          </a:prstGeom>
          <a:solidFill>
            <a:srgbClr val="202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Nursing students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7C991D8-8469-96C6-045B-F01243CAD25C}"/>
              </a:ext>
            </a:extLst>
          </p:cNvPr>
          <p:cNvSpPr/>
          <p:nvPr/>
        </p:nvSpPr>
        <p:spPr>
          <a:xfrm>
            <a:off x="10421389" y="-80010"/>
            <a:ext cx="1800000" cy="1800000"/>
          </a:xfrm>
          <a:prstGeom prst="ellipse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2028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experts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6D73382-D642-B71D-8FF7-BBD7FB1426CA}"/>
              </a:ext>
            </a:extLst>
          </p:cNvPr>
          <p:cNvSpPr/>
          <p:nvPr/>
        </p:nvSpPr>
        <p:spPr>
          <a:xfrm>
            <a:off x="10421389" y="2983680"/>
            <a:ext cx="1800000" cy="1800000"/>
          </a:xfrm>
          <a:prstGeom prst="ellipse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2028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and Biomedical students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BE754A4-081C-AFC6-608C-F011330F9D1F}"/>
              </a:ext>
            </a:extLst>
          </p:cNvPr>
          <p:cNvSpPr/>
          <p:nvPr/>
        </p:nvSpPr>
        <p:spPr>
          <a:xfrm>
            <a:off x="7290200" y="0"/>
            <a:ext cx="1800000" cy="1800000"/>
          </a:xfrm>
          <a:prstGeom prst="ellipse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2028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Journalism students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5AEF74-CE13-2167-581A-7EF52749FD7C}"/>
              </a:ext>
            </a:extLst>
          </p:cNvPr>
          <p:cNvSpPr/>
          <p:nvPr/>
        </p:nvSpPr>
        <p:spPr>
          <a:xfrm>
            <a:off x="611638" y="2749139"/>
            <a:ext cx="3707765" cy="4220243"/>
          </a:xfrm>
          <a:prstGeom prst="roundRect">
            <a:avLst/>
          </a:prstGeom>
          <a:solidFill>
            <a:srgbClr val="2028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u="sng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Inter-professional Learning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IPL opportunities</a:t>
            </a:r>
            <a:r>
              <a:rPr lang="en-US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are thought to assist health students to work in a more collaborative, patient focused manner during their career </a:t>
            </a:r>
            <a:r>
              <a:rPr lang="en-US" sz="1800" b="1" i="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i="0" dirty="0" err="1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Wakely</a:t>
            </a:r>
            <a:r>
              <a:rPr lang="en-US" sz="1800" b="1" i="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2013)</a:t>
            </a:r>
            <a:endParaRPr lang="en-GB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800" b="1" i="0" u="none" strike="noStrike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barriers to community-based IPL</a:t>
            </a:r>
          </a:p>
          <a:p>
            <a:pPr algn="ctr"/>
            <a:r>
              <a:rPr lang="it-IT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(Lueberrs et al , 2016).</a:t>
            </a:r>
          </a:p>
          <a:p>
            <a:pPr algn="ctr"/>
            <a:endParaRPr lang="it-IT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1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CFCB8C-863F-3D45-6672-C07E94EF208E}"/>
              </a:ext>
            </a:extLst>
          </p:cNvPr>
          <p:cNvSpPr/>
          <p:nvPr/>
        </p:nvSpPr>
        <p:spPr>
          <a:xfrm>
            <a:off x="0" y="-80010"/>
            <a:ext cx="342900" cy="6938010"/>
          </a:xfrm>
          <a:prstGeom prst="rect">
            <a:avLst/>
          </a:prstGeom>
          <a:solidFill>
            <a:srgbClr val="FAB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124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2C93CAB7-45FC-0E2C-B2D6-7569B91C30D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1357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C93CAB7-45FC-0E2C-B2D6-7569B91C30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395CD3A-F3DE-E45D-A8EB-79B23972D369}"/>
              </a:ext>
            </a:extLst>
          </p:cNvPr>
          <p:cNvSpPr/>
          <p:nvPr/>
        </p:nvSpPr>
        <p:spPr>
          <a:xfrm>
            <a:off x="8783488" y="3440254"/>
            <a:ext cx="3429000" cy="3429000"/>
          </a:xfrm>
          <a:prstGeom prst="rect">
            <a:avLst/>
          </a:prstGeom>
          <a:solidFill>
            <a:srgbClr val="2028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E3A627-7E64-445E-17BD-3507F3900465}"/>
              </a:ext>
            </a:extLst>
          </p:cNvPr>
          <p:cNvSpPr/>
          <p:nvPr/>
        </p:nvSpPr>
        <p:spPr>
          <a:xfrm>
            <a:off x="5342709" y="-198417"/>
            <a:ext cx="3429000" cy="3429000"/>
          </a:xfrm>
          <a:prstGeom prst="rect">
            <a:avLst/>
          </a:prstGeom>
          <a:solidFill>
            <a:srgbClr val="2028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5B31B-E901-480D-92F5-D6FB76A2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92187" y="3019504"/>
            <a:ext cx="6858002" cy="818994"/>
          </a:xfrm>
        </p:spPr>
        <p:txBody>
          <a:bodyPr vert="horz">
            <a:noAutofit/>
          </a:bodyPr>
          <a:lstStyle/>
          <a:p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Student Feedback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B0EE5BA-CA63-41C6-B15E-A8E2131ACAF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68615" y="185637"/>
            <a:ext cx="3159770" cy="3068980"/>
          </a:xfrm>
        </p:spPr>
        <p:txBody>
          <a:bodyPr>
            <a:normAutofit/>
          </a:bodyPr>
          <a:lstStyle/>
          <a:p>
            <a:pPr algn="l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“I spoke to several people who understood very little English.</a:t>
            </a:r>
            <a:r>
              <a:rPr lang="en-GB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rgbClr val="FAB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made me reflect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on how these patients are able to access healthcare services and communicate with healthcare professionals, with and without a translator being present.” </a:t>
            </a:r>
            <a:endParaRPr lang="en-GB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B7AADC4-96C1-41B1-95A8-882A74D1E10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26424" y="3966210"/>
            <a:ext cx="2858572" cy="2571750"/>
          </a:xfrm>
        </p:spPr>
        <p:txBody>
          <a:bodyPr>
            <a:normAutofit/>
          </a:bodyPr>
          <a:lstStyle/>
          <a:p>
            <a:pPr algn="l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“I now have </a:t>
            </a:r>
            <a:r>
              <a:rPr lang="en-GB" sz="1800" b="1" dirty="0">
                <a:solidFill>
                  <a:srgbClr val="FAB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first-hand insight</a:t>
            </a:r>
            <a:r>
              <a:rPr lang="en-GB" sz="18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about the importance of understanding the barriers people face when accessing healthcare.”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A39A44-7104-FD54-3CC1-6EB329CD4EEC}"/>
              </a:ext>
            </a:extLst>
          </p:cNvPr>
          <p:cNvSpPr/>
          <p:nvPr/>
        </p:nvSpPr>
        <p:spPr>
          <a:xfrm>
            <a:off x="1905000" y="3428994"/>
            <a:ext cx="3429000" cy="3429000"/>
          </a:xfrm>
          <a:prstGeom prst="rect">
            <a:avLst/>
          </a:prstGeom>
          <a:solidFill>
            <a:srgbClr val="2028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ooter Placeholder 46">
            <a:extLst>
              <a:ext uri="{FF2B5EF4-FFF2-40B4-BE49-F238E27FC236}">
                <a16:creationId xmlns:a16="http://schemas.microsoft.com/office/drawing/2014/main" id="{8D1741A6-83BB-4980-9368-0593790AAF5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34000" y="6356350"/>
            <a:ext cx="3429000" cy="365125"/>
          </a:xfrm>
        </p:spPr>
        <p:txBody>
          <a:bodyPr/>
          <a:lstStyle/>
          <a:p>
            <a:r>
              <a:rPr lang="en-US" sz="700">
                <a:latin typeface="Arial" panose="020B0604020202020204" pitchFamily="34" charset="0"/>
                <a:cs typeface="Arial" panose="020B0604020202020204" pitchFamily="34" charset="0"/>
              </a:rPr>
              <a:t>Conference presentation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C18313DC-9A78-47C0-B8C3-BA1756D3C6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1542" y="6356350"/>
            <a:ext cx="642257" cy="365125"/>
          </a:xfrm>
        </p:spPr>
        <p:txBody>
          <a:bodyPr/>
          <a:lstStyle/>
          <a:p>
            <a:fld id="{B5CEABB6-07DC-46E8-9B57-56EC44A396E5}" type="slidenum">
              <a:rPr lang="en-US" sz="7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Placeholder 12" descr="A picture containing outdoor, person, yellow, posing&#10;&#10;Description automatically generated">
            <a:extLst>
              <a:ext uri="{FF2B5EF4-FFF2-40B4-BE49-F238E27FC236}">
                <a16:creationId xmlns:a16="http://schemas.microsoft.com/office/drawing/2014/main" id="{18C67503-32CC-3C0B-836C-4070526E88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/>
          <a:srcRect l="12500" r="12500"/>
          <a:stretch>
            <a:fillRect/>
          </a:stretch>
        </p:blipFill>
        <p:spPr>
          <a:xfrm>
            <a:off x="5344244" y="3451508"/>
            <a:ext cx="3429000" cy="3429000"/>
          </a:xfrm>
        </p:spPr>
      </p:pic>
      <p:pic>
        <p:nvPicPr>
          <p:cNvPr id="19" name="Picture Placeholder 1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3BB1AA0-92B3-ACC6-D8C1-4A360A47D3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/>
          <a:srcRect l="12500" r="12500"/>
          <a:stretch>
            <a:fillRect/>
          </a:stretch>
        </p:blipFill>
        <p:spPr>
          <a:xfrm>
            <a:off x="1905000" y="0"/>
            <a:ext cx="3429000" cy="3429000"/>
          </a:xfrm>
        </p:spPr>
      </p:pic>
      <p:pic>
        <p:nvPicPr>
          <p:cNvPr id="25" name="Picture Placeholder 24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A18A52D9-6E90-4456-C61C-2AF1DB532D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 l="12500" r="12500"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5B303-F387-4BA0-8784-0D2EA6A30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347" y="3781565"/>
            <a:ext cx="2950453" cy="222222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GB" sz="1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“The event</a:t>
            </a:r>
            <a:r>
              <a:rPr lang="en-GB" sz="18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i="0" dirty="0">
                <a:solidFill>
                  <a:srgbClr val="FAB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opened my eyes</a:t>
            </a:r>
            <a:r>
              <a:rPr lang="en-GB" sz="1800" b="1" i="0" dirty="0">
                <a:solidFill>
                  <a:srgbClr val="FF99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the greater scale of medicine as a means of disease prevention and the </a:t>
            </a:r>
            <a:r>
              <a:rPr lang="en-GB" sz="1800" b="1" i="0" dirty="0">
                <a:solidFill>
                  <a:srgbClr val="FAB91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steps I will need to take in future </a:t>
            </a:r>
            <a:r>
              <a:rPr lang="en-GB" sz="1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supporting minority groups.”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BC56FE-2A1B-D6DB-EFF0-3713AF989EEB}"/>
              </a:ext>
            </a:extLst>
          </p:cNvPr>
          <p:cNvSpPr/>
          <p:nvPr/>
        </p:nvSpPr>
        <p:spPr>
          <a:xfrm>
            <a:off x="4507442" y="5047991"/>
            <a:ext cx="4618982" cy="1832511"/>
          </a:xfrm>
          <a:prstGeom prst="roundRect">
            <a:avLst/>
          </a:prstGeom>
          <a:solidFill>
            <a:srgbClr val="FAB91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“As a 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you don’t get to be involved much with the </a:t>
            </a:r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 communities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 think we should </a:t>
            </a:r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definitely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more events like this!”</a:t>
            </a:r>
          </a:p>
        </p:txBody>
      </p:sp>
    </p:spTree>
    <p:extLst>
      <p:ext uri="{BB962C8B-B14F-4D97-AF65-F5344CB8AC3E}">
        <p14:creationId xmlns:p14="http://schemas.microsoft.com/office/powerpoint/2010/main" val="22338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AAF89D685DD749A951C3CC25624E5D" ma:contentTypeVersion="13" ma:contentTypeDescription="Create a new document." ma:contentTypeScope="" ma:versionID="c391cc1c5908826ba33f082987de8b8e">
  <xsd:schema xmlns:xsd="http://www.w3.org/2001/XMLSchema" xmlns:xs="http://www.w3.org/2001/XMLSchema" xmlns:p="http://schemas.microsoft.com/office/2006/metadata/properties" xmlns:ns2="f7572c4b-5859-4711-a4dc-c23c932a9282" xmlns:ns3="b30affb8-df1b-43b2-bba8-2fcdeaedd49f" targetNamespace="http://schemas.microsoft.com/office/2006/metadata/properties" ma:root="true" ma:fieldsID="f7bbec06d922680e02cd59be03da343e" ns2:_="" ns3:_="">
    <xsd:import namespace="f7572c4b-5859-4711-a4dc-c23c932a9282"/>
    <xsd:import namespace="b30affb8-df1b-43b2-bba8-2fcdeaedd4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572c4b-5859-4711-a4dc-c23c932a92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54608c-5633-40c1-be57-7b60b5f02a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0affb8-df1b-43b2-bba8-2fcdeaedd49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17265a9-f1f0-4f3c-b5e1-0a27a33c27f4}" ma:internalName="TaxCatchAll" ma:showField="CatchAllData" ma:web="b30affb8-df1b-43b2-bba8-2fcdeaedd4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60325B-5BF6-4CDE-8701-9F1204A021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9A8912-49F0-49FA-9256-C74C9B68CD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572c4b-5859-4711-a4dc-c23c932a9282"/>
    <ds:schemaRef ds:uri="b30affb8-df1b-43b2-bba8-2fcdeaedd4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bdb74b30-9568-4856-bdbf-06759778fcbc}" enabled="0" method="" siteId="{bdb74b30-9568-4856-bdbf-06759778fcb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900</Words>
  <Application>Microsoft Office PowerPoint</Application>
  <PresentationFormat>Widescreen</PresentationFormat>
  <Paragraphs>115</Paragraphs>
  <Slides>13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Abadi</vt:lpstr>
      <vt:lpstr>Arial</vt:lpstr>
      <vt:lpstr>Calibri</vt:lpstr>
      <vt:lpstr>Calibri Light</vt:lpstr>
      <vt:lpstr>Century Gothic</vt:lpstr>
      <vt:lpstr>Gill Sans MT</vt:lpstr>
      <vt:lpstr>Times New Roman</vt:lpstr>
      <vt:lpstr>Office Theme</vt:lpstr>
      <vt:lpstr>think-cell Slide</vt:lpstr>
      <vt:lpstr> </vt:lpstr>
      <vt:lpstr>Background: Vitamin D </vt:lpstr>
      <vt:lpstr>PowerPoint Presentation</vt:lpstr>
      <vt:lpstr>PowerPoint Presentation</vt:lpstr>
      <vt:lpstr>Background</vt:lpstr>
      <vt:lpstr>Two IPE Events</vt:lpstr>
      <vt:lpstr>PowerPoint Presentation</vt:lpstr>
      <vt:lpstr>PowerPoint Presentation</vt:lpstr>
      <vt:lpstr> Student Feedback</vt:lpstr>
      <vt:lpstr> Student Feedback</vt:lpstr>
      <vt:lpstr>Our Journey 22/23..  </vt:lpstr>
      <vt:lpstr>PowerPoint Presentation</vt:lpstr>
      <vt:lpstr>Empowering all students forms part of our civic mission…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Diana De</dc:creator>
  <cp:lastModifiedBy>Diana De</cp:lastModifiedBy>
  <cp:revision>8</cp:revision>
  <dcterms:created xsi:type="dcterms:W3CDTF">2023-06-11T21:32:33Z</dcterms:created>
  <dcterms:modified xsi:type="dcterms:W3CDTF">2025-02-19T13:52:49Z</dcterms:modified>
</cp:coreProperties>
</file>