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17"/>
  </p:notesMasterIdLst>
  <p:sldIdLst>
    <p:sldId id="256" r:id="rId5"/>
    <p:sldId id="264" r:id="rId6"/>
    <p:sldId id="261" r:id="rId7"/>
    <p:sldId id="269" r:id="rId8"/>
    <p:sldId id="270" r:id="rId9"/>
    <p:sldId id="267" r:id="rId10"/>
    <p:sldId id="266" r:id="rId11"/>
    <p:sldId id="273" r:id="rId12"/>
    <p:sldId id="268" r:id="rId13"/>
    <p:sldId id="271" r:id="rId14"/>
    <p:sldId id="274"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CFF"/>
    <a:srgbClr val="F9F9F9"/>
    <a:srgbClr val="FAFAFA"/>
    <a:srgbClr val="F8F8F8"/>
    <a:srgbClr val="FDFDFD"/>
    <a:srgbClr val="FBFBFB"/>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5472F-65CF-4091-9886-07CE1AC8870F}" v="1" dt="2025-04-14T16:45:33.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03" autoAdjust="0"/>
  </p:normalViewPr>
  <p:slideViewPr>
    <p:cSldViewPr snapToGrid="0">
      <p:cViewPr varScale="1">
        <p:scale>
          <a:sx n="87" d="100"/>
          <a:sy n="87" d="100"/>
        </p:scale>
        <p:origin x="1392"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6289D-FBA0-44AF-A260-7A8BE5BDF685}" type="datetimeFigureOut">
              <a:rPr lang="en-GB" smtClean="0"/>
              <a:t>14/04/2025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078A1-1B24-4D7D-B61E-07F3B4D83FB9}" type="slidenum">
              <a:rPr lang="en-GB" smtClean="0"/>
              <a:t>‹#›</a:t>
            </a:fld>
            <a:endParaRPr lang="en-GB"/>
          </a:p>
        </p:txBody>
      </p:sp>
    </p:spTree>
    <p:extLst>
      <p:ext uri="{BB962C8B-B14F-4D97-AF65-F5344CB8AC3E}">
        <p14:creationId xmlns:p14="http://schemas.microsoft.com/office/powerpoint/2010/main" val="135713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C078A1-1B24-4D7D-B61E-07F3B4D83FB9}" type="slidenum">
              <a:rPr lang="en-GB" smtClean="0"/>
              <a:t>1</a:t>
            </a:fld>
            <a:endParaRPr lang="en-GB"/>
          </a:p>
        </p:txBody>
      </p:sp>
    </p:spTree>
    <p:extLst>
      <p:ext uri="{BB962C8B-B14F-4D97-AF65-F5344CB8AC3E}">
        <p14:creationId xmlns:p14="http://schemas.microsoft.com/office/powerpoint/2010/main" val="276142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a:t>
            </a:r>
            <a:r>
              <a:rPr lang="en-GB" baseline="0" dirty="0"/>
              <a:t> school – comments from </a:t>
            </a:r>
            <a:r>
              <a:rPr lang="en-GB" baseline="0" dirty="0" err="1"/>
              <a:t>Fitzalan</a:t>
            </a:r>
            <a:r>
              <a:rPr lang="en-GB" baseline="0" dirty="0"/>
              <a:t> Curriculum Access Team Leader (Ms Carol Taylor) and the </a:t>
            </a:r>
            <a:r>
              <a:rPr lang="en-GB" baseline="0" dirty="0" err="1"/>
              <a:t>Fitzalan</a:t>
            </a:r>
            <a:r>
              <a:rPr lang="en-GB" baseline="0" dirty="0"/>
              <a:t> Science lead (Ms Steph Bevan). </a:t>
            </a:r>
            <a:endParaRPr lang="en-GB" dirty="0"/>
          </a:p>
          <a:p>
            <a:r>
              <a:rPr lang="en-GB" dirty="0"/>
              <a:t>From parents – comment about the admissions evening</a:t>
            </a:r>
          </a:p>
          <a:p>
            <a:r>
              <a:rPr lang="en-GB" dirty="0"/>
              <a:t>ALSO - Clinical Skills Team (Ms Sian Williams Clinical Procedures Lead &amp; Dr Anna Sillars Clinical Skills Tutor). </a:t>
            </a:r>
          </a:p>
        </p:txBody>
      </p:sp>
      <p:sp>
        <p:nvSpPr>
          <p:cNvPr id="4" name="Slide Number Placeholder 3"/>
          <p:cNvSpPr>
            <a:spLocks noGrp="1"/>
          </p:cNvSpPr>
          <p:nvPr>
            <p:ph type="sldNum" sz="quarter" idx="10"/>
          </p:nvPr>
        </p:nvSpPr>
        <p:spPr/>
        <p:txBody>
          <a:bodyPr/>
          <a:lstStyle/>
          <a:p>
            <a:fld id="{B5C078A1-1B24-4D7D-B61E-07F3B4D83FB9}" type="slidenum">
              <a:rPr lang="en-GB" smtClean="0"/>
              <a:t>7</a:t>
            </a:fld>
            <a:endParaRPr lang="en-GB"/>
          </a:p>
        </p:txBody>
      </p:sp>
    </p:spTree>
    <p:extLst>
      <p:ext uri="{BB962C8B-B14F-4D97-AF65-F5344CB8AC3E}">
        <p14:creationId xmlns:p14="http://schemas.microsoft.com/office/powerpoint/2010/main" val="353355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a:t>
            </a:r>
            <a:r>
              <a:rPr lang="en-GB" baseline="0" dirty="0"/>
              <a:t> school – comments from </a:t>
            </a:r>
            <a:r>
              <a:rPr lang="en-GB" baseline="0" dirty="0" err="1"/>
              <a:t>Fitzalan</a:t>
            </a:r>
            <a:r>
              <a:rPr lang="en-GB" baseline="0" dirty="0"/>
              <a:t> Curriculum Access Team Leader (Ms Carol Taylor) and the </a:t>
            </a:r>
            <a:r>
              <a:rPr lang="en-GB" baseline="0" dirty="0" err="1"/>
              <a:t>Fitzalan</a:t>
            </a:r>
            <a:r>
              <a:rPr lang="en-GB" baseline="0" dirty="0"/>
              <a:t> Science lead (Ms Steph Bevan). </a:t>
            </a:r>
            <a:endParaRPr lang="en-GB" dirty="0"/>
          </a:p>
          <a:p>
            <a:r>
              <a:rPr lang="en-GB" dirty="0"/>
              <a:t>From parents – comment about the admissions evening</a:t>
            </a:r>
          </a:p>
          <a:p>
            <a:r>
              <a:rPr lang="en-GB" dirty="0"/>
              <a:t>ALSO - Clinical Skills Team (Ms Sian Williams Clinical Procedures Lead &amp; Dr Anna Sillars Clinical Skills Tutor). </a:t>
            </a:r>
          </a:p>
        </p:txBody>
      </p:sp>
      <p:sp>
        <p:nvSpPr>
          <p:cNvPr id="4" name="Slide Number Placeholder 3"/>
          <p:cNvSpPr>
            <a:spLocks noGrp="1"/>
          </p:cNvSpPr>
          <p:nvPr>
            <p:ph type="sldNum" sz="quarter" idx="10"/>
          </p:nvPr>
        </p:nvSpPr>
        <p:spPr/>
        <p:txBody>
          <a:bodyPr/>
          <a:lstStyle/>
          <a:p>
            <a:fld id="{B5C078A1-1B24-4D7D-B61E-07F3B4D83FB9}" type="slidenum">
              <a:rPr lang="en-GB" smtClean="0"/>
              <a:t>8</a:t>
            </a:fld>
            <a:endParaRPr lang="en-GB"/>
          </a:p>
        </p:txBody>
      </p:sp>
    </p:spTree>
    <p:extLst>
      <p:ext uri="{BB962C8B-B14F-4D97-AF65-F5344CB8AC3E}">
        <p14:creationId xmlns:p14="http://schemas.microsoft.com/office/powerpoint/2010/main" val="1623834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4D-81D3-4EA3-8282-750E01E1D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4EF260-561F-4D41-AEC3-40E9C1E69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F1D034-8C2C-4330-8B57-7BAF15D9DE37}"/>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34D0F655-2543-4D3E-9FDA-19C25E81A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1065-7F2B-4C65-8CB1-B68E4EE21B4D}"/>
              </a:ext>
            </a:extLst>
          </p:cNvPr>
          <p:cNvSpPr>
            <a:spLocks noGrp="1"/>
          </p:cNvSpPr>
          <p:nvPr>
            <p:ph type="sldNum" sz="quarter" idx="12"/>
          </p:nvPr>
        </p:nvSpPr>
        <p:spPr/>
        <p:txBody>
          <a:bodyPr/>
          <a:lstStyle/>
          <a:p>
            <a:fld id="{29ECF1A9-6FB1-424E-BD68-792204F7B2F6}" type="slidenum">
              <a:rPr lang="en-US" smtClean="0"/>
              <a:t>‹#›</a:t>
            </a:fld>
            <a:endParaRPr lang="en-US"/>
          </a:p>
        </p:txBody>
      </p:sp>
      <p:pic>
        <p:nvPicPr>
          <p:cNvPr id="7" name="Picture 5" descr="A screenshot of a cell phone&#10;&#10;Description generated with very high confidence">
            <a:extLst>
              <a:ext uri="{FF2B5EF4-FFF2-40B4-BE49-F238E27FC236}">
                <a16:creationId xmlns:a16="http://schemas.microsoft.com/office/drawing/2014/main" id="{C604027F-1F04-4DF0-8763-B4647D12D7B8}"/>
              </a:ext>
            </a:extLst>
          </p:cNvPr>
          <p:cNvPicPr>
            <a:picLocks noChangeAspect="1"/>
          </p:cNvPicPr>
          <p:nvPr userDrawn="1"/>
        </p:nvPicPr>
        <p:blipFill>
          <a:blip r:embed="rId2"/>
          <a:stretch>
            <a:fillRect/>
          </a:stretch>
        </p:blipFill>
        <p:spPr>
          <a:xfrm>
            <a:off x="11186478" y="111070"/>
            <a:ext cx="851226" cy="923403"/>
          </a:xfrm>
          <a:prstGeom prst="rect">
            <a:avLst/>
          </a:prstGeom>
        </p:spPr>
      </p:pic>
      <p:pic>
        <p:nvPicPr>
          <p:cNvPr id="8" name="Picture 7">
            <a:extLst>
              <a:ext uri="{FF2B5EF4-FFF2-40B4-BE49-F238E27FC236}">
                <a16:creationId xmlns:a16="http://schemas.microsoft.com/office/drawing/2014/main" id="{1402E63A-AB1A-4070-8836-5FA8209D96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64" y="111070"/>
            <a:ext cx="2050473" cy="775661"/>
          </a:xfrm>
          <a:prstGeom prst="rect">
            <a:avLst/>
          </a:prstGeom>
        </p:spPr>
      </p:pic>
    </p:spTree>
    <p:extLst>
      <p:ext uri="{BB962C8B-B14F-4D97-AF65-F5344CB8AC3E}">
        <p14:creationId xmlns:p14="http://schemas.microsoft.com/office/powerpoint/2010/main" val="138101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E185-20E0-4FFD-9AE0-FF05A489C5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3CA84A-1115-40BA-93C3-333613C44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91FAF4-1C7D-4D23-A8F0-B8A682AD3B2D}"/>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26C5B179-E341-48E4-9852-E171CED48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2AE45-9F8C-4B3E-A39D-CA41629F2CF6}"/>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239101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152167-E7C2-421D-876B-FA762DAFE8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22CE71-B96E-4D95-83B4-68C764B2B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1E36C2-916E-4175-9904-9B4504CF49AE}"/>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631AADD1-B803-4FC9-A0D7-B60D3BBB5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04B3C-123F-481A-AB68-764334C2508F}"/>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50306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C35F-E774-4035-8E69-FF07C64A9C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068D8D-57F1-4592-97F1-853A0FA6C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447592-D834-496D-ABAC-842956604BCA}"/>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ABC5E078-EFD9-4F64-8AAE-26ECDCE5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F5DE5-2365-420C-A10A-F05F5C09FDC8}"/>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88403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91A1-E182-4FE4-B98F-115B6C1F8C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4A780C-1A0A-41C0-8BCA-E3ADA2460B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3293E6-76BB-4A66-85D1-56A29CAA88AC}"/>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3A6CC7D9-E71B-493C-B21C-A95806CAC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5C499-FC10-443A-A96D-EEF6FDB1E2E5}"/>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40905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8212-1FC9-407E-9C7C-531A16227D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B02946-1C31-4439-9E51-6ECCFA2BE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0F90B9-AB4C-43A5-B8A9-3A3B4C19EE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8293BF-7D13-48FD-AE21-B2890EFC474E}"/>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6" name="Footer Placeholder 5">
            <a:extLst>
              <a:ext uri="{FF2B5EF4-FFF2-40B4-BE49-F238E27FC236}">
                <a16:creationId xmlns:a16="http://schemas.microsoft.com/office/drawing/2014/main" id="{8B118144-E948-4C03-BA9E-A7CD6D204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B3CCC-D938-4AF3-A1E4-42370B3EEC40}"/>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06866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1F6B-6510-45DE-A05B-D5CF6DAEAB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DE1981-2513-4C07-80DA-1109E8A9C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FB30E0-34E3-4CC2-9A48-06493726C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3DCEA2-0384-46F3-A290-EC714C61D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04F362-B812-4F92-9E52-547EFA2956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0F4D1F-89B3-48BF-B51A-CF1C0064A7C7}"/>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8" name="Footer Placeholder 7">
            <a:extLst>
              <a:ext uri="{FF2B5EF4-FFF2-40B4-BE49-F238E27FC236}">
                <a16:creationId xmlns:a16="http://schemas.microsoft.com/office/drawing/2014/main" id="{2E5AC7D8-AAE8-4A00-A935-CCD900AFC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89A52-52C0-41B9-AC55-66EE3265B0EE}"/>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21303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A96C-E601-4420-9544-1A8FD73070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34F144-AE6B-4C65-B230-E3DA9E10B741}"/>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4" name="Footer Placeholder 3">
            <a:extLst>
              <a:ext uri="{FF2B5EF4-FFF2-40B4-BE49-F238E27FC236}">
                <a16:creationId xmlns:a16="http://schemas.microsoft.com/office/drawing/2014/main" id="{11D47E0D-DACE-4689-A4D3-7C35E274DD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EED03D-1368-4EB8-9226-FC68E699949C}"/>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42903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71A85-C951-43C0-A44B-36BAE5BC519D}"/>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3" name="Footer Placeholder 2">
            <a:extLst>
              <a:ext uri="{FF2B5EF4-FFF2-40B4-BE49-F238E27FC236}">
                <a16:creationId xmlns:a16="http://schemas.microsoft.com/office/drawing/2014/main" id="{ED07BC82-5FE4-49A4-9869-36D2C4FCA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B09F9-424D-46B0-91BA-2F5D41BC4D3E}"/>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08425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9E1E-B8BF-4D07-8DF8-8DA4DF622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D99154-7366-405D-BE65-3E8877FAB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647E7-44CD-4F25-9D1C-1B533104C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515DDF-81C4-4536-9EEB-AC74F9DE7917}"/>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6" name="Footer Placeholder 5">
            <a:extLst>
              <a:ext uri="{FF2B5EF4-FFF2-40B4-BE49-F238E27FC236}">
                <a16:creationId xmlns:a16="http://schemas.microsoft.com/office/drawing/2014/main" id="{3ED4C4C6-C3E3-4B23-9AA5-DD7694167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4950C-E2D6-4034-A4C4-8000C86DEF2C}"/>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00381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D47E-09A3-47A8-90F3-41E3AF271F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CFFBFE-F7D3-4CC4-A13D-E582665076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390349E-5D75-45C0-9923-9C269B98D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DB57D-6844-41B9-9717-9DBB0D70B056}"/>
              </a:ext>
            </a:extLst>
          </p:cNvPr>
          <p:cNvSpPr>
            <a:spLocks noGrp="1"/>
          </p:cNvSpPr>
          <p:nvPr>
            <p:ph type="dt" sz="half" idx="10"/>
          </p:nvPr>
        </p:nvSpPr>
        <p:spPr/>
        <p:txBody>
          <a:bodyPr/>
          <a:lstStyle/>
          <a:p>
            <a:fld id="{AF698091-F4FF-7044-AB0D-8898DE77C391}" type="datetimeFigureOut">
              <a:rPr lang="en-US" smtClean="0"/>
              <a:t>4/14/2025</a:t>
            </a:fld>
            <a:endParaRPr lang="en-US"/>
          </a:p>
        </p:txBody>
      </p:sp>
      <p:sp>
        <p:nvSpPr>
          <p:cNvPr id="6" name="Footer Placeholder 5">
            <a:extLst>
              <a:ext uri="{FF2B5EF4-FFF2-40B4-BE49-F238E27FC236}">
                <a16:creationId xmlns:a16="http://schemas.microsoft.com/office/drawing/2014/main" id="{7FFF7290-9601-4B93-84F9-EBF6CB21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0E23E-C0E0-4FCA-8B9F-CB7C134E0CE4}"/>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26462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3EC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546B0-170C-4E9D-BF39-FEAA84ED6F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836243-562B-4280-964A-9AF595699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2998F-CB53-48F1-9AC5-577A5FB41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98091-F4FF-7044-AB0D-8898DE77C391}" type="datetimeFigureOut">
              <a:rPr lang="en-US" smtClean="0"/>
              <a:t>4/14/2025</a:t>
            </a:fld>
            <a:endParaRPr lang="en-US"/>
          </a:p>
        </p:txBody>
      </p:sp>
      <p:sp>
        <p:nvSpPr>
          <p:cNvPr id="5" name="Footer Placeholder 4">
            <a:extLst>
              <a:ext uri="{FF2B5EF4-FFF2-40B4-BE49-F238E27FC236}">
                <a16:creationId xmlns:a16="http://schemas.microsoft.com/office/drawing/2014/main" id="{24D2FDF6-B360-47B1-90A7-C7DDFCB44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5304D2-4621-4E07-9D09-F99CDE18E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CF1A9-6FB1-424E-BD68-792204F7B2F6}" type="slidenum">
              <a:rPr lang="en-US" smtClean="0"/>
              <a:t>‹#›</a:t>
            </a:fld>
            <a:endParaRPr lang="en-US"/>
          </a:p>
        </p:txBody>
      </p:sp>
    </p:spTree>
    <p:extLst>
      <p:ext uri="{BB962C8B-B14F-4D97-AF65-F5344CB8AC3E}">
        <p14:creationId xmlns:p14="http://schemas.microsoft.com/office/powerpoint/2010/main" val="10652967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cardiff.ac.uk/public-information/policies-and-procedures/data-protection/student-data-protection-notice"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4.jpg"/><Relationship Id="rId4" Type="http://schemas.openxmlformats.org/officeDocument/2006/relationships/image" Target="../media/image13.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273" t="9091" r="31091"/>
          <a:stretch/>
        </p:blipFill>
        <p:spPr>
          <a:xfrm>
            <a:off x="3523488" y="10"/>
            <a:ext cx="8668512" cy="6857990"/>
          </a:xfrm>
          <a:prstGeom prst="rect">
            <a:avLst/>
          </a:prstGeom>
        </p:spPr>
      </p:pic>
      <p:sp>
        <p:nvSpPr>
          <p:cNvPr id="18"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477981" y="1122363"/>
            <a:ext cx="4023360" cy="3204134"/>
          </a:xfrm>
        </p:spPr>
        <p:txBody>
          <a:bodyPr anchor="b">
            <a:normAutofit/>
          </a:bodyPr>
          <a:lstStyle/>
          <a:p>
            <a:pPr algn="l"/>
            <a:r>
              <a:rPr lang="en-US" sz="3700" b="1"/>
              <a:t>Promoting Academic and Community Excellence: Grangetown Project</a:t>
            </a:r>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477980" y="4872922"/>
            <a:ext cx="4023359" cy="1208141"/>
          </a:xfrm>
        </p:spPr>
        <p:txBody>
          <a:bodyPr>
            <a:normAutofit/>
          </a:bodyPr>
          <a:lstStyle/>
          <a:p>
            <a:pPr algn="l"/>
            <a:r>
              <a:rPr lang="en-US" sz="2000" b="1" i="0" u="none" strike="noStrike">
                <a:effectLst/>
                <a:latin typeface="Calibri" panose="020F0502020204030204" pitchFamily="34" charset="0"/>
              </a:rPr>
              <a:t>Dr. Sarju Patel, Dr. Jeff Allen, Dr Jui Vyas, Dr Katja Umla-Runge </a:t>
            </a:r>
            <a:r>
              <a:rPr lang="en-US" sz="2000" b="0" i="0">
                <a:effectLst/>
                <a:latin typeface="Calibri" panose="020F0502020204030204" pitchFamily="34" charset="0"/>
              </a:rPr>
              <a:t>​</a:t>
            </a:r>
            <a:endParaRPr lang="en-US" sz="2000" b="1"/>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066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p:txBody>
          <a:bodyPr/>
          <a:lstStyle/>
          <a:p>
            <a:pPr algn="ctr"/>
            <a:r>
              <a:rPr lang="en-GB" b="1" dirty="0"/>
              <a:t>Feedback/Questions</a:t>
            </a:r>
          </a:p>
        </p:txBody>
      </p:sp>
      <p:sp>
        <p:nvSpPr>
          <p:cNvPr id="3" name="Content Placeholder 2">
            <a:extLst>
              <a:ext uri="{FF2B5EF4-FFF2-40B4-BE49-F238E27FC236}">
                <a16:creationId xmlns:a16="http://schemas.microsoft.com/office/drawing/2014/main" id="{1218F89B-4404-1440-B9EE-D5C4ED614F3F}"/>
              </a:ext>
            </a:extLst>
          </p:cNvPr>
          <p:cNvSpPr>
            <a:spLocks noGrp="1"/>
          </p:cNvSpPr>
          <p:nvPr>
            <p:ph idx="1"/>
          </p:nvPr>
        </p:nvSpPr>
        <p:spPr>
          <a:xfrm>
            <a:off x="2358242" y="2517570"/>
            <a:ext cx="8448304" cy="2956956"/>
          </a:xfrm>
        </p:spPr>
        <p:txBody>
          <a:bodyPr>
            <a:normAutofit/>
          </a:bodyPr>
          <a:lstStyle/>
          <a:p>
            <a:pPr marL="0" indent="0" algn="ctr">
              <a:buNone/>
            </a:pPr>
            <a:r>
              <a:rPr lang="en-GB" sz="8800" dirty="0"/>
              <a:t>?</a:t>
            </a:r>
          </a:p>
          <a:p>
            <a:pPr marL="0" indent="0">
              <a:buNone/>
            </a:pPr>
            <a:endParaRPr lang="en-GB" dirty="0"/>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2"/>
          <a:stretch>
            <a:fillRect/>
          </a:stretch>
        </p:blipFill>
        <p:spPr>
          <a:xfrm>
            <a:off x="9844644" y="115743"/>
            <a:ext cx="2197925" cy="219792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49840">
            <a:off x="111232" y="802240"/>
            <a:ext cx="3658407" cy="14083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A screenshot of a cell phone&#10;&#10;Description generated with very high confidence">
            <a:extLst>
              <a:ext uri="{FF2B5EF4-FFF2-40B4-BE49-F238E27FC236}">
                <a16:creationId xmlns:a16="http://schemas.microsoft.com/office/drawing/2014/main" id="{F6FD05D6-0544-4BFB-9723-5708C8CC2929}"/>
              </a:ext>
            </a:extLst>
          </p:cNvPr>
          <p:cNvPicPr>
            <a:picLocks noChangeAspect="1"/>
          </p:cNvPicPr>
          <p:nvPr/>
        </p:nvPicPr>
        <p:blipFill>
          <a:blip r:embed="rId4"/>
          <a:stretch>
            <a:fillRect/>
          </a:stretch>
        </p:blipFill>
        <p:spPr>
          <a:xfrm>
            <a:off x="226350" y="5272641"/>
            <a:ext cx="1322482" cy="14346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1" y="26915"/>
            <a:ext cx="2096173" cy="874268"/>
          </a:xfrm>
          <a:prstGeom prst="rect">
            <a:avLst/>
          </a:prstGeom>
        </p:spPr>
      </p:pic>
    </p:spTree>
    <p:extLst>
      <p:ext uri="{BB962C8B-B14F-4D97-AF65-F5344CB8AC3E}">
        <p14:creationId xmlns:p14="http://schemas.microsoft.com/office/powerpoint/2010/main" val="199435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a:xfrm>
            <a:off x="838200" y="348347"/>
            <a:ext cx="10515600" cy="1325563"/>
          </a:xfrm>
        </p:spPr>
        <p:txBody>
          <a:bodyPr/>
          <a:lstStyle/>
          <a:p>
            <a:pPr algn="ctr"/>
            <a:r>
              <a:rPr lang="en-GB" b="1" dirty="0"/>
              <a:t>Data Protection</a:t>
            </a:r>
          </a:p>
        </p:txBody>
      </p:sp>
      <p:sp>
        <p:nvSpPr>
          <p:cNvPr id="3" name="Content Placeholder 2">
            <a:extLst>
              <a:ext uri="{FF2B5EF4-FFF2-40B4-BE49-F238E27FC236}">
                <a16:creationId xmlns:a16="http://schemas.microsoft.com/office/drawing/2014/main" id="{1218F89B-4404-1440-B9EE-D5C4ED614F3F}"/>
              </a:ext>
            </a:extLst>
          </p:cNvPr>
          <p:cNvSpPr>
            <a:spLocks noGrp="1"/>
          </p:cNvSpPr>
          <p:nvPr>
            <p:ph idx="1"/>
          </p:nvPr>
        </p:nvSpPr>
        <p:spPr>
          <a:xfrm>
            <a:off x="2033776" y="2313667"/>
            <a:ext cx="9155333" cy="4393591"/>
          </a:xfrm>
        </p:spPr>
        <p:txBody>
          <a:bodyPr>
            <a:normAutofit fontScale="92500" lnSpcReduction="10000"/>
          </a:bodyPr>
          <a:lstStyle/>
          <a:p>
            <a:pPr marL="0" indent="0" algn="ctr">
              <a:buNone/>
            </a:pPr>
            <a:r>
              <a:rPr lang="en-GB" sz="2400" dirty="0"/>
              <a:t>For the purposes of this survey Cardiff University is the data controller. We are collecting this data to acknowledge your wish to participate in the PACE project. All data collected in this survey will be held securely by and retained by the Cardiff University School of Medicine in accordance with the Data Protection legislation. Data from the survey, including answers to questions where personal details are requested, will only be used by PACE project management group. For further information on how the University collects and uses your data, including your rights, can be found in the Student Data </a:t>
            </a:r>
            <a:br>
              <a:rPr lang="en-GB" sz="2400" dirty="0"/>
            </a:br>
            <a:br>
              <a:rPr lang="en-GB" sz="2400" dirty="0"/>
            </a:br>
            <a:r>
              <a:rPr lang="en-GB" sz="2400" dirty="0"/>
              <a:t>Protection notice at:</a:t>
            </a:r>
          </a:p>
          <a:p>
            <a:pPr marL="0" indent="0" algn="ctr">
              <a:buNone/>
            </a:pPr>
            <a:r>
              <a:rPr lang="en-GB" sz="2400" dirty="0">
                <a:hlinkClick r:id="rId2"/>
              </a:rPr>
              <a:t>https://www.cardiff.ac.uk/public-information/policies-and-procedures/data-protection/student-data-protection-notice</a:t>
            </a:r>
            <a:endParaRPr lang="en-GB" sz="2400" dirty="0"/>
          </a:p>
          <a:p>
            <a:pPr marL="0" indent="0" algn="ctr">
              <a:buNone/>
            </a:pPr>
            <a:r>
              <a:rPr lang="en-GB" sz="2400" dirty="0"/>
              <a:t>Cookies, personal data stored by your Web browser, are not used in this survey.</a:t>
            </a:r>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3"/>
          <a:stretch>
            <a:fillRect/>
          </a:stretch>
        </p:blipFill>
        <p:spPr>
          <a:xfrm>
            <a:off x="9844644" y="115743"/>
            <a:ext cx="2197925" cy="2197925"/>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49840">
            <a:off x="111232" y="802240"/>
            <a:ext cx="3658407" cy="14083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A screenshot of a cell phone&#10;&#10;Description generated with very high confidence">
            <a:extLst>
              <a:ext uri="{FF2B5EF4-FFF2-40B4-BE49-F238E27FC236}">
                <a16:creationId xmlns:a16="http://schemas.microsoft.com/office/drawing/2014/main" id="{F6FD05D6-0544-4BFB-9723-5708C8CC2929}"/>
              </a:ext>
            </a:extLst>
          </p:cNvPr>
          <p:cNvPicPr>
            <a:picLocks noChangeAspect="1"/>
          </p:cNvPicPr>
          <p:nvPr/>
        </p:nvPicPr>
        <p:blipFill>
          <a:blip r:embed="rId5"/>
          <a:stretch>
            <a:fillRect/>
          </a:stretch>
        </p:blipFill>
        <p:spPr>
          <a:xfrm>
            <a:off x="226350" y="5272641"/>
            <a:ext cx="1322482" cy="14346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1" y="26915"/>
            <a:ext cx="2096173" cy="874268"/>
          </a:xfrm>
          <a:prstGeom prst="rect">
            <a:avLst/>
          </a:prstGeom>
        </p:spPr>
      </p:pic>
    </p:spTree>
    <p:extLst>
      <p:ext uri="{BB962C8B-B14F-4D97-AF65-F5344CB8AC3E}">
        <p14:creationId xmlns:p14="http://schemas.microsoft.com/office/powerpoint/2010/main" val="178798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p:txBody>
          <a:bodyPr/>
          <a:lstStyle/>
          <a:p>
            <a:pPr algn="ctr"/>
            <a:r>
              <a:rPr lang="en-GB" b="1" dirty="0"/>
              <a:t>Sign up</a:t>
            </a:r>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2"/>
          <a:stretch>
            <a:fillRect/>
          </a:stretch>
        </p:blipFill>
        <p:spPr>
          <a:xfrm>
            <a:off x="9844644" y="115743"/>
            <a:ext cx="2197925" cy="219792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49840">
            <a:off x="111232" y="802240"/>
            <a:ext cx="3658407" cy="14083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A screenshot of a cell phone&#10;&#10;Description generated with very high confidence">
            <a:extLst>
              <a:ext uri="{FF2B5EF4-FFF2-40B4-BE49-F238E27FC236}">
                <a16:creationId xmlns:a16="http://schemas.microsoft.com/office/drawing/2014/main" id="{F6FD05D6-0544-4BFB-9723-5708C8CC2929}"/>
              </a:ext>
            </a:extLst>
          </p:cNvPr>
          <p:cNvPicPr>
            <a:picLocks noChangeAspect="1"/>
          </p:cNvPicPr>
          <p:nvPr/>
        </p:nvPicPr>
        <p:blipFill>
          <a:blip r:embed="rId4"/>
          <a:stretch>
            <a:fillRect/>
          </a:stretch>
        </p:blipFill>
        <p:spPr>
          <a:xfrm>
            <a:off x="226350" y="5272641"/>
            <a:ext cx="1322482" cy="14346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1" y="26915"/>
            <a:ext cx="2096173" cy="874268"/>
          </a:xfrm>
          <a:prstGeom prst="rect">
            <a:avLst/>
          </a:prstGeom>
        </p:spPr>
      </p:pic>
      <p:pic>
        <p:nvPicPr>
          <p:cNvPr id="6" name="Picture 5" descr="Qr code&#10;&#10;Description automatically generated">
            <a:extLst>
              <a:ext uri="{FF2B5EF4-FFF2-40B4-BE49-F238E27FC236}">
                <a16:creationId xmlns:a16="http://schemas.microsoft.com/office/drawing/2014/main" id="{9F1C7C58-7872-4A7A-A931-E9ADD8A0ACBD}"/>
              </a:ext>
            </a:extLst>
          </p:cNvPr>
          <p:cNvPicPr>
            <a:picLocks noChangeAspect="1"/>
          </p:cNvPicPr>
          <p:nvPr/>
        </p:nvPicPr>
        <p:blipFill>
          <a:blip r:embed="rId6"/>
          <a:stretch>
            <a:fillRect/>
          </a:stretch>
        </p:blipFill>
        <p:spPr>
          <a:xfrm>
            <a:off x="4733202" y="2313668"/>
            <a:ext cx="2874557" cy="2874557"/>
          </a:xfrm>
          <a:prstGeom prst="rect">
            <a:avLst/>
          </a:prstGeom>
        </p:spPr>
      </p:pic>
    </p:spTree>
    <p:extLst>
      <p:ext uri="{BB962C8B-B14F-4D97-AF65-F5344CB8AC3E}">
        <p14:creationId xmlns:p14="http://schemas.microsoft.com/office/powerpoint/2010/main" val="4003384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1524000" y="338591"/>
            <a:ext cx="9144000" cy="825191"/>
          </a:xfrm>
        </p:spPr>
        <p:txBody>
          <a:bodyPr>
            <a:normAutofit fontScale="90000"/>
          </a:bodyPr>
          <a:lstStyle/>
          <a:p>
            <a:r>
              <a:rPr lang="en-GB" b="1" dirty="0"/>
              <a:t>Our aims</a:t>
            </a:r>
            <a:endParaRPr lang="en-US" b="1" dirty="0"/>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692727" y="2336799"/>
            <a:ext cx="9144000" cy="4100945"/>
          </a:xfrm>
        </p:spPr>
        <p:txBody>
          <a:bodyPr>
            <a:normAutofit fontScale="92500" lnSpcReduction="10000"/>
          </a:bodyPr>
          <a:lstStyle/>
          <a:p>
            <a:pPr algn="l"/>
            <a:r>
              <a:rPr lang="en-GB"/>
              <a:t>1. 	Inspire pupils to see University as a possibility</a:t>
            </a:r>
          </a:p>
          <a:p>
            <a:pPr algn="l"/>
            <a:endParaRPr lang="en-GB"/>
          </a:p>
          <a:p>
            <a:pPr algn="l"/>
            <a:r>
              <a:rPr lang="en-GB"/>
              <a:t>2.	Help pupils to gain entry to University</a:t>
            </a:r>
          </a:p>
          <a:p>
            <a:pPr algn="l"/>
            <a:endParaRPr lang="en-GB"/>
          </a:p>
          <a:p>
            <a:pPr algn="l"/>
            <a:r>
              <a:rPr lang="en-GB"/>
              <a:t>3. 	Recruit role models to help inspire pupils</a:t>
            </a:r>
          </a:p>
          <a:p>
            <a:pPr algn="l"/>
            <a:endParaRPr lang="en-GB"/>
          </a:p>
          <a:p>
            <a:pPr algn="l"/>
            <a:r>
              <a:rPr lang="en-GB"/>
              <a:t>4. 	Supplement the teaching in schools with medical students acting 	as tutors to raise grades</a:t>
            </a:r>
          </a:p>
          <a:p>
            <a:pPr algn="l"/>
            <a:endParaRPr lang="en-GB"/>
          </a:p>
          <a:p>
            <a:pPr algn="l"/>
            <a:r>
              <a:rPr lang="en-GB"/>
              <a:t>5. 	Mentor pupils through the University application process</a:t>
            </a:r>
            <a:endParaRPr lang="en-GB" dirty="0"/>
          </a:p>
        </p:txBody>
      </p:sp>
      <p:pic>
        <p:nvPicPr>
          <p:cNvPr id="6" name="Picture 5">
            <a:extLst>
              <a:ext uri="{FF2B5EF4-FFF2-40B4-BE49-F238E27FC236}">
                <a16:creationId xmlns:a16="http://schemas.microsoft.com/office/drawing/2014/main" id="{020FD42A-DB20-A949-9D3C-B32F0E68109B}"/>
              </a:ext>
            </a:extLst>
          </p:cNvPr>
          <p:cNvPicPr>
            <a:picLocks noChangeAspect="1"/>
          </p:cNvPicPr>
          <p:nvPr/>
        </p:nvPicPr>
        <p:blipFill>
          <a:blip r:embed="rId2"/>
          <a:stretch>
            <a:fillRect/>
          </a:stretch>
        </p:blipFill>
        <p:spPr>
          <a:xfrm>
            <a:off x="10123055" y="1067089"/>
            <a:ext cx="1731745" cy="1731745"/>
          </a:xfrm>
          <a:prstGeom prst="rect">
            <a:avLst/>
          </a:prstGeom>
        </p:spPr>
      </p:pic>
    </p:spTree>
    <p:extLst>
      <p:ext uri="{BB962C8B-B14F-4D97-AF65-F5344CB8AC3E}">
        <p14:creationId xmlns:p14="http://schemas.microsoft.com/office/powerpoint/2010/main" val="226739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1524000" y="338591"/>
            <a:ext cx="9144000" cy="825191"/>
          </a:xfrm>
        </p:spPr>
        <p:txBody>
          <a:bodyPr>
            <a:normAutofit fontScale="90000"/>
          </a:bodyPr>
          <a:lstStyle/>
          <a:p>
            <a:r>
              <a:rPr lang="en-GB" b="1" dirty="0"/>
              <a:t>Project Overview </a:t>
            </a:r>
            <a:endParaRPr lang="en-US" b="1" dirty="0"/>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692727" y="2336799"/>
            <a:ext cx="9144000" cy="4100945"/>
          </a:xfrm>
        </p:spPr>
        <p:txBody>
          <a:bodyPr>
            <a:normAutofit/>
          </a:bodyPr>
          <a:lstStyle/>
          <a:p>
            <a:pPr marL="342900" indent="-342900" algn="l">
              <a:buFont typeface="Arial" panose="020B0604020202020204" pitchFamily="34" charset="0"/>
              <a:buChar char="•"/>
            </a:pPr>
            <a:r>
              <a:rPr lang="en-GB" dirty="0"/>
              <a:t>Intervene during pre-GCSE/GCSE years to support and stimulate academic development and encourage aspirations </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Inspire pupils from minority/disadvantaged backgrounds to see University as an option</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Mentor, be tutors, light the path ahead</a:t>
            </a:r>
            <a:endParaRPr lang="en-GB" i="1" dirty="0"/>
          </a:p>
          <a:p>
            <a:pPr marL="342900" indent="-342900" algn="l">
              <a:buFont typeface="Arial" panose="020B0604020202020204" pitchFamily="34" charset="0"/>
              <a:buChar char="•"/>
            </a:pPr>
            <a:endParaRPr lang="en-GB" i="1" dirty="0"/>
          </a:p>
          <a:p>
            <a:pPr marL="342900" indent="-342900" algn="l">
              <a:buFont typeface="Arial" panose="020B0604020202020204" pitchFamily="34" charset="0"/>
              <a:buChar char="•"/>
            </a:pPr>
            <a:r>
              <a:rPr lang="en-GB" dirty="0"/>
              <a:t>Teach, working with schools to achieve a common goal</a:t>
            </a:r>
          </a:p>
        </p:txBody>
      </p:sp>
      <p:pic>
        <p:nvPicPr>
          <p:cNvPr id="5" name="Picture 4">
            <a:extLst>
              <a:ext uri="{FF2B5EF4-FFF2-40B4-BE49-F238E27FC236}">
                <a16:creationId xmlns:a16="http://schemas.microsoft.com/office/drawing/2014/main" id="{17087631-46AA-F643-A661-08DBA8498BDE}"/>
              </a:ext>
            </a:extLst>
          </p:cNvPr>
          <p:cNvPicPr>
            <a:picLocks noChangeAspect="1"/>
          </p:cNvPicPr>
          <p:nvPr/>
        </p:nvPicPr>
        <p:blipFill>
          <a:blip r:embed="rId2"/>
          <a:stretch>
            <a:fillRect/>
          </a:stretch>
        </p:blipFill>
        <p:spPr>
          <a:xfrm>
            <a:off x="9642763" y="1032164"/>
            <a:ext cx="2514597" cy="1571623"/>
          </a:xfrm>
          <a:prstGeom prst="rect">
            <a:avLst/>
          </a:prstGeom>
        </p:spPr>
      </p:pic>
    </p:spTree>
    <p:extLst>
      <p:ext uri="{BB962C8B-B14F-4D97-AF65-F5344CB8AC3E}">
        <p14:creationId xmlns:p14="http://schemas.microsoft.com/office/powerpoint/2010/main" val="4132378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p:txBody>
          <a:bodyPr/>
          <a:lstStyle/>
          <a:p>
            <a:pPr algn="ctr"/>
            <a:r>
              <a:rPr lang="en-GB" b="1" dirty="0"/>
              <a:t>Key roles: SCHOOLS</a:t>
            </a:r>
          </a:p>
        </p:txBody>
      </p:sp>
      <p:sp>
        <p:nvSpPr>
          <p:cNvPr id="3" name="Content Placeholder 2">
            <a:extLst>
              <a:ext uri="{FF2B5EF4-FFF2-40B4-BE49-F238E27FC236}">
                <a16:creationId xmlns:a16="http://schemas.microsoft.com/office/drawing/2014/main" id="{1218F89B-4404-1440-B9EE-D5C4ED614F3F}"/>
              </a:ext>
            </a:extLst>
          </p:cNvPr>
          <p:cNvSpPr>
            <a:spLocks noGrp="1"/>
          </p:cNvSpPr>
          <p:nvPr>
            <p:ph idx="1"/>
          </p:nvPr>
        </p:nvSpPr>
        <p:spPr>
          <a:xfrm>
            <a:off x="2358242" y="2517570"/>
            <a:ext cx="8448304" cy="2956956"/>
          </a:xfrm>
        </p:spPr>
        <p:txBody>
          <a:bodyPr>
            <a:normAutofit/>
          </a:bodyPr>
          <a:lstStyle/>
          <a:p>
            <a:r>
              <a:rPr lang="en-GB" dirty="0"/>
              <a:t>Monitor school students,</a:t>
            </a:r>
          </a:p>
          <a:p>
            <a:endParaRPr lang="en-GB" dirty="0"/>
          </a:p>
          <a:p>
            <a:r>
              <a:rPr lang="en-GB" dirty="0"/>
              <a:t>Provide topic area guidance – work streams,</a:t>
            </a:r>
          </a:p>
          <a:p>
            <a:endParaRPr lang="en-GB" dirty="0"/>
          </a:p>
          <a:p>
            <a:r>
              <a:rPr lang="en-GB" dirty="0"/>
              <a:t>Provide focus on STEM areas, </a:t>
            </a:r>
          </a:p>
          <a:p>
            <a:endParaRPr lang="en-GB" dirty="0"/>
          </a:p>
          <a:p>
            <a:pPr marL="0" indent="0">
              <a:buNone/>
            </a:pPr>
            <a:endParaRPr lang="en-GB" dirty="0"/>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2"/>
          <a:stretch>
            <a:fillRect/>
          </a:stretch>
        </p:blipFill>
        <p:spPr>
          <a:xfrm>
            <a:off x="9844644" y="115743"/>
            <a:ext cx="2197925" cy="219792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49840">
            <a:off x="111232" y="802240"/>
            <a:ext cx="3658407" cy="14083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A screenshot of a cell phone&#10;&#10;Description generated with very high confidence">
            <a:extLst>
              <a:ext uri="{FF2B5EF4-FFF2-40B4-BE49-F238E27FC236}">
                <a16:creationId xmlns:a16="http://schemas.microsoft.com/office/drawing/2014/main" id="{F6FD05D6-0544-4BFB-9723-5708C8CC2929}"/>
              </a:ext>
            </a:extLst>
          </p:cNvPr>
          <p:cNvPicPr>
            <a:picLocks noChangeAspect="1"/>
          </p:cNvPicPr>
          <p:nvPr/>
        </p:nvPicPr>
        <p:blipFill>
          <a:blip r:embed="rId4"/>
          <a:stretch>
            <a:fillRect/>
          </a:stretch>
        </p:blipFill>
        <p:spPr>
          <a:xfrm>
            <a:off x="226350" y="5272641"/>
            <a:ext cx="1322482" cy="14346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1" y="26915"/>
            <a:ext cx="2096173" cy="874268"/>
          </a:xfrm>
          <a:prstGeom prst="rect">
            <a:avLst/>
          </a:prstGeom>
        </p:spPr>
      </p:pic>
      <p:pic>
        <p:nvPicPr>
          <p:cNvPr id="9" name="Picture 8">
            <a:extLst>
              <a:ext uri="{FF2B5EF4-FFF2-40B4-BE49-F238E27FC236}">
                <a16:creationId xmlns:a16="http://schemas.microsoft.com/office/drawing/2014/main" id="{2AC0DCFD-1FA5-4068-A4C6-89A11EA2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6954">
            <a:off x="9543711" y="3284891"/>
            <a:ext cx="1774853" cy="2376250"/>
          </a:xfrm>
          <a:prstGeom prst="rect">
            <a:avLst/>
          </a:prstGeom>
        </p:spPr>
      </p:pic>
    </p:spTree>
    <p:extLst>
      <p:ext uri="{BB962C8B-B14F-4D97-AF65-F5344CB8AC3E}">
        <p14:creationId xmlns:p14="http://schemas.microsoft.com/office/powerpoint/2010/main" val="86985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p:txBody>
          <a:bodyPr/>
          <a:lstStyle/>
          <a:p>
            <a:pPr algn="ctr"/>
            <a:r>
              <a:rPr lang="en-GB" b="1" dirty="0"/>
              <a:t>Key roles: MEDIC</a:t>
            </a:r>
          </a:p>
        </p:txBody>
      </p:sp>
      <p:sp>
        <p:nvSpPr>
          <p:cNvPr id="3" name="Content Placeholder 2">
            <a:extLst>
              <a:ext uri="{FF2B5EF4-FFF2-40B4-BE49-F238E27FC236}">
                <a16:creationId xmlns:a16="http://schemas.microsoft.com/office/drawing/2014/main" id="{1218F89B-4404-1440-B9EE-D5C4ED614F3F}"/>
              </a:ext>
            </a:extLst>
          </p:cNvPr>
          <p:cNvSpPr>
            <a:spLocks noGrp="1"/>
          </p:cNvSpPr>
          <p:nvPr>
            <p:ph idx="1"/>
          </p:nvPr>
        </p:nvSpPr>
        <p:spPr>
          <a:xfrm>
            <a:off x="2358242" y="2517569"/>
            <a:ext cx="8448304" cy="4340431"/>
          </a:xfrm>
        </p:spPr>
        <p:txBody>
          <a:bodyPr>
            <a:normAutofit lnSpcReduction="10000"/>
          </a:bodyPr>
          <a:lstStyle/>
          <a:p>
            <a:r>
              <a:rPr lang="en-GB" dirty="0"/>
              <a:t>Monitor our undergraduates’ engagement /workloads,</a:t>
            </a:r>
          </a:p>
          <a:p>
            <a:endParaRPr lang="en-GB" dirty="0"/>
          </a:p>
          <a:p>
            <a:r>
              <a:rPr lang="en-GB" dirty="0"/>
              <a:t>Develop teams for undergraduate support,</a:t>
            </a:r>
          </a:p>
          <a:p>
            <a:endParaRPr lang="en-GB" dirty="0"/>
          </a:p>
          <a:p>
            <a:r>
              <a:rPr lang="en-GB" dirty="0"/>
              <a:t>Monitor wellbeing,</a:t>
            </a:r>
          </a:p>
          <a:p>
            <a:endParaRPr lang="en-GB" dirty="0"/>
          </a:p>
          <a:p>
            <a:r>
              <a:rPr lang="en-GB" dirty="0"/>
              <a:t>Provide support </a:t>
            </a:r>
            <a:r>
              <a:rPr lang="en-GB" dirty="0" err="1"/>
              <a:t>eg</a:t>
            </a:r>
            <a:r>
              <a:rPr lang="en-GB" dirty="0"/>
              <a:t> with STEM focus</a:t>
            </a:r>
          </a:p>
          <a:p>
            <a:endParaRPr lang="en-GB" dirty="0"/>
          </a:p>
          <a:p>
            <a:r>
              <a:rPr lang="en-GB" dirty="0"/>
              <a:t>Support with, for example, campus visit sessions,</a:t>
            </a:r>
          </a:p>
          <a:p>
            <a:pPr marL="0" indent="0">
              <a:buNone/>
            </a:pPr>
            <a:endParaRPr lang="en-GB" dirty="0"/>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2"/>
          <a:stretch>
            <a:fillRect/>
          </a:stretch>
        </p:blipFill>
        <p:spPr>
          <a:xfrm>
            <a:off x="9844644" y="115743"/>
            <a:ext cx="2197925" cy="219792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49840">
            <a:off x="111232" y="802240"/>
            <a:ext cx="3658407" cy="14083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A screenshot of a cell phone&#10;&#10;Description generated with very high confidence">
            <a:extLst>
              <a:ext uri="{FF2B5EF4-FFF2-40B4-BE49-F238E27FC236}">
                <a16:creationId xmlns:a16="http://schemas.microsoft.com/office/drawing/2014/main" id="{F6FD05D6-0544-4BFB-9723-5708C8CC2929}"/>
              </a:ext>
            </a:extLst>
          </p:cNvPr>
          <p:cNvPicPr>
            <a:picLocks noChangeAspect="1"/>
          </p:cNvPicPr>
          <p:nvPr/>
        </p:nvPicPr>
        <p:blipFill>
          <a:blip r:embed="rId4"/>
          <a:stretch>
            <a:fillRect/>
          </a:stretch>
        </p:blipFill>
        <p:spPr>
          <a:xfrm>
            <a:off x="226350" y="5272641"/>
            <a:ext cx="1322482" cy="14346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1" y="26915"/>
            <a:ext cx="2096173" cy="874268"/>
          </a:xfrm>
          <a:prstGeom prst="rect">
            <a:avLst/>
          </a:prstGeom>
        </p:spPr>
      </p:pic>
      <p:pic>
        <p:nvPicPr>
          <p:cNvPr id="9" name="Picture 8">
            <a:extLst>
              <a:ext uri="{FF2B5EF4-FFF2-40B4-BE49-F238E27FC236}">
                <a16:creationId xmlns:a16="http://schemas.microsoft.com/office/drawing/2014/main" id="{5DDB334E-75F3-4A6D-9868-21B21CEA1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446">
            <a:off x="9646166" y="3402636"/>
            <a:ext cx="2064449" cy="2763973"/>
          </a:xfrm>
          <a:prstGeom prst="rect">
            <a:avLst/>
          </a:prstGeom>
        </p:spPr>
      </p:pic>
    </p:spTree>
    <p:extLst>
      <p:ext uri="{BB962C8B-B14F-4D97-AF65-F5344CB8AC3E}">
        <p14:creationId xmlns:p14="http://schemas.microsoft.com/office/powerpoint/2010/main" val="92414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1524000" y="338591"/>
            <a:ext cx="9144000" cy="825191"/>
          </a:xfrm>
        </p:spPr>
        <p:txBody>
          <a:bodyPr>
            <a:normAutofit fontScale="90000"/>
          </a:bodyPr>
          <a:lstStyle/>
          <a:p>
            <a:r>
              <a:rPr lang="en-GB" b="1" dirty="0"/>
              <a:t>Session themes</a:t>
            </a:r>
            <a:endParaRPr lang="en-US" b="1" dirty="0"/>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274086" y="1080876"/>
            <a:ext cx="9144000" cy="4100945"/>
          </a:xfrm>
        </p:spPr>
        <p:txBody>
          <a:bodyPr>
            <a:normAutofit/>
          </a:bodyPr>
          <a:lstStyle/>
          <a:p>
            <a:pPr marL="342900" indent="-342900" algn="l">
              <a:buFont typeface="Arial" panose="020B0604020202020204" pitchFamily="34" charset="0"/>
              <a:buChar char="•"/>
            </a:pPr>
            <a:r>
              <a:rPr lang="en-GB" dirty="0"/>
              <a:t>Topics we have covered: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215" y="1520328"/>
            <a:ext cx="9964785" cy="5186031"/>
          </a:xfrm>
          <a:prstGeom prst="rect">
            <a:avLst/>
          </a:prstGeom>
        </p:spPr>
      </p:pic>
    </p:spTree>
    <p:extLst>
      <p:ext uri="{BB962C8B-B14F-4D97-AF65-F5344CB8AC3E}">
        <p14:creationId xmlns:p14="http://schemas.microsoft.com/office/powerpoint/2010/main" val="424597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1524000" y="338591"/>
            <a:ext cx="9144000" cy="825191"/>
          </a:xfrm>
        </p:spPr>
        <p:txBody>
          <a:bodyPr>
            <a:normAutofit fontScale="90000"/>
          </a:bodyPr>
          <a:lstStyle/>
          <a:p>
            <a:r>
              <a:rPr lang="en-GB" b="1" dirty="0"/>
              <a:t>Feedback</a:t>
            </a:r>
            <a:endParaRPr lang="en-US" b="1" dirty="0"/>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692727" y="2336799"/>
            <a:ext cx="9144000" cy="4100945"/>
          </a:xfrm>
        </p:spPr>
        <p:txBody>
          <a:bodyPr>
            <a:normAutofit/>
          </a:bodyPr>
          <a:lstStyle/>
          <a:p>
            <a:pPr algn="l"/>
            <a:r>
              <a:rPr lang="en-GB" dirty="0"/>
              <a:t>1. 	From </a:t>
            </a:r>
            <a:r>
              <a:rPr lang="en-GB" b="1" dirty="0"/>
              <a:t>pupils</a:t>
            </a:r>
          </a:p>
          <a:p>
            <a:pPr algn="l"/>
            <a:endParaRPr lang="en-GB" dirty="0"/>
          </a:p>
          <a:p>
            <a:pPr algn="l"/>
            <a:r>
              <a:rPr lang="en-GB" dirty="0"/>
              <a:t>2.	From </a:t>
            </a:r>
            <a:r>
              <a:rPr lang="en-GB" b="1" dirty="0"/>
              <a:t>students</a:t>
            </a:r>
          </a:p>
          <a:p>
            <a:pPr algn="l"/>
            <a:endParaRPr lang="en-GB" dirty="0"/>
          </a:p>
          <a:p>
            <a:pPr algn="l"/>
            <a:r>
              <a:rPr lang="en-GB" dirty="0"/>
              <a:t>3. 	From </a:t>
            </a:r>
            <a:r>
              <a:rPr lang="en-GB" b="1" dirty="0"/>
              <a:t>school</a:t>
            </a:r>
          </a:p>
          <a:p>
            <a:pPr algn="l"/>
            <a:endParaRPr lang="en-GB" dirty="0"/>
          </a:p>
          <a:p>
            <a:pPr algn="l"/>
            <a:r>
              <a:rPr lang="en-GB" dirty="0"/>
              <a:t>4. 	From </a:t>
            </a:r>
            <a:r>
              <a:rPr lang="en-GB" b="1" dirty="0"/>
              <a:t>parents</a:t>
            </a:r>
          </a:p>
        </p:txBody>
      </p:sp>
      <p:graphicFrame>
        <p:nvGraphicFramePr>
          <p:cNvPr id="4" name="Table 3"/>
          <p:cNvGraphicFramePr>
            <a:graphicFrameLocks noGrp="1"/>
          </p:cNvGraphicFramePr>
          <p:nvPr>
            <p:extLst>
              <p:ext uri="{D42A27DB-BD31-4B8C-83A1-F6EECF244321}">
                <p14:modId xmlns:p14="http://schemas.microsoft.com/office/powerpoint/2010/main" val="2496286571"/>
              </p:ext>
            </p:extLst>
          </p:nvPr>
        </p:nvGraphicFramePr>
        <p:xfrm>
          <a:off x="6951644" y="1233888"/>
          <a:ext cx="5078854" cy="5064975"/>
        </p:xfrm>
        <a:graphic>
          <a:graphicData uri="http://schemas.openxmlformats.org/drawingml/2006/table">
            <a:tbl>
              <a:tblPr firstRow="1" firstCol="1" bandRow="1">
                <a:tableStyleId>{5C22544A-7EE6-4342-B048-85BDC9FD1C3A}</a:tableStyleId>
              </a:tblPr>
              <a:tblGrid>
                <a:gridCol w="5078854">
                  <a:extLst>
                    <a:ext uri="{9D8B030D-6E8A-4147-A177-3AD203B41FA5}">
                      <a16:colId xmlns:a16="http://schemas.microsoft.com/office/drawing/2014/main" val="20000"/>
                    </a:ext>
                  </a:extLst>
                </a:gridCol>
              </a:tblGrid>
              <a:tr h="255728">
                <a:tc>
                  <a:txBody>
                    <a:bodyPr/>
                    <a:lstStyle/>
                    <a:p>
                      <a:pPr>
                        <a:lnSpc>
                          <a:spcPct val="115000"/>
                        </a:lnSpc>
                        <a:spcAft>
                          <a:spcPts val="0"/>
                        </a:spcAft>
                      </a:pPr>
                      <a:r>
                        <a:rPr lang="en-GB" sz="1200" dirty="0">
                          <a:effectLst/>
                        </a:rPr>
                        <a:t>What do you enjoy most about the sessions?</a:t>
                      </a:r>
                      <a:endParaRPr lang="en-GB" sz="1000" dirty="0">
                        <a:effectLst/>
                        <a:latin typeface="Calibri"/>
                        <a:ea typeface="Calibri"/>
                        <a:cs typeface="Times New Roman"/>
                      </a:endParaRPr>
                    </a:p>
                  </a:txBody>
                  <a:tcPr marL="60594" marR="60594" marT="0" marB="0"/>
                </a:tc>
                <a:extLst>
                  <a:ext uri="{0D108BD9-81ED-4DB2-BD59-A6C34878D82A}">
                    <a16:rowId xmlns:a16="http://schemas.microsoft.com/office/drawing/2014/main" val="10000"/>
                  </a:ext>
                </a:extLst>
              </a:tr>
              <a:tr h="2911769">
                <a:tc>
                  <a:txBody>
                    <a:bodyPr/>
                    <a:lstStyle/>
                    <a:p>
                      <a:pPr marL="342900" lvl="0" indent="-342900">
                        <a:lnSpc>
                          <a:spcPct val="115000"/>
                        </a:lnSpc>
                        <a:spcAft>
                          <a:spcPts val="0"/>
                        </a:spcAft>
                        <a:buFont typeface="Symbol"/>
                        <a:buChar char=""/>
                      </a:pPr>
                      <a:r>
                        <a:rPr lang="en-GB" sz="1000" dirty="0">
                          <a:effectLst/>
                        </a:rPr>
                        <a:t>Discussing and learning</a:t>
                      </a:r>
                    </a:p>
                    <a:p>
                      <a:pPr marL="342900" lvl="0" indent="-342900">
                        <a:lnSpc>
                          <a:spcPct val="115000"/>
                        </a:lnSpc>
                        <a:spcAft>
                          <a:spcPts val="0"/>
                        </a:spcAft>
                        <a:buFont typeface="Symbol"/>
                        <a:buChar char=""/>
                      </a:pPr>
                      <a:r>
                        <a:rPr lang="en-GB" sz="1000" dirty="0">
                          <a:effectLst/>
                        </a:rPr>
                        <a:t>The practicals</a:t>
                      </a:r>
                    </a:p>
                    <a:p>
                      <a:pPr marL="342900" lvl="0" indent="-342900">
                        <a:lnSpc>
                          <a:spcPct val="115000"/>
                        </a:lnSpc>
                        <a:spcAft>
                          <a:spcPts val="0"/>
                        </a:spcAft>
                        <a:buFont typeface="Symbol"/>
                        <a:buChar char=""/>
                      </a:pPr>
                      <a:r>
                        <a:rPr lang="en-GB" sz="1000" dirty="0">
                          <a:effectLst/>
                        </a:rPr>
                        <a:t>Presenting our ideas to everyone</a:t>
                      </a:r>
                    </a:p>
                    <a:p>
                      <a:pPr marL="342900" lvl="0" indent="-342900">
                        <a:lnSpc>
                          <a:spcPct val="115000"/>
                        </a:lnSpc>
                        <a:spcAft>
                          <a:spcPts val="0"/>
                        </a:spcAft>
                        <a:buFont typeface="Symbol"/>
                        <a:buChar char=""/>
                      </a:pPr>
                      <a:r>
                        <a:rPr lang="en-GB" sz="1000" dirty="0">
                          <a:effectLst/>
                        </a:rPr>
                        <a:t>Socialising and learning new things</a:t>
                      </a:r>
                    </a:p>
                    <a:p>
                      <a:pPr marL="342900" lvl="0" indent="-342900">
                        <a:lnSpc>
                          <a:spcPct val="115000"/>
                        </a:lnSpc>
                        <a:spcAft>
                          <a:spcPts val="0"/>
                        </a:spcAft>
                        <a:buFont typeface="Symbol"/>
                        <a:buChar char=""/>
                      </a:pPr>
                      <a:r>
                        <a:rPr lang="en-GB" sz="1000" dirty="0">
                          <a:effectLst/>
                        </a:rPr>
                        <a:t>Socialising with other people</a:t>
                      </a:r>
                    </a:p>
                    <a:p>
                      <a:pPr marL="342900" lvl="0" indent="-342900">
                        <a:lnSpc>
                          <a:spcPct val="115000"/>
                        </a:lnSpc>
                        <a:spcAft>
                          <a:spcPts val="0"/>
                        </a:spcAft>
                        <a:buFont typeface="Symbol"/>
                        <a:buChar char=""/>
                      </a:pPr>
                      <a:r>
                        <a:rPr lang="en-GB" sz="1000" dirty="0">
                          <a:effectLst/>
                        </a:rPr>
                        <a:t>Learning things in great detail</a:t>
                      </a:r>
                    </a:p>
                    <a:p>
                      <a:pPr marL="342900" lvl="0" indent="-342900">
                        <a:lnSpc>
                          <a:spcPct val="115000"/>
                        </a:lnSpc>
                        <a:spcAft>
                          <a:spcPts val="0"/>
                        </a:spcAft>
                        <a:buFont typeface="Symbol"/>
                        <a:buChar char=""/>
                      </a:pPr>
                      <a:r>
                        <a:rPr lang="en-GB" sz="1000" dirty="0">
                          <a:effectLst/>
                        </a:rPr>
                        <a:t>Learning about the volunteers and university</a:t>
                      </a:r>
                    </a:p>
                    <a:p>
                      <a:pPr marL="342900" lvl="0" indent="-342900">
                        <a:lnSpc>
                          <a:spcPct val="115000"/>
                        </a:lnSpc>
                        <a:spcAft>
                          <a:spcPts val="0"/>
                        </a:spcAft>
                        <a:buFont typeface="Symbol"/>
                        <a:buChar char=""/>
                      </a:pPr>
                      <a:r>
                        <a:rPr lang="en-GB" sz="1000" dirty="0">
                          <a:effectLst/>
                        </a:rPr>
                        <a:t>Learning with my friends</a:t>
                      </a:r>
                    </a:p>
                    <a:p>
                      <a:pPr marL="342900" lvl="0" indent="-342900">
                        <a:lnSpc>
                          <a:spcPct val="115000"/>
                        </a:lnSpc>
                        <a:spcAft>
                          <a:spcPts val="0"/>
                        </a:spcAft>
                        <a:buFont typeface="Symbol"/>
                        <a:buChar char=""/>
                      </a:pPr>
                      <a:r>
                        <a:rPr lang="en-GB" sz="1000" dirty="0">
                          <a:effectLst/>
                        </a:rPr>
                        <a:t>The drinks</a:t>
                      </a:r>
                    </a:p>
                    <a:p>
                      <a:pPr marL="342900" lvl="0" indent="-342900">
                        <a:lnSpc>
                          <a:spcPct val="115000"/>
                        </a:lnSpc>
                        <a:spcAft>
                          <a:spcPts val="0"/>
                        </a:spcAft>
                        <a:buFont typeface="Symbol"/>
                        <a:buChar char=""/>
                      </a:pPr>
                      <a:r>
                        <a:rPr lang="en-GB" sz="1000" dirty="0">
                          <a:effectLst/>
                        </a:rPr>
                        <a:t>Meeting the university students and learning about the world of medicine</a:t>
                      </a:r>
                    </a:p>
                    <a:p>
                      <a:pPr marL="342900" lvl="0" indent="-342900">
                        <a:lnSpc>
                          <a:spcPct val="115000"/>
                        </a:lnSpc>
                        <a:spcAft>
                          <a:spcPts val="0"/>
                        </a:spcAft>
                        <a:buFont typeface="Symbol"/>
                        <a:buChar char=""/>
                      </a:pPr>
                      <a:r>
                        <a:rPr lang="en-GB" sz="1000" dirty="0">
                          <a:effectLst/>
                        </a:rPr>
                        <a:t>Learning about medicine and meeting new people</a:t>
                      </a:r>
                    </a:p>
                    <a:p>
                      <a:pPr marL="342900" lvl="0" indent="-342900">
                        <a:lnSpc>
                          <a:spcPct val="115000"/>
                        </a:lnSpc>
                        <a:spcAft>
                          <a:spcPts val="0"/>
                        </a:spcAft>
                        <a:buFont typeface="Symbol"/>
                        <a:buChar char=""/>
                      </a:pPr>
                      <a:r>
                        <a:rPr lang="en-GB" sz="1000" dirty="0">
                          <a:effectLst/>
                        </a:rPr>
                        <a:t>The games</a:t>
                      </a:r>
                    </a:p>
                    <a:p>
                      <a:pPr marL="342900" lvl="0" indent="-342900">
                        <a:lnSpc>
                          <a:spcPct val="115000"/>
                        </a:lnSpc>
                        <a:spcAft>
                          <a:spcPts val="0"/>
                        </a:spcAft>
                        <a:buFont typeface="Symbol"/>
                        <a:buChar char=""/>
                      </a:pPr>
                      <a:r>
                        <a:rPr lang="en-GB" sz="1000" dirty="0">
                          <a:effectLst/>
                        </a:rPr>
                        <a:t>The tea</a:t>
                      </a:r>
                    </a:p>
                    <a:p>
                      <a:pPr marL="342900" lvl="0" indent="-342900">
                        <a:lnSpc>
                          <a:spcPct val="115000"/>
                        </a:lnSpc>
                        <a:spcAft>
                          <a:spcPts val="0"/>
                        </a:spcAft>
                        <a:buFont typeface="Symbol"/>
                        <a:buChar char=""/>
                      </a:pPr>
                      <a:r>
                        <a:rPr lang="en-GB" sz="1000" dirty="0">
                          <a:effectLst/>
                        </a:rPr>
                        <a:t>Group work and games</a:t>
                      </a:r>
                    </a:p>
                    <a:p>
                      <a:pPr marL="342900" lvl="0" indent="-342900">
                        <a:lnSpc>
                          <a:spcPct val="115000"/>
                        </a:lnSpc>
                        <a:spcAft>
                          <a:spcPts val="0"/>
                        </a:spcAft>
                        <a:buFont typeface="Symbol"/>
                        <a:buChar char=""/>
                      </a:pPr>
                      <a:r>
                        <a:rPr lang="en-GB" sz="1000" dirty="0">
                          <a:effectLst/>
                        </a:rPr>
                        <a:t>Working with my friends</a:t>
                      </a:r>
                      <a:endParaRPr lang="en-GB" sz="1000" dirty="0">
                        <a:effectLst/>
                        <a:latin typeface="Calibri"/>
                        <a:ea typeface="Calibri"/>
                        <a:cs typeface="Times New Roman"/>
                      </a:endParaRPr>
                    </a:p>
                  </a:txBody>
                  <a:tcPr marL="60594" marR="60594" marT="0" marB="0"/>
                </a:tc>
                <a:extLst>
                  <a:ext uri="{0D108BD9-81ED-4DB2-BD59-A6C34878D82A}">
                    <a16:rowId xmlns:a16="http://schemas.microsoft.com/office/drawing/2014/main" val="10001"/>
                  </a:ext>
                </a:extLst>
              </a:tr>
              <a:tr h="255728">
                <a:tc>
                  <a:txBody>
                    <a:bodyPr/>
                    <a:lstStyle/>
                    <a:p>
                      <a:pPr>
                        <a:lnSpc>
                          <a:spcPct val="115000"/>
                        </a:lnSpc>
                        <a:spcAft>
                          <a:spcPts val="0"/>
                        </a:spcAft>
                      </a:pPr>
                      <a:r>
                        <a:rPr lang="en-GB" sz="1200">
                          <a:effectLst/>
                        </a:rPr>
                        <a:t>What do you enjoy the least?</a:t>
                      </a:r>
                      <a:endParaRPr lang="en-GB" sz="1000">
                        <a:effectLst/>
                        <a:latin typeface="Calibri"/>
                        <a:ea typeface="Calibri"/>
                        <a:cs typeface="Times New Roman"/>
                      </a:endParaRPr>
                    </a:p>
                  </a:txBody>
                  <a:tcPr marL="60594" marR="60594" marT="0" marB="0"/>
                </a:tc>
                <a:extLst>
                  <a:ext uri="{0D108BD9-81ED-4DB2-BD59-A6C34878D82A}">
                    <a16:rowId xmlns:a16="http://schemas.microsoft.com/office/drawing/2014/main" val="10002"/>
                  </a:ext>
                </a:extLst>
              </a:tr>
              <a:tr h="1641750">
                <a:tc>
                  <a:txBody>
                    <a:bodyPr/>
                    <a:lstStyle/>
                    <a:p>
                      <a:pPr marL="342900" lvl="0" indent="-342900">
                        <a:lnSpc>
                          <a:spcPct val="115000"/>
                        </a:lnSpc>
                        <a:spcAft>
                          <a:spcPts val="0"/>
                        </a:spcAft>
                        <a:buFont typeface="Symbol"/>
                        <a:buChar char=""/>
                      </a:pPr>
                      <a:r>
                        <a:rPr lang="en-GB" sz="1000" dirty="0">
                          <a:effectLst/>
                        </a:rPr>
                        <a:t>Sometimes boring when discussing</a:t>
                      </a:r>
                    </a:p>
                    <a:p>
                      <a:pPr marL="342900" lvl="0" indent="-342900">
                        <a:lnSpc>
                          <a:spcPct val="115000"/>
                        </a:lnSpc>
                        <a:spcAft>
                          <a:spcPts val="0"/>
                        </a:spcAft>
                        <a:buFont typeface="Symbol"/>
                        <a:buChar char=""/>
                      </a:pPr>
                      <a:r>
                        <a:rPr lang="en-GB" sz="1000" dirty="0">
                          <a:effectLst/>
                        </a:rPr>
                        <a:t>Location</a:t>
                      </a:r>
                    </a:p>
                    <a:p>
                      <a:pPr marL="342900" lvl="0" indent="-342900">
                        <a:lnSpc>
                          <a:spcPct val="115000"/>
                        </a:lnSpc>
                        <a:spcAft>
                          <a:spcPts val="0"/>
                        </a:spcAft>
                        <a:buFont typeface="Symbol"/>
                        <a:buChar char=""/>
                      </a:pPr>
                      <a:r>
                        <a:rPr lang="en-GB" sz="1000" dirty="0">
                          <a:effectLst/>
                        </a:rPr>
                        <a:t>Everything is just right</a:t>
                      </a:r>
                    </a:p>
                    <a:p>
                      <a:pPr marL="342900" lvl="0" indent="-342900">
                        <a:lnSpc>
                          <a:spcPct val="115000"/>
                        </a:lnSpc>
                        <a:spcAft>
                          <a:spcPts val="0"/>
                        </a:spcAft>
                        <a:buFont typeface="Symbol"/>
                        <a:buChar char=""/>
                      </a:pPr>
                      <a:r>
                        <a:rPr lang="en-GB" sz="1000" dirty="0">
                          <a:effectLst/>
                        </a:rPr>
                        <a:t>I enjoy everything</a:t>
                      </a:r>
                    </a:p>
                    <a:p>
                      <a:pPr marL="342900" lvl="0" indent="-342900">
                        <a:lnSpc>
                          <a:spcPct val="115000"/>
                        </a:lnSpc>
                        <a:spcAft>
                          <a:spcPts val="0"/>
                        </a:spcAft>
                        <a:buFont typeface="Symbol"/>
                        <a:buChar char=""/>
                      </a:pPr>
                      <a:r>
                        <a:rPr lang="en-GB" sz="1000" dirty="0">
                          <a:effectLst/>
                        </a:rPr>
                        <a:t>Everything is good</a:t>
                      </a:r>
                    </a:p>
                    <a:p>
                      <a:pPr marL="342900" lvl="0" indent="-342900">
                        <a:lnSpc>
                          <a:spcPct val="115000"/>
                        </a:lnSpc>
                        <a:spcAft>
                          <a:spcPts val="0"/>
                        </a:spcAft>
                        <a:buFont typeface="Symbol"/>
                        <a:buChar char=""/>
                      </a:pPr>
                      <a:r>
                        <a:rPr lang="en-GB" sz="1000" dirty="0">
                          <a:effectLst/>
                        </a:rPr>
                        <a:t>Not having Harry and Tyler every week as our tutors</a:t>
                      </a:r>
                    </a:p>
                    <a:p>
                      <a:pPr marL="342900" lvl="0" indent="-342900">
                        <a:lnSpc>
                          <a:spcPct val="115000"/>
                        </a:lnSpc>
                        <a:spcAft>
                          <a:spcPts val="0"/>
                        </a:spcAft>
                        <a:buFont typeface="Symbol"/>
                        <a:buChar char=""/>
                      </a:pPr>
                      <a:r>
                        <a:rPr lang="en-GB" sz="1000" dirty="0">
                          <a:effectLst/>
                        </a:rPr>
                        <a:t>I don’t like presenting in front of everyone</a:t>
                      </a:r>
                    </a:p>
                    <a:p>
                      <a:pPr marL="342900" lvl="0" indent="-342900">
                        <a:lnSpc>
                          <a:spcPct val="115000"/>
                        </a:lnSpc>
                        <a:spcAft>
                          <a:spcPts val="0"/>
                        </a:spcAft>
                        <a:buFont typeface="Symbol"/>
                        <a:buChar char=""/>
                      </a:pPr>
                      <a:r>
                        <a:rPr lang="en-GB" sz="1000" dirty="0">
                          <a:effectLst/>
                        </a:rPr>
                        <a:t>Working in a group</a:t>
                      </a:r>
                      <a:endParaRPr lang="en-GB" sz="1000" dirty="0">
                        <a:effectLst/>
                        <a:latin typeface="Calibri"/>
                        <a:ea typeface="Calibri"/>
                        <a:cs typeface="Times New Roman"/>
                      </a:endParaRPr>
                    </a:p>
                  </a:txBody>
                  <a:tcPr marL="60594" marR="60594" marT="0" marB="0"/>
                </a:tc>
                <a:extLst>
                  <a:ext uri="{0D108BD9-81ED-4DB2-BD59-A6C34878D82A}">
                    <a16:rowId xmlns:a16="http://schemas.microsoft.com/office/drawing/2014/main" val="10003"/>
                  </a:ext>
                </a:extLst>
              </a:tr>
            </a:tbl>
          </a:graphicData>
        </a:graphic>
      </p:graphicFrame>
      <p:cxnSp>
        <p:nvCxnSpPr>
          <p:cNvPr id="7" name="Straight Arrow Connector 6"/>
          <p:cNvCxnSpPr/>
          <p:nvPr/>
        </p:nvCxnSpPr>
        <p:spPr>
          <a:xfrm flipV="1">
            <a:off x="3558448" y="2247441"/>
            <a:ext cx="3139807" cy="2864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16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1440873" y="2157000"/>
            <a:ext cx="9144000" cy="825191"/>
          </a:xfrm>
        </p:spPr>
        <p:txBody>
          <a:bodyPr>
            <a:normAutofit fontScale="90000"/>
          </a:bodyPr>
          <a:lstStyle/>
          <a:p>
            <a:r>
              <a:rPr lang="en-GB" b="1" dirty="0"/>
              <a:t>What’s in it for me?</a:t>
            </a:r>
            <a:endParaRPr lang="en-US" b="1" dirty="0"/>
          </a:p>
        </p:txBody>
      </p:sp>
    </p:spTree>
    <p:extLst>
      <p:ext uri="{BB962C8B-B14F-4D97-AF65-F5344CB8AC3E}">
        <p14:creationId xmlns:p14="http://schemas.microsoft.com/office/powerpoint/2010/main" val="217387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11"/>
          <p:cNvPicPr>
            <a:picLocks noChangeAspect="1"/>
          </p:cNvPicPr>
          <p:nvPr/>
        </p:nvPicPr>
        <p:blipFill>
          <a:blip r:embed="rId2"/>
          <a:stretch>
            <a:fillRect/>
          </a:stretch>
        </p:blipFill>
        <p:spPr>
          <a:xfrm>
            <a:off x="547688" y="2116138"/>
            <a:ext cx="3925888" cy="1370013"/>
          </a:xfrm>
          <a:prstGeom prst="rect">
            <a:avLst/>
          </a:prstGeom>
        </p:spPr>
      </p:pic>
      <p:pic>
        <p:nvPicPr>
          <p:cNvPr id="5" name="Picture 4"/>
          <p:cNvPicPr>
            <a:picLocks noChangeAspect="1"/>
          </p:cNvPicPr>
          <p:nvPr/>
        </p:nvPicPr>
        <p:blipFill>
          <a:blip r:embed="rId3"/>
          <a:stretch>
            <a:fillRect/>
          </a:stretch>
        </p:blipFill>
        <p:spPr>
          <a:xfrm>
            <a:off x="4549775" y="2116138"/>
            <a:ext cx="3935413" cy="1370013"/>
          </a:xfrm>
          <a:prstGeom prst="rect">
            <a:avLst/>
          </a:prstGeom>
        </p:spPr>
      </p:pic>
      <p:pic>
        <p:nvPicPr>
          <p:cNvPr id="1026" name="2BEE8145-A18A-4A1F-AF55-051B2826329B" descr="image1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3562350"/>
            <a:ext cx="4225925" cy="2708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9813" y="3562350"/>
            <a:ext cx="3635375" cy="27082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9800" y="2116138"/>
            <a:ext cx="1503363" cy="203993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9800" y="4230688"/>
            <a:ext cx="1503363" cy="203993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775" y="2116138"/>
            <a:ext cx="1504950" cy="203835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7775" y="4229100"/>
            <a:ext cx="1504950" cy="2041525"/>
          </a:xfrm>
          <a:prstGeom prst="rect">
            <a:avLst/>
          </a:prstGeom>
        </p:spPr>
      </p:pic>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901690" y="405575"/>
            <a:ext cx="6430414" cy="1371600"/>
          </a:xfrm>
        </p:spPr>
        <p:txBody>
          <a:bodyPr anchor="ctr">
            <a:normAutofit/>
          </a:bodyPr>
          <a:lstStyle/>
          <a:p>
            <a:pPr algn="l"/>
            <a:r>
              <a:rPr lang="en-GB" sz="4000" b="1"/>
              <a:t>Images</a:t>
            </a:r>
            <a:endParaRPr lang="en-US" sz="4000" b="1"/>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7924796" y="498698"/>
            <a:ext cx="2893382" cy="1185353"/>
          </a:xfrm>
        </p:spPr>
        <p:txBody>
          <a:bodyPr anchor="ctr">
            <a:normAutofit/>
          </a:bodyPr>
          <a:lstStyle/>
          <a:p>
            <a:pPr algn="l"/>
            <a:r>
              <a:rPr lang="en-GB" sz="1800"/>
              <a:t>1. 	From sessions</a:t>
            </a:r>
          </a:p>
          <a:p>
            <a:pPr algn="l"/>
            <a:endParaRPr lang="en-GB" sz="1800"/>
          </a:p>
        </p:txBody>
      </p:sp>
    </p:spTree>
    <p:extLst>
      <p:ext uri="{BB962C8B-B14F-4D97-AF65-F5344CB8AC3E}">
        <p14:creationId xmlns:p14="http://schemas.microsoft.com/office/powerpoint/2010/main" val="11613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F953699A90A04CA75E1546A56EF9D5" ma:contentTypeVersion="11" ma:contentTypeDescription="Create a new document." ma:contentTypeScope="" ma:versionID="cb426ef764225b53daf0aa46b7b8881d">
  <xsd:schema xmlns:xsd="http://www.w3.org/2001/XMLSchema" xmlns:xs="http://www.w3.org/2001/XMLSchema" xmlns:p="http://schemas.microsoft.com/office/2006/metadata/properties" xmlns:ns2="56a77f98-9188-4302-b4cf-0bcf9264687e" xmlns:ns3="8196da16-0dc7-4074-bbeb-18ec40b4e0ea" targetNamespace="http://schemas.microsoft.com/office/2006/metadata/properties" ma:root="true" ma:fieldsID="13e7021c5d91f8d6e35d69bcf7b9ae2f" ns2:_="" ns3:_="">
    <xsd:import namespace="56a77f98-9188-4302-b4cf-0bcf9264687e"/>
    <xsd:import namespace="8196da16-0dc7-4074-bbeb-18ec40b4e0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a77f98-9188-4302-b4cf-0bcf926468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96da16-0dc7-4074-bbeb-18ec40b4e0e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840DFB-5028-400D-B3C5-BCEF06E58230}">
  <ds:schemaRefs>
    <ds:schemaRef ds:uri="http://schemas.microsoft.com/sharepoint/v3/contenttype/forms"/>
  </ds:schemaRefs>
</ds:datastoreItem>
</file>

<file path=customXml/itemProps2.xml><?xml version="1.0" encoding="utf-8"?>
<ds:datastoreItem xmlns:ds="http://schemas.openxmlformats.org/officeDocument/2006/customXml" ds:itemID="{CBAAEDBA-4A1D-4F5A-A460-1F14D03FE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a77f98-9188-4302-b4cf-0bcf9264687e"/>
    <ds:schemaRef ds:uri="8196da16-0dc7-4074-bbeb-18ec40b4e0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48D6B1-67D8-4F04-82D6-FB8D85772C13}">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emplate/>
  <TotalTime>118</TotalTime>
  <Words>617</Words>
  <Application>Microsoft Office PowerPoint</Application>
  <PresentationFormat>Widescreen</PresentationFormat>
  <Paragraphs>90</Paragraphs>
  <Slides>12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Symbol</vt:lpstr>
      <vt:lpstr>Office Theme</vt:lpstr>
      <vt:lpstr>Promoting Academic and Community Excellence: Grangetown Project</vt:lpstr>
      <vt:lpstr>Our aims</vt:lpstr>
      <vt:lpstr>Project Overview </vt:lpstr>
      <vt:lpstr>Key roles: SCHOOLS</vt:lpstr>
      <vt:lpstr>Key roles: MEDIC</vt:lpstr>
      <vt:lpstr>Session themes</vt:lpstr>
      <vt:lpstr>Feedback</vt:lpstr>
      <vt:lpstr>What’s in it for me?</vt:lpstr>
      <vt:lpstr>Images</vt:lpstr>
      <vt:lpstr>Feedback/Questions</vt:lpstr>
      <vt:lpstr>Data Protection</vt:lpstr>
      <vt:lpstr>Sign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Academic and Community Excellence: Grangetown Project</dc:title>
  <dc:creator>Microsoft Office User</dc:creator>
  <cp:lastModifiedBy>Sarju Patel</cp:lastModifiedBy>
  <cp:revision>18</cp:revision>
  <dcterms:created xsi:type="dcterms:W3CDTF">2018-10-17T19:09:33Z</dcterms:created>
  <dcterms:modified xsi:type="dcterms:W3CDTF">2025-04-14T16:45:33Z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0x0101006CF953699A90A04CA75E1546A56EF9D5</vt:lpwstr>
  </property>
</Properties>
</file>