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1103" r:id="rId6"/>
    <p:sldId id="1081" r:id="rId7"/>
    <p:sldId id="1100" r:id="rId8"/>
    <p:sldId id="1104" r:id="rId9"/>
    <p:sldId id="257" r:id="rId10"/>
    <p:sldId id="1036" r:id="rId11"/>
    <p:sldId id="888" r:id="rId12"/>
    <p:sldId id="887" r:id="rId13"/>
    <p:sldId id="1083" r:id="rId14"/>
    <p:sldId id="1107" r:id="rId15"/>
    <p:sldId id="892" r:id="rId16"/>
    <p:sldId id="1077" r:id="rId17"/>
    <p:sldId id="1086" r:id="rId18"/>
    <p:sldId id="873" r:id="rId19"/>
    <p:sldId id="263" r:id="rId20"/>
    <p:sldId id="1095" r:id="rId21"/>
    <p:sldId id="265" r:id="rId22"/>
    <p:sldId id="266" r:id="rId23"/>
    <p:sldId id="267" r:id="rId24"/>
    <p:sldId id="268" r:id="rId25"/>
    <p:sldId id="1109" r:id="rId26"/>
    <p:sldId id="1110" r:id="rId27"/>
    <p:sldId id="1111" r:id="rId28"/>
    <p:sldId id="1112" r:id="rId29"/>
    <p:sldId id="110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94EDD5-C999-A796-5B78-2AC749AC22CC}" name="Sarju Patel" initials="SP" userId="S::PatelS2@cardiff.ac.uk::ba27f779-9ece-4eb5-ad41-49cec338f7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CCC1DA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76C7D-8918-586C-32E9-20F429583B00}" v="20" dt="2025-09-04T12:01:04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5797-5681-4B42-AD76-C8F27E636F40}" type="datetimeFigureOut"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C2E2-2FCC-4A00-A380-DDCE183462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4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1. Structural Level</a:t>
            </a:r>
          </a:p>
          <a:p>
            <a:r>
              <a:rPr lang="en-US" i="1"/>
              <a:t>System-wide forces rooted in social, economic, and political systems that shape health outcomes across populations.</a:t>
            </a:r>
            <a:endParaRPr lang="en-US"/>
          </a:p>
          <a:p>
            <a:r>
              <a:rPr lang="en-US" b="1"/>
              <a:t>Examples:</a:t>
            </a:r>
            <a:endParaRPr lang="en-US"/>
          </a:p>
          <a:p>
            <a:r>
              <a:rPr lang="en-US" b="1"/>
              <a:t>Colonialism and racism</a:t>
            </a:r>
            <a:r>
              <a:rPr lang="en-US"/>
              <a:t> embedded in healthcare systems, leading to persistent disparities in access and outcomes for racialised communities.</a:t>
            </a:r>
          </a:p>
          <a:p>
            <a:r>
              <a:rPr lang="en-US" b="1"/>
              <a:t>Austerity policies</a:t>
            </a:r>
            <a:r>
              <a:rPr lang="en-US"/>
              <a:t> that defund public health services and social safety nets, worsening health for low-income populations.</a:t>
            </a:r>
          </a:p>
          <a:p>
            <a:r>
              <a:rPr lang="en-US" b="1"/>
              <a:t>Housing inequality</a:t>
            </a:r>
            <a:r>
              <a:rPr lang="en-US"/>
              <a:t> driven by discriminatory policies (e.g., redlining, housing segregation), contributing to environmental health hazards (</a:t>
            </a:r>
            <a:r>
              <a:rPr lang="en-US" err="1"/>
              <a:t>mould</a:t>
            </a:r>
            <a:r>
              <a:rPr lang="en-US"/>
              <a:t>, overcrowding, pollution).</a:t>
            </a:r>
          </a:p>
          <a:p>
            <a:r>
              <a:rPr lang="en-US" b="1"/>
              <a:t>Patriarchal systems</a:t>
            </a:r>
            <a:r>
              <a:rPr lang="en-US"/>
              <a:t> that undervalue women's health, especially reproductive and sexual health rights.</a:t>
            </a:r>
          </a:p>
          <a:p>
            <a:endParaRPr lang="en-US"/>
          </a:p>
          <a:p>
            <a:r>
              <a:rPr lang="en-US" b="1"/>
              <a:t>2. Institutional Level</a:t>
            </a:r>
          </a:p>
          <a:p>
            <a:r>
              <a:rPr lang="en-US" i="1"/>
              <a:t>Policies, practices, and norms within specific institutions (e.g., hospitals, schools, prisons) that perpetuate unequal access to care or outcomes.</a:t>
            </a:r>
            <a:endParaRPr lang="en-US"/>
          </a:p>
          <a:p>
            <a:r>
              <a:rPr lang="en-US" b="1"/>
              <a:t>Examples:</a:t>
            </a:r>
            <a:endParaRPr lang="en-US"/>
          </a:p>
          <a:p>
            <a:r>
              <a:rPr lang="en-US" b="1"/>
              <a:t>Medical school curricula</a:t>
            </a:r>
            <a:r>
              <a:rPr lang="en-US"/>
              <a:t> that exclude or misrepresent conditions in Black, Brown, or disabled bodies.</a:t>
            </a:r>
          </a:p>
          <a:p>
            <a:r>
              <a:rPr lang="en-US" b="1"/>
              <a:t>Hospital policies</a:t>
            </a:r>
            <a:r>
              <a:rPr lang="en-US"/>
              <a:t> that fail to provide language interpretation services, excluding non-English speakers.</a:t>
            </a:r>
          </a:p>
          <a:p>
            <a:r>
              <a:rPr lang="en-US" b="1"/>
              <a:t>Mental health services</a:t>
            </a:r>
            <a:r>
              <a:rPr lang="en-US"/>
              <a:t> that disproportionately section Black men under the Mental Health Act in the UK.</a:t>
            </a:r>
          </a:p>
          <a:p>
            <a:r>
              <a:rPr lang="en-US" b="1"/>
              <a:t>Lack of accommodations</a:t>
            </a:r>
            <a:r>
              <a:rPr lang="en-US"/>
              <a:t> for disabled patients or students in healthcare and education institutions.</a:t>
            </a:r>
          </a:p>
          <a:p>
            <a:endParaRPr lang="en-US"/>
          </a:p>
          <a:p>
            <a:r>
              <a:rPr lang="en-US" b="1"/>
              <a:t>3. Community Level</a:t>
            </a:r>
          </a:p>
          <a:p>
            <a:r>
              <a:rPr lang="en-US" i="1"/>
              <a:t>Local norms, environments, and networks that shape health experiences and access to care.</a:t>
            </a:r>
            <a:endParaRPr lang="en-US"/>
          </a:p>
          <a:p>
            <a:r>
              <a:rPr lang="en-US" b="1"/>
              <a:t>Examples:</a:t>
            </a:r>
            <a:endParaRPr lang="en-US"/>
          </a:p>
          <a:p>
            <a:r>
              <a:rPr lang="en-US" b="1"/>
              <a:t>Food deserts</a:t>
            </a:r>
            <a:r>
              <a:rPr lang="en-US"/>
              <a:t> in low-income or racialised </a:t>
            </a:r>
            <a:r>
              <a:rPr lang="en-US" err="1"/>
              <a:t>neighbourhoods</a:t>
            </a:r>
            <a:r>
              <a:rPr lang="en-US"/>
              <a:t> where healthy, affordable food is inaccessible.</a:t>
            </a:r>
          </a:p>
          <a:p>
            <a:r>
              <a:rPr lang="en-US" b="1"/>
              <a:t>Stigma within communities</a:t>
            </a:r>
            <a:r>
              <a:rPr lang="en-US"/>
              <a:t> (e.g., toward LGBTQ+ people or people with HIV) preventing individuals from seeking care.</a:t>
            </a:r>
          </a:p>
          <a:p>
            <a:r>
              <a:rPr lang="en-US" b="1"/>
              <a:t>Unequal distribution of health-promoting infrastructure</a:t>
            </a:r>
            <a:r>
              <a:rPr lang="en-US"/>
              <a:t> like parks, clinics, or safe transportation in </a:t>
            </a:r>
            <a:r>
              <a:rPr lang="en-US" err="1"/>
              <a:t>marginalised</a:t>
            </a:r>
            <a:r>
              <a:rPr lang="en-US"/>
              <a:t> communities.</a:t>
            </a:r>
          </a:p>
          <a:p>
            <a:r>
              <a:rPr lang="en-US" b="1"/>
              <a:t>Community violence or policing</a:t>
            </a:r>
            <a:r>
              <a:rPr lang="en-US"/>
              <a:t> that creates chronic stress and trauma, especially among youth and racialised communities.</a:t>
            </a:r>
          </a:p>
          <a:p>
            <a:endParaRPr lang="en-US"/>
          </a:p>
          <a:p>
            <a:r>
              <a:rPr lang="en-US" b="1"/>
              <a:t>4. Individual Level</a:t>
            </a:r>
          </a:p>
          <a:p>
            <a:r>
              <a:rPr lang="en-US" i="1"/>
              <a:t>Personal experiences, </a:t>
            </a:r>
            <a:r>
              <a:rPr lang="en-US" i="1" err="1"/>
              <a:t>behaviours</a:t>
            </a:r>
            <a:r>
              <a:rPr lang="en-US" i="1"/>
              <a:t>, and interactions influenced by social positioning, identity, and power dynamics.</a:t>
            </a:r>
            <a:endParaRPr lang="en-US"/>
          </a:p>
          <a:p>
            <a:r>
              <a:rPr lang="en-US" b="1"/>
              <a:t>Examples:</a:t>
            </a:r>
            <a:endParaRPr lang="en-US"/>
          </a:p>
          <a:p>
            <a:r>
              <a:rPr lang="en-US" b="1"/>
              <a:t>Healthcare discrimination</a:t>
            </a:r>
            <a:r>
              <a:rPr lang="en-US"/>
              <a:t> where patients are not believed or listened to (e.g., Black women reporting pain during childbirth).</a:t>
            </a:r>
          </a:p>
          <a:p>
            <a:r>
              <a:rPr lang="en-US" b="1" err="1"/>
              <a:t>Internalised</a:t>
            </a:r>
            <a:r>
              <a:rPr lang="en-US" b="1"/>
              <a:t> stigma</a:t>
            </a:r>
            <a:r>
              <a:rPr lang="en-US"/>
              <a:t> leading to mental health challenges (e.g., among trans people or those with chronic illnesses).</a:t>
            </a:r>
          </a:p>
          <a:p>
            <a:r>
              <a:rPr lang="en-US" b="1"/>
              <a:t>Mistrust of healthcare providers</a:t>
            </a:r>
            <a:r>
              <a:rPr lang="en-US"/>
              <a:t> due to historical and lived experiences of harm, leading to reduced engagement with care.</a:t>
            </a:r>
          </a:p>
          <a:p>
            <a:r>
              <a:rPr lang="en-US" b="1"/>
              <a:t>Limited health literacy</a:t>
            </a:r>
            <a:r>
              <a:rPr lang="en-US"/>
              <a:t> due to educational inequities, making it harder for some individuals to navigate care.</a:t>
            </a: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40AF3-84EE-42CE-A112-605E96AAA4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3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DF3F8-43CB-72C0-0750-39BC054E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B6AB22-0E5E-0A76-4A2F-37A9F15F0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53C59-5901-07F0-5256-88D523ACA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Structural Level</a:t>
            </a:r>
          </a:p>
          <a:p>
            <a:r>
              <a:rPr lang="en-US" i="1" dirty="0"/>
              <a:t>System-wide forces rooted in social, economic, and political systems that shape health outcomes across populations.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Colonialism and racism</a:t>
            </a:r>
            <a:r>
              <a:rPr lang="en-US" dirty="0"/>
              <a:t> embedded in healthcare systems, leading to persistent disparities in access and outcomes for racialised communities.</a:t>
            </a:r>
          </a:p>
          <a:p>
            <a:r>
              <a:rPr lang="en-US" b="1" dirty="0"/>
              <a:t>Austerity policies</a:t>
            </a:r>
            <a:r>
              <a:rPr lang="en-US" dirty="0"/>
              <a:t> that defund public health services and social safety nets, worsening health for low-income populations.</a:t>
            </a:r>
          </a:p>
          <a:p>
            <a:r>
              <a:rPr lang="en-US" b="1" dirty="0"/>
              <a:t>Housing inequality</a:t>
            </a:r>
            <a:r>
              <a:rPr lang="en-US" dirty="0"/>
              <a:t> driven by discriminatory policies (e.g., redlining, housing segregation), contributing to environmental health hazards (</a:t>
            </a:r>
            <a:r>
              <a:rPr lang="en-US" dirty="0" err="1"/>
              <a:t>mould</a:t>
            </a:r>
            <a:r>
              <a:rPr lang="en-US" dirty="0"/>
              <a:t>, overcrowding, pollution).</a:t>
            </a:r>
          </a:p>
          <a:p>
            <a:r>
              <a:rPr lang="en-US" b="1" dirty="0"/>
              <a:t>Patriarchal systems</a:t>
            </a:r>
            <a:r>
              <a:rPr lang="en-US" dirty="0"/>
              <a:t> that undervalue women's health, especially reproductive and sexual health rights.</a:t>
            </a:r>
          </a:p>
          <a:p>
            <a:endParaRPr lang="en-US" dirty="0"/>
          </a:p>
          <a:p>
            <a:r>
              <a:rPr lang="en-US" b="1" dirty="0"/>
              <a:t>2. Institutional Level</a:t>
            </a:r>
          </a:p>
          <a:p>
            <a:r>
              <a:rPr lang="en-US" i="1" dirty="0"/>
              <a:t>Policies, practices, and norms within specific institutions (e.g., hospitals, schools, prisons) that perpetuate unequal access to care or outcomes.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Medical school curricula</a:t>
            </a:r>
            <a:r>
              <a:rPr lang="en-US" dirty="0"/>
              <a:t> that exclude or misrepresent conditions in Black, Brown, or disabled bodies.</a:t>
            </a:r>
          </a:p>
          <a:p>
            <a:r>
              <a:rPr lang="en-US" b="1" dirty="0"/>
              <a:t>Hospital policies</a:t>
            </a:r>
            <a:r>
              <a:rPr lang="en-US" dirty="0"/>
              <a:t> that fail to provide language interpretation services, excluding non-English speakers.</a:t>
            </a:r>
          </a:p>
          <a:p>
            <a:r>
              <a:rPr lang="en-US" b="1" dirty="0"/>
              <a:t>Mental health services</a:t>
            </a:r>
            <a:r>
              <a:rPr lang="en-US" dirty="0"/>
              <a:t> that disproportionately section Black men under the Mental Health Act in the UK.</a:t>
            </a:r>
          </a:p>
          <a:p>
            <a:r>
              <a:rPr lang="en-US" b="1" dirty="0"/>
              <a:t>Lack of accommodations</a:t>
            </a:r>
            <a:r>
              <a:rPr lang="en-US" dirty="0"/>
              <a:t> for disabled patients or students in healthcare and education institutions.</a:t>
            </a:r>
          </a:p>
          <a:p>
            <a:endParaRPr lang="en-US" dirty="0"/>
          </a:p>
          <a:p>
            <a:r>
              <a:rPr lang="en-US" b="1" dirty="0"/>
              <a:t>3. Community Level</a:t>
            </a:r>
          </a:p>
          <a:p>
            <a:r>
              <a:rPr lang="en-US" i="1" dirty="0"/>
              <a:t>Local norms, environments, and networks that shape health experiences and access to care.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Food deserts</a:t>
            </a:r>
            <a:r>
              <a:rPr lang="en-US" dirty="0"/>
              <a:t> in low-income or racialised </a:t>
            </a:r>
            <a:r>
              <a:rPr lang="en-US" dirty="0" err="1"/>
              <a:t>neighbourhoods</a:t>
            </a:r>
            <a:r>
              <a:rPr lang="en-US" dirty="0"/>
              <a:t> where healthy, affordable food is inaccessible.</a:t>
            </a:r>
          </a:p>
          <a:p>
            <a:r>
              <a:rPr lang="en-US" b="1" dirty="0"/>
              <a:t>Stigma within communities</a:t>
            </a:r>
            <a:r>
              <a:rPr lang="en-US" dirty="0"/>
              <a:t> (e.g., toward LGBTQ+ people or people with HIV) preventing individuals from seeking care.</a:t>
            </a:r>
          </a:p>
          <a:p>
            <a:r>
              <a:rPr lang="en-US" b="1" dirty="0"/>
              <a:t>Unequal distribution of health-promoting infrastructure</a:t>
            </a:r>
            <a:r>
              <a:rPr lang="en-US" dirty="0"/>
              <a:t> like parks, clinics, or safe transportation in </a:t>
            </a:r>
            <a:r>
              <a:rPr lang="en-US" dirty="0" err="1"/>
              <a:t>marginalised</a:t>
            </a:r>
            <a:r>
              <a:rPr lang="en-US" dirty="0"/>
              <a:t> communities.</a:t>
            </a:r>
          </a:p>
          <a:p>
            <a:r>
              <a:rPr lang="en-US" b="1" dirty="0"/>
              <a:t>Community violence or policing</a:t>
            </a:r>
            <a:r>
              <a:rPr lang="en-US" dirty="0"/>
              <a:t> that creates chronic stress and trauma, especially among youth and racialised communities.</a:t>
            </a:r>
          </a:p>
          <a:p>
            <a:endParaRPr lang="en-US" dirty="0"/>
          </a:p>
          <a:p>
            <a:r>
              <a:rPr lang="en-US" b="1" dirty="0"/>
              <a:t>4. Individual Level</a:t>
            </a:r>
          </a:p>
          <a:p>
            <a:r>
              <a:rPr lang="en-US" i="1" dirty="0"/>
              <a:t>Personal experiences, </a:t>
            </a:r>
            <a:r>
              <a:rPr lang="en-US" i="1" dirty="0" err="1"/>
              <a:t>behaviours</a:t>
            </a:r>
            <a:r>
              <a:rPr lang="en-US" i="1" dirty="0"/>
              <a:t>, and interactions influenced by social positioning, identity, and power dynamics.</a:t>
            </a:r>
            <a:endParaRPr lang="en-US" dirty="0"/>
          </a:p>
          <a:p>
            <a:r>
              <a:rPr lang="en-US" b="1" dirty="0"/>
              <a:t>Examples:</a:t>
            </a:r>
            <a:endParaRPr lang="en-US" dirty="0"/>
          </a:p>
          <a:p>
            <a:r>
              <a:rPr lang="en-US" b="1" dirty="0"/>
              <a:t>Healthcare discrimination</a:t>
            </a:r>
            <a:r>
              <a:rPr lang="en-US" dirty="0"/>
              <a:t> where patients are not believed or listened to (e.g., Black women reporting pain during childbirth).</a:t>
            </a:r>
          </a:p>
          <a:p>
            <a:r>
              <a:rPr lang="en-US" b="1" dirty="0" err="1"/>
              <a:t>Internalised</a:t>
            </a:r>
            <a:r>
              <a:rPr lang="en-US" b="1" dirty="0"/>
              <a:t> stigma</a:t>
            </a:r>
            <a:r>
              <a:rPr lang="en-US" dirty="0"/>
              <a:t> leading to mental health challenges (e.g., among trans people or those with chronic illnesses).</a:t>
            </a:r>
          </a:p>
          <a:p>
            <a:r>
              <a:rPr lang="en-US" b="1" dirty="0"/>
              <a:t>Mistrust of healthcare providers</a:t>
            </a:r>
            <a:r>
              <a:rPr lang="en-US" dirty="0"/>
              <a:t> due to historical and lived experiences of harm, leading to reduced engagement with care.</a:t>
            </a:r>
          </a:p>
          <a:p>
            <a:r>
              <a:rPr lang="en-US" b="1" dirty="0"/>
              <a:t>Limited health literacy</a:t>
            </a:r>
            <a:r>
              <a:rPr lang="en-US" dirty="0"/>
              <a:t> due to educational inequities, making it harder for some individuals to navigate care.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B0AB9-781A-2DF7-044E-204D87E4E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40AF3-84EE-42CE-A112-605E96AAA4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6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7800-0320-71D3-411C-CBCDEB4A4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0EFD0-BAB9-9D33-F10B-5BC8BD93A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0028-97EF-D300-D8CF-D30503E6D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723F8-515C-5766-4958-67BA64F79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40AF3-84EE-42CE-A112-605E96AAA42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98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cap="none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00" y="1825625"/>
            <a:ext cx="5525400" cy="3851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800" y="1825625"/>
            <a:ext cx="5524800" cy="38512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4882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7611533" y="-4233"/>
            <a:ext cx="4580467" cy="6862233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0" y="2131200"/>
            <a:ext cx="7012800" cy="1468800"/>
          </a:xfrm>
        </p:spPr>
        <p:txBody>
          <a:bodyPr anchor="b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00" y="3602037"/>
            <a:ext cx="7012800" cy="1752000"/>
          </a:xfrm>
        </p:spPr>
        <p:txBody>
          <a:bodyPr>
            <a:normAutofit/>
          </a:bodyPr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02/09/2025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law.tulane.edu/tulane-study-louisianas-severe-air-pollution-linked-dozens-cancer-cases-each-year" TargetMode="External"/><Relationship Id="rId5" Type="http://schemas.openxmlformats.org/officeDocument/2006/relationships/hyperlink" Target="https://www.nola.com/news/environment/louisiana-chemical-corridor-is-the-countrys-largest-hot-spot-for-toxic-air-cancer-risk/article_852d98d0-3d81-11ec-a61f-0bf8e82339a8.html" TargetMode="Externa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1DF5FFE9-F04C-9991-6925-23037614D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D73DC6-0F40-C1E3-3BEB-243545924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62" y="139572"/>
            <a:ext cx="9434705" cy="628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552489-0B5D-F7BB-5DCA-0AACB9453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874" y="1"/>
            <a:ext cx="2485125" cy="8953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9BDAE26-D4CC-7EAD-1ECC-2810FB70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48" y="5102941"/>
            <a:ext cx="1615487" cy="16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25 Scan Me SVG Bundle Frame QR Code Svg Cricut Icon Cut Files Border QR  Code Silhouette Tag Clipart Pay Digital Download Svg Png Dxf Eps Jpg">
            <a:extLst>
              <a:ext uri="{FF2B5EF4-FFF2-40B4-BE49-F238E27FC236}">
                <a16:creationId xmlns:a16="http://schemas.microsoft.com/office/drawing/2014/main" id="{9437C001-7D4A-72A5-8EB6-957FD753C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r="19173" b="72462"/>
          <a:stretch>
            <a:fillRect/>
          </a:stretch>
        </p:blipFill>
        <p:spPr bwMode="auto">
          <a:xfrm>
            <a:off x="10284540" y="4187940"/>
            <a:ext cx="1582995" cy="72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32AD3-039F-75C8-384A-0D064D57373F}"/>
              </a:ext>
            </a:extLst>
          </p:cNvPr>
          <p:cNvSpPr txBox="1"/>
          <p:nvPr/>
        </p:nvSpPr>
        <p:spPr>
          <a:xfrm>
            <a:off x="1828800" y="5965512"/>
            <a:ext cx="465088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Dr Jo Hartland (they/them)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Dr Sarju Patel (he/him)</a:t>
            </a:r>
            <a:endParaRPr lang="en-US" sz="1400" b="1" dirty="0">
              <a:solidFill>
                <a:schemeClr val="tx2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082A9-18B9-3D12-3A19-FD44333A8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9">
            <a:extLst>
              <a:ext uri="{FF2B5EF4-FFF2-40B4-BE49-F238E27FC236}">
                <a16:creationId xmlns:a16="http://schemas.microsoft.com/office/drawing/2014/main" id="{3CF84560-C4EF-CB28-0A35-FE00903B1704}"/>
              </a:ext>
            </a:extLst>
          </p:cNvPr>
          <p:cNvSpPr/>
          <p:nvPr/>
        </p:nvSpPr>
        <p:spPr>
          <a:xfrm rot="16200000">
            <a:off x="4809498" y="-269577"/>
            <a:ext cx="2194719" cy="11596841"/>
          </a:xfrm>
          <a:prstGeom prst="round2SameRect">
            <a:avLst/>
          </a:prstGeom>
          <a:solidFill>
            <a:srgbClr val="AB1E2E">
              <a:alpha val="10000"/>
            </a:srgbClr>
          </a:solidFill>
          <a:ln w="28575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GB" sz="24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A38FFF-57B1-33F0-A276-DE83114E8084}"/>
              </a:ext>
            </a:extLst>
          </p:cNvPr>
          <p:cNvGrpSpPr/>
          <p:nvPr/>
        </p:nvGrpSpPr>
        <p:grpSpPr>
          <a:xfrm rot="5400000">
            <a:off x="5431864" y="-4359122"/>
            <a:ext cx="2194719" cy="13058446"/>
            <a:chOff x="8777749" y="2839410"/>
            <a:chExt cx="3368017" cy="446290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3F1426-BFA6-E13A-4C08-899312553D62}"/>
                </a:ext>
              </a:extLst>
            </p:cNvPr>
            <p:cNvSpPr/>
            <p:nvPr/>
          </p:nvSpPr>
          <p:spPr>
            <a:xfrm>
              <a:off x="8777749" y="3338934"/>
              <a:ext cx="3368017" cy="3963382"/>
            </a:xfrm>
            <a:prstGeom prst="round2SameRect">
              <a:avLst/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AB07EF1B-112A-2873-0B3B-4B09FED3457A}"/>
                </a:ext>
              </a:extLst>
            </p:cNvPr>
            <p:cNvSpPr txBox="1"/>
            <p:nvPr/>
          </p:nvSpPr>
          <p:spPr>
            <a:xfrm rot="16200000">
              <a:off x="8245898" y="3679896"/>
              <a:ext cx="3591435" cy="1910464"/>
            </a:xfrm>
            <a:prstGeom prst="round2Same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000"/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84167D1-FFCA-27BD-B399-FB99F9207D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F7A3C1-54CE-B54C-3F63-6C02896E9728}"/>
              </a:ext>
            </a:extLst>
          </p:cNvPr>
          <p:cNvSpPr txBox="1">
            <a:spLocks/>
          </p:cNvSpPr>
          <p:nvPr/>
        </p:nvSpPr>
        <p:spPr>
          <a:xfrm>
            <a:off x="108436" y="-206730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Planetary health – not a separate issue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A9E7C-A784-E234-8A9F-30025C9D8C02}"/>
              </a:ext>
            </a:extLst>
          </p:cNvPr>
          <p:cNvSpPr txBox="1"/>
          <p:nvPr/>
        </p:nvSpPr>
        <p:spPr>
          <a:xfrm>
            <a:off x="4529695" y="1234557"/>
            <a:ext cx="7067146" cy="291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/>
              <a:t>85 miles stretch of land with &gt;200 petrochemical plants and refineries and accounts for 25% of national production</a:t>
            </a:r>
          </a:p>
          <a:p>
            <a:pPr marL="190510" indent="-1905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/>
              <a:t>These communities are predominantly </a:t>
            </a:r>
            <a:r>
              <a:rPr lang="en-US" sz="2400" b="1"/>
              <a:t>Black and low income</a:t>
            </a:r>
          </a:p>
          <a:p>
            <a:pPr marL="190510" indent="-19051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b="1"/>
          </a:p>
          <a:p>
            <a:pPr marL="190510" indent="-19051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C2FB4-1A21-EA8B-3276-15FDAFFA0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" y="950975"/>
            <a:ext cx="4345346" cy="3291929"/>
          </a:xfrm>
          <a:prstGeom prst="rect">
            <a:avLst/>
          </a:prstGeom>
          <a:noFill/>
        </p:spPr>
      </p:pic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D5F74E27-E191-40E2-F3A1-43C6A3CF6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08" t="9091" r="4208" b="9893"/>
          <a:stretch/>
        </p:blipFill>
        <p:spPr>
          <a:xfrm>
            <a:off x="8465525" y="3105645"/>
            <a:ext cx="3671943" cy="364211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2E4D47-91D1-0CE7-FE42-A3F308058961}"/>
              </a:ext>
            </a:extLst>
          </p:cNvPr>
          <p:cNvSpPr txBox="1"/>
          <p:nvPr/>
        </p:nvSpPr>
        <p:spPr>
          <a:xfrm>
            <a:off x="194310" y="4641956"/>
            <a:ext cx="8089079" cy="170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Reserve the risk of cancer is </a:t>
            </a:r>
            <a:r>
              <a:rPr lang="en-GB" sz="24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50x the national average. </a:t>
            </a:r>
            <a:r>
              <a:rPr lang="en-GB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High incidences of other illnesses e.g. asthma, preterm birth etc.</a:t>
            </a:r>
          </a:p>
          <a:p>
            <a:pPr marL="190510" indent="-19051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/>
              <a:t>Considered a </a:t>
            </a:r>
            <a:r>
              <a:rPr lang="en-US" sz="2400" b="1"/>
              <a:t>“sacrifice zone” </a:t>
            </a:r>
            <a:r>
              <a:rPr lang="en-US" sz="2400"/>
              <a:t>where </a:t>
            </a:r>
            <a:r>
              <a:rPr lang="en-US" sz="2400" b="1"/>
              <a:t>the </a:t>
            </a:r>
            <a:r>
              <a:rPr lang="en-GB" sz="2400" b="1"/>
              <a:t>right to extract in service of profit supersedes the right to health</a:t>
            </a:r>
            <a:endParaRPr lang="en-GB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5DF44-76AA-1B7B-108D-5443F915974E}"/>
              </a:ext>
            </a:extLst>
          </p:cNvPr>
          <p:cNvSpPr txBox="1"/>
          <p:nvPr/>
        </p:nvSpPr>
        <p:spPr>
          <a:xfrm>
            <a:off x="54532" y="6428145"/>
            <a:ext cx="1159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hlinkClick r:id="rId5"/>
              </a:rPr>
              <a:t>Louisiana chemical corridor is the country's largest hot spot for toxic air, cancer risk | Environment | nola.com</a:t>
            </a:r>
            <a:endParaRPr lang="en-US" sz="1200"/>
          </a:p>
          <a:p>
            <a:r>
              <a:rPr lang="en-US" sz="1200">
                <a:hlinkClick r:id="rId6"/>
              </a:rPr>
              <a:t>Tulane study: Louisiana's severe air pollution linked to dozens of cancer cases each year | </a:t>
            </a:r>
            <a:r>
              <a:rPr lang="en-US" sz="1200" err="1">
                <a:hlinkClick r:id="rId6"/>
              </a:rPr>
              <a:t>tulane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049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83B0-B83D-4F5A-1949-BADC53BB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B3066-2DF3-BD55-2894-9B257FBD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E1E1E"/>
                </a:solidFill>
                <a:latin typeface="Calibri"/>
              </a:rPr>
              <a:t>Question</a:t>
            </a:r>
            <a:endParaRPr sz="3600" b="1" dirty="0">
              <a:solidFill>
                <a:srgbClr val="1E1E1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24AC-CB22-AA2B-ADE4-C9D5BE9D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00351"/>
            <a:ext cx="515302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you name any forms of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anti-oppressive practice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implement in healthcare and healthcare education?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22C50-09A2-2855-E2D0-21D96D5A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1680921"/>
            <a:ext cx="6009046" cy="4292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47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C0F84-7A99-909C-7289-2CF5B421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71A7C3E-9B93-4AC2-8EC5-BD4EFF050BE2}"/>
              </a:ext>
            </a:extLst>
          </p:cNvPr>
          <p:cNvGrpSpPr/>
          <p:nvPr/>
        </p:nvGrpSpPr>
        <p:grpSpPr>
          <a:xfrm rot="5400000">
            <a:off x="2718893" y="488521"/>
            <a:ext cx="1585917" cy="3321919"/>
            <a:chOff x="8665121" y="3271177"/>
            <a:chExt cx="4123734" cy="3963382"/>
          </a:xfrm>
          <a:solidFill>
            <a:srgbClr val="FF0000">
              <a:alpha val="25098"/>
            </a:srgb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9FDF16-8049-7C7E-B2EA-CBA89FC9DE27}"/>
                </a:ext>
              </a:extLst>
            </p:cNvPr>
            <p:cNvSpPr/>
            <p:nvPr/>
          </p:nvSpPr>
          <p:spPr>
            <a:xfrm>
              <a:off x="8665121" y="3271177"/>
              <a:ext cx="4123734" cy="3963382"/>
            </a:xfrm>
            <a:prstGeom prst="roundRect">
              <a:avLst/>
            </a:prstGeom>
            <a:grpFill/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75594056-F4C3-B664-E779-09EAA9F9089F}"/>
                </a:ext>
              </a:extLst>
            </p:cNvPr>
            <p:cNvSpPr txBox="1"/>
            <p:nvPr/>
          </p:nvSpPr>
          <p:spPr>
            <a:xfrm rot="16200000">
              <a:off x="9048456" y="4466961"/>
              <a:ext cx="3357061" cy="1910464"/>
            </a:xfrm>
            <a:prstGeom prst="round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sz="3200"/>
                <a:t>Disability justice</a:t>
              </a:r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9ACA241-D379-3C80-6EAE-4A2DAB24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F9779AD-7334-2DE4-69D2-6639E8A2EDC2}"/>
              </a:ext>
            </a:extLst>
          </p:cNvPr>
          <p:cNvSpPr txBox="1">
            <a:spLocks/>
          </p:cNvSpPr>
          <p:nvPr/>
        </p:nvSpPr>
        <p:spPr>
          <a:xfrm>
            <a:off x="305258" y="-91280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Anti-oppressive praxis exists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A38FBCB4-8D5B-C1CE-48E4-D8A7CAB4F402}"/>
              </a:ext>
            </a:extLst>
          </p:cNvPr>
          <p:cNvSpPr/>
          <p:nvPr/>
        </p:nvSpPr>
        <p:spPr>
          <a:xfrm>
            <a:off x="0" y="1"/>
            <a:ext cx="388620" cy="437452"/>
          </a:xfrm>
          <a:prstGeom prst="halfFrame">
            <a:avLst>
              <a:gd name="adj1" fmla="val 33333"/>
              <a:gd name="adj2" fmla="val 100000"/>
            </a:avLst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1FF2D6-56CB-5DDD-83B1-5A7EEED26025}"/>
              </a:ext>
            </a:extLst>
          </p:cNvPr>
          <p:cNvGrpSpPr/>
          <p:nvPr/>
        </p:nvGrpSpPr>
        <p:grpSpPr>
          <a:xfrm rot="5400000">
            <a:off x="2592661" y="3011290"/>
            <a:ext cx="1796470" cy="3261762"/>
            <a:chOff x="8665121" y="3271177"/>
            <a:chExt cx="4123734" cy="3963382"/>
          </a:xfrm>
          <a:solidFill>
            <a:srgbClr val="C1E5F5">
              <a:alpha val="50196"/>
            </a:srgbClr>
          </a:solidFill>
        </p:grpSpPr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36CF1CDB-8F3F-158F-5C5B-38724B140EC4}"/>
                </a:ext>
              </a:extLst>
            </p:cNvPr>
            <p:cNvSpPr/>
            <p:nvPr/>
          </p:nvSpPr>
          <p:spPr>
            <a:xfrm>
              <a:off x="8665121" y="3271177"/>
              <a:ext cx="4123734" cy="3963382"/>
            </a:xfrm>
            <a:prstGeom prst="roundRect">
              <a:avLst/>
            </a:prstGeom>
            <a:grpFill/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324E6DE1-B635-F805-3518-41EDFDF8A801}"/>
                </a:ext>
              </a:extLst>
            </p:cNvPr>
            <p:cNvSpPr txBox="1"/>
            <p:nvPr/>
          </p:nvSpPr>
          <p:spPr>
            <a:xfrm rot="16200000">
              <a:off x="9048456" y="4466961"/>
              <a:ext cx="3357061" cy="1910464"/>
            </a:xfrm>
            <a:prstGeom prst="round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sz="3200"/>
                <a:t>Queer theory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65DFBE-7D89-3A6F-BCDC-7B918D93ED7F}"/>
              </a:ext>
            </a:extLst>
          </p:cNvPr>
          <p:cNvGrpSpPr/>
          <p:nvPr/>
        </p:nvGrpSpPr>
        <p:grpSpPr>
          <a:xfrm rot="5400000">
            <a:off x="7894252" y="618483"/>
            <a:ext cx="1776417" cy="3071261"/>
            <a:chOff x="8665121" y="3271177"/>
            <a:chExt cx="4123734" cy="396338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ctangle 19">
              <a:extLst>
                <a:ext uri="{FF2B5EF4-FFF2-40B4-BE49-F238E27FC236}">
                  <a16:creationId xmlns:a16="http://schemas.microsoft.com/office/drawing/2014/main" id="{088D2DFC-08FA-EB25-8C2F-DFAB8D10894E}"/>
                </a:ext>
              </a:extLst>
            </p:cNvPr>
            <p:cNvSpPr/>
            <p:nvPr/>
          </p:nvSpPr>
          <p:spPr>
            <a:xfrm>
              <a:off x="8665121" y="3271177"/>
              <a:ext cx="4123734" cy="3963382"/>
            </a:xfrm>
            <a:prstGeom prst="roundRect">
              <a:avLst/>
            </a:prstGeom>
            <a:solidFill>
              <a:srgbClr val="D9F2D0">
                <a:alpha val="69804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693278DE-86D1-154B-F7AE-70D91490EE7A}"/>
                </a:ext>
              </a:extLst>
            </p:cNvPr>
            <p:cNvSpPr txBox="1"/>
            <p:nvPr/>
          </p:nvSpPr>
          <p:spPr>
            <a:xfrm rot="16200000">
              <a:off x="9048456" y="4466961"/>
              <a:ext cx="3357061" cy="1910464"/>
            </a:xfrm>
            <a:prstGeom prst="round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sz="3200"/>
                <a:t>Anti racism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904293-1F58-D982-D412-CE60A063609D}"/>
              </a:ext>
            </a:extLst>
          </p:cNvPr>
          <p:cNvGrpSpPr/>
          <p:nvPr/>
        </p:nvGrpSpPr>
        <p:grpSpPr>
          <a:xfrm rot="5400000">
            <a:off x="8252664" y="2963643"/>
            <a:ext cx="1756365" cy="3321919"/>
            <a:chOff x="6838965" y="3494176"/>
            <a:chExt cx="4123734" cy="3963382"/>
          </a:xfrm>
          <a:solidFill>
            <a:srgbClr val="E59EDD">
              <a:alpha val="49020"/>
            </a:srgbClr>
          </a:solidFill>
        </p:grpSpPr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C8292EC1-0DEB-0094-7709-AEAD3E8763EF}"/>
                </a:ext>
              </a:extLst>
            </p:cNvPr>
            <p:cNvSpPr/>
            <p:nvPr/>
          </p:nvSpPr>
          <p:spPr>
            <a:xfrm>
              <a:off x="6838965" y="3494176"/>
              <a:ext cx="4123734" cy="3963382"/>
            </a:xfrm>
            <a:prstGeom prst="roundRect">
              <a:avLst/>
            </a:prstGeom>
            <a:grpFill/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B367C979-AD50-690B-D5CD-E8D4A7653B16}"/>
                </a:ext>
              </a:extLst>
            </p:cNvPr>
            <p:cNvSpPr txBox="1"/>
            <p:nvPr/>
          </p:nvSpPr>
          <p:spPr>
            <a:xfrm rot="16200000">
              <a:off x="7319754" y="4520636"/>
              <a:ext cx="3357061" cy="1910464"/>
            </a:xfrm>
            <a:prstGeom prst="round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sz="3200"/>
                <a:t>(Trans and POC Inclusive) Feminism</a:t>
              </a:r>
            </a:p>
          </p:txBody>
        </p:sp>
      </p:grpSp>
      <p:sp>
        <p:nvSpPr>
          <p:cNvPr id="15" name="Oval 4">
            <a:extLst>
              <a:ext uri="{FF2B5EF4-FFF2-40B4-BE49-F238E27FC236}">
                <a16:creationId xmlns:a16="http://schemas.microsoft.com/office/drawing/2014/main" id="{B0431C53-07CC-7916-B2EA-284ADF095F05}"/>
              </a:ext>
            </a:extLst>
          </p:cNvPr>
          <p:cNvSpPr txBox="1"/>
          <p:nvPr/>
        </p:nvSpPr>
        <p:spPr>
          <a:xfrm>
            <a:off x="194310" y="5628025"/>
            <a:ext cx="11634384" cy="1334447"/>
          </a:xfrm>
          <a:prstGeom prst="round2SameRect">
            <a:avLst/>
          </a:prstGeom>
          <a:noFill/>
          <a:ln cap="rnd">
            <a:noFill/>
            <a:prstDash val="dash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en-US" sz="3200"/>
              <a:t>We must align work across multiple critical theories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CC2325-67AF-953B-F659-AA60AE07427F}"/>
              </a:ext>
            </a:extLst>
          </p:cNvPr>
          <p:cNvGrpSpPr/>
          <p:nvPr/>
        </p:nvGrpSpPr>
        <p:grpSpPr>
          <a:xfrm rot="5400000">
            <a:off x="5269686" y="1697842"/>
            <a:ext cx="1796470" cy="3261762"/>
            <a:chOff x="8987331" y="3417374"/>
            <a:chExt cx="4123734" cy="3963382"/>
          </a:xfrm>
          <a:solidFill>
            <a:srgbClr val="C1E5F5">
              <a:alpha val="50196"/>
            </a:srgbClr>
          </a:solidFill>
        </p:grpSpPr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3880F774-625C-8EF5-CC48-4A6FFA3DC7C6}"/>
                </a:ext>
              </a:extLst>
            </p:cNvPr>
            <p:cNvSpPr/>
            <p:nvPr/>
          </p:nvSpPr>
          <p:spPr>
            <a:xfrm>
              <a:off x="8987331" y="3417374"/>
              <a:ext cx="4123734" cy="3963382"/>
            </a:xfrm>
            <a:prstGeom prst="roundRect">
              <a:avLst/>
            </a:prstGeom>
            <a:grpFill/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25" name="Oval 4">
              <a:extLst>
                <a:ext uri="{FF2B5EF4-FFF2-40B4-BE49-F238E27FC236}">
                  <a16:creationId xmlns:a16="http://schemas.microsoft.com/office/drawing/2014/main" id="{1627BD49-E8EA-E2F7-B952-527C06FF999E}"/>
                </a:ext>
              </a:extLst>
            </p:cNvPr>
            <p:cNvSpPr txBox="1"/>
            <p:nvPr/>
          </p:nvSpPr>
          <p:spPr>
            <a:xfrm rot="16200000">
              <a:off x="9117503" y="4296399"/>
              <a:ext cx="3357061" cy="1910465"/>
            </a:xfrm>
            <a:prstGeom prst="round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US" sz="3200" err="1"/>
                <a:t>Decolonisation</a:t>
              </a:r>
              <a:endParaRPr lang="en-US" err="1"/>
            </a:p>
          </p:txBody>
        </p:sp>
      </p:grpSp>
    </p:spTree>
    <p:extLst>
      <p:ext uri="{BB962C8B-B14F-4D97-AF65-F5344CB8AC3E}">
        <p14:creationId xmlns:p14="http://schemas.microsoft.com/office/powerpoint/2010/main" val="373581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D33DC-959F-7AC8-8CCC-05D3C3594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1E30E09C-B3FD-7BEB-3FE6-2A898763764D}"/>
              </a:ext>
            </a:extLst>
          </p:cNvPr>
          <p:cNvSpPr/>
          <p:nvPr/>
        </p:nvSpPr>
        <p:spPr>
          <a:xfrm rot="16200000">
            <a:off x="5318876" y="-201606"/>
            <a:ext cx="5832426" cy="7913825"/>
          </a:xfrm>
          <a:prstGeom prst="round2SameRect">
            <a:avLst/>
          </a:prstGeom>
          <a:solidFill>
            <a:srgbClr val="AB1E2E">
              <a:alpha val="10000"/>
            </a:srgbClr>
          </a:solidFill>
          <a:ln w="28575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GB" sz="2400"/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D094263-B061-F162-E512-A37242AB61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E21D67-E5B5-31FE-6E46-C0ABA5485858}"/>
              </a:ext>
            </a:extLst>
          </p:cNvPr>
          <p:cNvSpPr txBox="1">
            <a:spLocks/>
          </p:cNvSpPr>
          <p:nvPr/>
        </p:nvSpPr>
        <p:spPr>
          <a:xfrm>
            <a:off x="0" y="-65243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Multitiered Model of Oppression and Discrimination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(Torres et al, 2022)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D6C8A-E5BF-6D6C-BC64-4DC62B2B1B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940"/>
          <a:stretch>
            <a:fillRect/>
          </a:stretch>
        </p:blipFill>
        <p:spPr>
          <a:xfrm>
            <a:off x="194310" y="1806748"/>
            <a:ext cx="3972919" cy="3897115"/>
          </a:xfrm>
          <a:prstGeom prst="rect">
            <a:avLst/>
          </a:prstGeom>
        </p:spPr>
      </p:pic>
      <p:sp>
        <p:nvSpPr>
          <p:cNvPr id="3" name="Oval 4">
            <a:extLst>
              <a:ext uri="{FF2B5EF4-FFF2-40B4-BE49-F238E27FC236}">
                <a16:creationId xmlns:a16="http://schemas.microsoft.com/office/drawing/2014/main" id="{C3C1E166-017C-F754-D29E-0A7F5730DDF3}"/>
              </a:ext>
            </a:extLst>
          </p:cNvPr>
          <p:cNvSpPr txBox="1"/>
          <p:nvPr/>
        </p:nvSpPr>
        <p:spPr>
          <a:xfrm>
            <a:off x="4491298" y="3257513"/>
            <a:ext cx="7495993" cy="1429136"/>
          </a:xfrm>
          <a:prstGeom prst="snip2SameRect">
            <a:avLst/>
          </a:prstGeom>
          <a:noFill/>
          <a:ln cap="rnd">
            <a:noFill/>
            <a:prstDash val="dash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en-GB" sz="2600" b="1">
                <a:solidFill>
                  <a:schemeClr val="tx1"/>
                </a:solidFill>
              </a:rPr>
              <a:t>Structural – </a:t>
            </a:r>
            <a:r>
              <a:rPr lang="en-US" sz="2600"/>
              <a:t>System-wide forces rooted in social, economic, and political systems that shape health outcomes across populations.</a:t>
            </a:r>
            <a:endParaRPr lang="en-GB" sz="2600" b="1">
              <a:solidFill>
                <a:schemeClr val="tx1"/>
              </a:solidFill>
            </a:endParaRPr>
          </a:p>
          <a:p>
            <a:r>
              <a:rPr lang="en-GB" sz="2600" b="1"/>
              <a:t>Institutional - </a:t>
            </a:r>
            <a:r>
              <a:rPr lang="en-US" sz="2600"/>
              <a:t>Policies, practices, and norms within specific institutions (e.g. hospitals, schools, prisons) that perpetuate unequal access to care or outcomes.</a:t>
            </a:r>
            <a:endParaRPr lang="en-GB" sz="2600" b="1"/>
          </a:p>
          <a:p>
            <a:r>
              <a:rPr lang="en-GB" sz="2600" b="1">
                <a:solidFill>
                  <a:schemeClr val="tx1"/>
                </a:solidFill>
              </a:rPr>
              <a:t>Community - </a:t>
            </a:r>
            <a:r>
              <a:rPr lang="en-US" sz="2600"/>
              <a:t>Local norms, environments, and networks that shape health experiences and access to care.</a:t>
            </a:r>
            <a:endParaRPr lang="en-GB" sz="2600" b="1">
              <a:solidFill>
                <a:schemeClr val="tx1"/>
              </a:solidFill>
            </a:endParaRPr>
          </a:p>
          <a:p>
            <a:r>
              <a:rPr lang="en-GB" sz="2600" b="1"/>
              <a:t>Individual - </a:t>
            </a:r>
            <a:r>
              <a:rPr lang="en-US" sz="2600"/>
              <a:t>Personal experiences, </a:t>
            </a:r>
            <a:r>
              <a:rPr lang="en-US" sz="2600" err="1"/>
              <a:t>behaviours</a:t>
            </a:r>
            <a:r>
              <a:rPr lang="en-US" sz="2600"/>
              <a:t>, and interactions influenced by social positioning, identity, and power dynamics</a:t>
            </a:r>
            <a:r>
              <a:rPr lang="en-US" sz="2600" i="1"/>
              <a:t>.</a:t>
            </a:r>
            <a:endParaRPr lang="en-US" sz="2600"/>
          </a:p>
          <a:p>
            <a:endParaRPr lang="en-GB" sz="2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2E2C2-47CB-54FF-6D75-B05AA087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84D91D6-B64F-040E-977E-0DF5EEF00B73}"/>
              </a:ext>
            </a:extLst>
          </p:cNvPr>
          <p:cNvSpPr/>
          <p:nvPr/>
        </p:nvSpPr>
        <p:spPr>
          <a:xfrm rot="16200000">
            <a:off x="5318876" y="-201606"/>
            <a:ext cx="5832426" cy="7913825"/>
          </a:xfrm>
          <a:prstGeom prst="round2SameRect">
            <a:avLst/>
          </a:prstGeom>
          <a:solidFill>
            <a:srgbClr val="AB1E2E">
              <a:alpha val="10000"/>
            </a:srgbClr>
          </a:solidFill>
          <a:ln w="28575" cap="rnd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GB" sz="2400"/>
          </a:p>
        </p:txBody>
      </p: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E888B36-816F-0DC4-B516-3B2998D0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264A1E-F72E-2926-5DE2-8DDFC35D01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940"/>
          <a:stretch>
            <a:fillRect/>
          </a:stretch>
        </p:blipFill>
        <p:spPr>
          <a:xfrm>
            <a:off x="194310" y="1806748"/>
            <a:ext cx="3972919" cy="3897115"/>
          </a:xfrm>
          <a:prstGeom prst="rect">
            <a:avLst/>
          </a:prstGeom>
        </p:spPr>
      </p:pic>
      <p:sp>
        <p:nvSpPr>
          <p:cNvPr id="3" name="Oval 4">
            <a:extLst>
              <a:ext uri="{FF2B5EF4-FFF2-40B4-BE49-F238E27FC236}">
                <a16:creationId xmlns:a16="http://schemas.microsoft.com/office/drawing/2014/main" id="{F258ABBF-7962-59B2-290B-7341CD6FC263}"/>
              </a:ext>
            </a:extLst>
          </p:cNvPr>
          <p:cNvSpPr txBox="1"/>
          <p:nvPr/>
        </p:nvSpPr>
        <p:spPr>
          <a:xfrm>
            <a:off x="4696007" y="3040738"/>
            <a:ext cx="7495993" cy="1429136"/>
          </a:xfrm>
          <a:prstGeom prst="snip2SameRect">
            <a:avLst/>
          </a:prstGeom>
          <a:noFill/>
          <a:ln cap="rnd">
            <a:noFill/>
            <a:prstDash val="dash"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r>
              <a:rPr lang="en-GB" sz="2500" b="1">
                <a:solidFill>
                  <a:schemeClr val="tx1"/>
                </a:solidFill>
              </a:rPr>
              <a:t>Structural –</a:t>
            </a:r>
            <a:r>
              <a:rPr lang="en-US" sz="2500"/>
              <a:t> Racism in UK society influences healthcare delivery, education, employment, and housing, all (below) of which affect maternal health outcomes.</a:t>
            </a:r>
            <a:endParaRPr lang="en-GB" sz="2500" b="1">
              <a:solidFill>
                <a:schemeClr val="tx1"/>
              </a:solidFill>
            </a:endParaRPr>
          </a:p>
          <a:p>
            <a:r>
              <a:rPr lang="en-GB" sz="2500" b="1"/>
              <a:t>Institutional - </a:t>
            </a:r>
            <a:r>
              <a:rPr lang="en-US" sz="2500"/>
              <a:t>Black women are underrepresented in clinical curricula, research and health leadership.</a:t>
            </a:r>
          </a:p>
          <a:p>
            <a:r>
              <a:rPr lang="en-GB" sz="2500" b="1">
                <a:solidFill>
                  <a:schemeClr val="tx1"/>
                </a:solidFill>
              </a:rPr>
              <a:t>Community - </a:t>
            </a:r>
            <a:r>
              <a:rPr lang="en-US" sz="2500"/>
              <a:t>areas with high Black populations, there may be fewer maternity services, longer waiting times, and reduced access to midwifery continuity models</a:t>
            </a:r>
            <a:endParaRPr lang="en-GB" sz="2500" b="1">
              <a:solidFill>
                <a:schemeClr val="tx1"/>
              </a:solidFill>
            </a:endParaRPr>
          </a:p>
          <a:p>
            <a:r>
              <a:rPr lang="en-GB" sz="2500" b="1"/>
              <a:t>Individual - </a:t>
            </a:r>
            <a:r>
              <a:rPr lang="en-US" sz="2500"/>
              <a:t>Black women often report feeling ignored or disempowered during childbirth, leading to traumatic birth experiences or missed clinical risks</a:t>
            </a:r>
            <a:endParaRPr lang="en-GB" sz="2500" b="1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4A3723-4993-FE58-A924-3EEEF68E5C0E}"/>
              </a:ext>
            </a:extLst>
          </p:cNvPr>
          <p:cNvSpPr txBox="1">
            <a:spLocks/>
          </p:cNvSpPr>
          <p:nvPr/>
        </p:nvSpPr>
        <p:spPr>
          <a:xfrm>
            <a:off x="76200" y="-257577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framework for injustice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1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78238" y="3808164"/>
            <a:ext cx="6677439" cy="128337"/>
          </a:xfrm>
          <a:custGeom>
            <a:avLst/>
            <a:gdLst>
              <a:gd name="connsiteX0" fmla="*/ 0 w 10148603"/>
              <a:gd name="connsiteY0" fmla="*/ 0 h 1719397"/>
              <a:gd name="connsiteX1" fmla="*/ 10148603 w 10148603"/>
              <a:gd name="connsiteY1" fmla="*/ 0 h 1719397"/>
              <a:gd name="connsiteX2" fmla="*/ 10148603 w 10148603"/>
              <a:gd name="connsiteY2" fmla="*/ 1719397 h 1719397"/>
              <a:gd name="connsiteX3" fmla="*/ 0 w 10148603"/>
              <a:gd name="connsiteY3" fmla="*/ 1719397 h 1719397"/>
              <a:gd name="connsiteX4" fmla="*/ 0 w 10148603"/>
              <a:gd name="connsiteY4" fmla="*/ 0 h 1719397"/>
              <a:gd name="connsiteX0" fmla="*/ 0 w 10327507"/>
              <a:gd name="connsiteY0" fmla="*/ 0 h 1719397"/>
              <a:gd name="connsiteX1" fmla="*/ 10327507 w 10327507"/>
              <a:gd name="connsiteY1" fmla="*/ 19878 h 1719397"/>
              <a:gd name="connsiteX2" fmla="*/ 10148603 w 10327507"/>
              <a:gd name="connsiteY2" fmla="*/ 1719397 h 1719397"/>
              <a:gd name="connsiteX3" fmla="*/ 0 w 10327507"/>
              <a:gd name="connsiteY3" fmla="*/ 1719397 h 1719397"/>
              <a:gd name="connsiteX4" fmla="*/ 0 w 10327507"/>
              <a:gd name="connsiteY4" fmla="*/ 0 h 1719397"/>
              <a:gd name="connsiteX0" fmla="*/ 0 w 10327507"/>
              <a:gd name="connsiteY0" fmla="*/ 0 h 1739275"/>
              <a:gd name="connsiteX1" fmla="*/ 10327507 w 10327507"/>
              <a:gd name="connsiteY1" fmla="*/ 19878 h 1739275"/>
              <a:gd name="connsiteX2" fmla="*/ 9949820 w 10327507"/>
              <a:gd name="connsiteY2" fmla="*/ 1739275 h 1739275"/>
              <a:gd name="connsiteX3" fmla="*/ 0 w 10327507"/>
              <a:gd name="connsiteY3" fmla="*/ 1719397 h 1739275"/>
              <a:gd name="connsiteX4" fmla="*/ 0 w 10327507"/>
              <a:gd name="connsiteY4" fmla="*/ 0 h 173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7507" h="1739275">
                <a:moveTo>
                  <a:pt x="0" y="0"/>
                </a:moveTo>
                <a:lnTo>
                  <a:pt x="10327507" y="19878"/>
                </a:lnTo>
                <a:lnTo>
                  <a:pt x="9949820" y="1739275"/>
                </a:lnTo>
                <a:lnTo>
                  <a:pt x="0" y="1719397"/>
                </a:lnTo>
                <a:lnTo>
                  <a:pt x="0" y="0"/>
                </a:lnTo>
                <a:close/>
              </a:path>
            </a:pathLst>
          </a:custGeom>
          <a:solidFill>
            <a:srgbClr val="AB1F2D"/>
          </a:solidFill>
          <a:ln>
            <a:noFill/>
          </a:ln>
          <a:effectLst>
            <a:outerShdw blurRad="50800" dist="762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714358">
              <a:tabLst>
                <a:tab pos="714358" algn="l"/>
                <a:tab pos="3411981" algn="l"/>
              </a:tabLst>
            </a:pPr>
            <a:endParaRPr lang="en-GB" sz="4400" b="1" spc="-133" dirty="0">
              <a:solidFill>
                <a:schemeClr val="tx1"/>
              </a:solidFill>
              <a:latin typeface="Sanchez Regular" panose="02000000000000000000" pitchFamily="50" charset="0"/>
              <a:ea typeface="Sanchez " charset="0"/>
              <a:cs typeface="Sanchez 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3D8FA-4EF8-4326-A90C-070A134A616F}"/>
              </a:ext>
            </a:extLst>
          </p:cNvPr>
          <p:cNvSpPr txBox="1"/>
          <p:nvPr/>
        </p:nvSpPr>
        <p:spPr>
          <a:xfrm>
            <a:off x="-619020" y="3192610"/>
            <a:ext cx="1078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58">
              <a:tabLst>
                <a:tab pos="714358" algn="l"/>
                <a:tab pos="3411981" algn="l"/>
              </a:tabLst>
            </a:pPr>
            <a:r>
              <a:rPr lang="en-US" sz="3600" b="1" spc="-133" dirty="0">
                <a:latin typeface="Arial" panose="020B0604020202020204" pitchFamily="34" charset="0"/>
                <a:ea typeface="Sanchez " charset="0"/>
                <a:cs typeface="Arial" panose="020B0604020202020204" pitchFamily="34" charset="0"/>
              </a:rPr>
              <a:t>What can education do?</a:t>
            </a:r>
            <a:endParaRPr lang="en-GB" sz="3600" b="1" spc="-133" dirty="0">
              <a:latin typeface="Arial" panose="020B0604020202020204" pitchFamily="34" charset="0"/>
              <a:ea typeface="Sanchez 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8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>
                <a:solidFill>
                  <a:srgbClr val="1E1E1E"/>
                </a:solidFill>
                <a:latin typeface="Calibri"/>
              </a:rPr>
              <a:t>Why Medical Education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019925" cy="4525963"/>
          </a:xfrm>
        </p:spPr>
        <p:txBody>
          <a:bodyPr>
            <a:normAutofit/>
          </a:bodyPr>
          <a:lstStyle/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 formation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“Professional” identity conflict 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Values and principles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Hidden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null curriculum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we saying with how we present communities?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we saying with their absences?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Multiplier effect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are leaders and educators of the future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Group Of People Drawing Holding Their Megaphones Talking And Sharing Idea  With Each Other To Chat Cloud Mob Line Drawing Making New Announcement At  One Another Stock Illustration - Download Image Now -">
            <a:extLst>
              <a:ext uri="{FF2B5EF4-FFF2-40B4-BE49-F238E27FC236}">
                <a16:creationId xmlns:a16="http://schemas.microsoft.com/office/drawing/2014/main" id="{4D5C132B-BB91-6C05-81F1-D435C0AB2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6" t="1817" r="8315" b="259"/>
          <a:stretch>
            <a:fillRect/>
          </a:stretch>
        </p:blipFill>
        <p:spPr bwMode="auto">
          <a:xfrm flipH="1">
            <a:off x="8115300" y="2987674"/>
            <a:ext cx="3695700" cy="35956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583BC-563E-8D85-EBA1-6060B115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A217DE7-631D-FF2D-686F-A70B26F920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19DA631-E3D6-2483-0A5A-3688CD118E36}"/>
              </a:ext>
            </a:extLst>
          </p:cNvPr>
          <p:cNvSpPr txBox="1">
            <a:spLocks/>
          </p:cNvSpPr>
          <p:nvPr/>
        </p:nvSpPr>
        <p:spPr>
          <a:xfrm>
            <a:off x="329351" y="3080183"/>
            <a:ext cx="4577715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b="0" dirty="0">
                <a:latin typeface="+mn-lt"/>
              </a:rPr>
              <a:t>Too often work is focused on the individual solution, ignoring all other factors that can challenge oppression and hatred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DDE98-2B6A-BB26-BB89-FFFC076F90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940"/>
          <a:stretch>
            <a:fillRect/>
          </a:stretch>
        </p:blipFill>
        <p:spPr>
          <a:xfrm>
            <a:off x="5161690" y="4842"/>
            <a:ext cx="7059064" cy="68530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0EBBA7-F69A-6738-42DC-B65F4F23DAFC}"/>
              </a:ext>
            </a:extLst>
          </p:cNvPr>
          <p:cNvSpPr/>
          <p:nvPr/>
        </p:nvSpPr>
        <p:spPr>
          <a:xfrm>
            <a:off x="7168587" y="4076700"/>
            <a:ext cx="2790646" cy="2709295"/>
          </a:xfrm>
          <a:prstGeom prst="ellipse">
            <a:avLst/>
          </a:prstGeom>
          <a:solidFill>
            <a:srgbClr val="FF0000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1E1E1E"/>
                </a:solidFill>
                <a:latin typeface="Calibri"/>
              </a:rPr>
              <a:t>Strategies: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73" y="1690326"/>
            <a:ext cx="6074956" cy="4525963"/>
          </a:xfrm>
        </p:spPr>
        <p:txBody>
          <a:bodyPr>
            <a:normAutofit/>
          </a:bodyPr>
          <a:lstStyle/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 &amp; structural competency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impact of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scio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-economic factors on health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students impact these? 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voices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knowledge valued and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embededd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oppression in medicine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Experimentation on enslaved peoples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Harms of the eugenics movement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AAFFA-C250-6E9E-77F5-49B3E80695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940"/>
          <a:stretch>
            <a:fillRect/>
          </a:stretch>
        </p:blipFill>
        <p:spPr>
          <a:xfrm>
            <a:off x="6918960" y="1333501"/>
            <a:ext cx="4977765" cy="4882788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D64412B-D935-20B9-7FA5-23C51031AE93}"/>
              </a:ext>
            </a:extLst>
          </p:cNvPr>
          <p:cNvSpPr/>
          <p:nvPr/>
        </p:nvSpPr>
        <p:spPr>
          <a:xfrm>
            <a:off x="7448550" y="2324100"/>
            <a:ext cx="3800475" cy="3705225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00475" h="3705225">
                <a:moveTo>
                  <a:pt x="981075" y="3638550"/>
                </a:moveTo>
                <a:lnTo>
                  <a:pt x="361950" y="3114675"/>
                </a:lnTo>
                <a:lnTo>
                  <a:pt x="0" y="2247900"/>
                </a:lnTo>
                <a:lnTo>
                  <a:pt x="28575" y="1571625"/>
                </a:lnTo>
                <a:lnTo>
                  <a:pt x="219075" y="962025"/>
                </a:lnTo>
                <a:lnTo>
                  <a:pt x="619125" y="476250"/>
                </a:lnTo>
                <a:lnTo>
                  <a:pt x="1209675" y="142875"/>
                </a:lnTo>
                <a:lnTo>
                  <a:pt x="1819275" y="0"/>
                </a:lnTo>
                <a:lnTo>
                  <a:pt x="2466975" y="85725"/>
                </a:lnTo>
                <a:lnTo>
                  <a:pt x="3048000" y="352425"/>
                </a:lnTo>
                <a:lnTo>
                  <a:pt x="3429000" y="781050"/>
                </a:lnTo>
                <a:lnTo>
                  <a:pt x="3657600" y="1152525"/>
                </a:lnTo>
                <a:lnTo>
                  <a:pt x="3771900" y="1600200"/>
                </a:lnTo>
                <a:lnTo>
                  <a:pt x="3800475" y="2181225"/>
                </a:lnTo>
                <a:lnTo>
                  <a:pt x="3724275" y="2628900"/>
                </a:lnTo>
                <a:lnTo>
                  <a:pt x="3495675" y="3038475"/>
                </a:lnTo>
                <a:lnTo>
                  <a:pt x="3067050" y="3495675"/>
                </a:lnTo>
                <a:lnTo>
                  <a:pt x="2695575" y="3667125"/>
                </a:lnTo>
                <a:lnTo>
                  <a:pt x="2876550" y="3476625"/>
                </a:lnTo>
                <a:lnTo>
                  <a:pt x="3162300" y="3114675"/>
                </a:lnTo>
                <a:lnTo>
                  <a:pt x="3324225" y="2628900"/>
                </a:lnTo>
                <a:lnTo>
                  <a:pt x="3314700" y="2085975"/>
                </a:lnTo>
                <a:lnTo>
                  <a:pt x="3190875" y="1724025"/>
                </a:lnTo>
                <a:lnTo>
                  <a:pt x="2914650" y="1381125"/>
                </a:lnTo>
                <a:lnTo>
                  <a:pt x="2590800" y="1143000"/>
                </a:lnTo>
                <a:lnTo>
                  <a:pt x="2066925" y="971550"/>
                </a:lnTo>
                <a:lnTo>
                  <a:pt x="1552575" y="1009650"/>
                </a:lnTo>
                <a:lnTo>
                  <a:pt x="1162050" y="1181100"/>
                </a:lnTo>
                <a:lnTo>
                  <a:pt x="914400" y="1304925"/>
                </a:lnTo>
                <a:lnTo>
                  <a:pt x="733425" y="1514475"/>
                </a:lnTo>
                <a:lnTo>
                  <a:pt x="619125" y="1800225"/>
                </a:lnTo>
                <a:lnTo>
                  <a:pt x="457200" y="2209800"/>
                </a:lnTo>
                <a:lnTo>
                  <a:pt x="457200" y="2533650"/>
                </a:lnTo>
                <a:lnTo>
                  <a:pt x="523875" y="2914650"/>
                </a:lnTo>
                <a:lnTo>
                  <a:pt x="590550" y="3105150"/>
                </a:lnTo>
                <a:lnTo>
                  <a:pt x="704850" y="3267075"/>
                </a:lnTo>
                <a:lnTo>
                  <a:pt x="904875" y="3476625"/>
                </a:lnTo>
                <a:lnTo>
                  <a:pt x="1057275" y="3600450"/>
                </a:lnTo>
                <a:lnTo>
                  <a:pt x="1123950" y="3705225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B5A17A-44EC-E612-B299-BE3D76F4E735}"/>
              </a:ext>
            </a:extLst>
          </p:cNvPr>
          <p:cNvSpPr/>
          <p:nvPr/>
        </p:nvSpPr>
        <p:spPr>
          <a:xfrm>
            <a:off x="7907244" y="3264958"/>
            <a:ext cx="2883085" cy="2771530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162300 w 3800475"/>
              <a:gd name="connsiteY19" fmla="*/ 3114675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23664 w 3800475"/>
              <a:gd name="connsiteY1" fmla="*/ 312851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955550 w 3800475"/>
              <a:gd name="connsiteY0" fmla="*/ 3763106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0 w 3851524"/>
              <a:gd name="connsiteY3" fmla="*/ 2220222 h 3833200"/>
              <a:gd name="connsiteX4" fmla="*/ 79624 w 3851524"/>
              <a:gd name="connsiteY4" fmla="*/ 1571625 h 3833200"/>
              <a:gd name="connsiteX5" fmla="*/ 270124 w 3851524"/>
              <a:gd name="connsiteY5" fmla="*/ 962025 h 3833200"/>
              <a:gd name="connsiteX6" fmla="*/ 670174 w 3851524"/>
              <a:gd name="connsiteY6" fmla="*/ 476250 h 3833200"/>
              <a:gd name="connsiteX7" fmla="*/ 1260724 w 3851524"/>
              <a:gd name="connsiteY7" fmla="*/ 142875 h 3833200"/>
              <a:gd name="connsiteX8" fmla="*/ 1870324 w 3851524"/>
              <a:gd name="connsiteY8" fmla="*/ 0 h 3833200"/>
              <a:gd name="connsiteX9" fmla="*/ 2518024 w 3851524"/>
              <a:gd name="connsiteY9" fmla="*/ 85725 h 3833200"/>
              <a:gd name="connsiteX10" fmla="*/ 3099049 w 3851524"/>
              <a:gd name="connsiteY10" fmla="*/ 352425 h 3833200"/>
              <a:gd name="connsiteX11" fmla="*/ 3480049 w 3851524"/>
              <a:gd name="connsiteY11" fmla="*/ 781050 h 3833200"/>
              <a:gd name="connsiteX12" fmla="*/ 3708649 w 3851524"/>
              <a:gd name="connsiteY12" fmla="*/ 1152525 h 3833200"/>
              <a:gd name="connsiteX13" fmla="*/ 3822949 w 3851524"/>
              <a:gd name="connsiteY13" fmla="*/ 1600200 h 3833200"/>
              <a:gd name="connsiteX14" fmla="*/ 3851524 w 3851524"/>
              <a:gd name="connsiteY14" fmla="*/ 2181225 h 3833200"/>
              <a:gd name="connsiteX15" fmla="*/ 3775324 w 3851524"/>
              <a:gd name="connsiteY15" fmla="*/ 2628900 h 3833200"/>
              <a:gd name="connsiteX16" fmla="*/ 3546724 w 3851524"/>
              <a:gd name="connsiteY16" fmla="*/ 3038475 h 3833200"/>
              <a:gd name="connsiteX17" fmla="*/ 3118099 w 3851524"/>
              <a:gd name="connsiteY17" fmla="*/ 3495675 h 3833200"/>
              <a:gd name="connsiteX18" fmla="*/ 2555191 w 3851524"/>
              <a:gd name="connsiteY18" fmla="*/ 3833200 h 3833200"/>
              <a:gd name="connsiteX19" fmla="*/ 2927599 w 3851524"/>
              <a:gd name="connsiteY19" fmla="*/ 3476625 h 3833200"/>
              <a:gd name="connsiteX20" fmla="*/ 3136776 w 3851524"/>
              <a:gd name="connsiteY20" fmla="*/ 3100836 h 3833200"/>
              <a:gd name="connsiteX21" fmla="*/ 3196602 w 3851524"/>
              <a:gd name="connsiteY21" fmla="*/ 2601221 h 3833200"/>
              <a:gd name="connsiteX22" fmla="*/ 3097742 w 3851524"/>
              <a:gd name="connsiteY22" fmla="*/ 2141334 h 3833200"/>
              <a:gd name="connsiteX23" fmla="*/ 2897344 w 3851524"/>
              <a:gd name="connsiteY23" fmla="*/ 1737864 h 3833200"/>
              <a:gd name="connsiteX24" fmla="*/ 2748741 w 3851524"/>
              <a:gd name="connsiteY24" fmla="*/ 1602558 h 3833200"/>
              <a:gd name="connsiteX25" fmla="*/ 2424891 w 3851524"/>
              <a:gd name="connsiteY25" fmla="*/ 1322914 h 3833200"/>
              <a:gd name="connsiteX26" fmla="*/ 2079688 w 3851524"/>
              <a:gd name="connsiteY26" fmla="*/ 1206822 h 3833200"/>
              <a:gd name="connsiteX27" fmla="*/ 1667435 w 3851524"/>
              <a:gd name="connsiteY27" fmla="*/ 1175724 h 3833200"/>
              <a:gd name="connsiteX28" fmla="*/ 1327960 w 3851524"/>
              <a:gd name="connsiteY28" fmla="*/ 1388693 h 3833200"/>
              <a:gd name="connsiteX29" fmla="*/ 1080309 w 3851524"/>
              <a:gd name="connsiteY29" fmla="*/ 1554037 h 3833200"/>
              <a:gd name="connsiteX30" fmla="*/ 886571 w 3851524"/>
              <a:gd name="connsiteY30" fmla="*/ 1805106 h 3833200"/>
              <a:gd name="connsiteX31" fmla="*/ 708460 w 3851524"/>
              <a:gd name="connsiteY31" fmla="*/ 2118535 h 3833200"/>
              <a:gd name="connsiteX32" fmla="*/ 623109 w 3851524"/>
              <a:gd name="connsiteY32" fmla="*/ 2431232 h 3833200"/>
              <a:gd name="connsiteX33" fmla="*/ 686920 w 3851524"/>
              <a:gd name="connsiteY33" fmla="*/ 2699725 h 3833200"/>
              <a:gd name="connsiteX34" fmla="*/ 613210 w 3851524"/>
              <a:gd name="connsiteY34" fmla="*/ 2956169 h 3833200"/>
              <a:gd name="connsiteX35" fmla="*/ 781984 w 3851524"/>
              <a:gd name="connsiteY35" fmla="*/ 3118989 h 3833200"/>
              <a:gd name="connsiteX36" fmla="*/ 755899 w 3851524"/>
              <a:gd name="connsiteY36" fmla="*/ 3267075 h 3833200"/>
              <a:gd name="connsiteX37" fmla="*/ 955924 w 3851524"/>
              <a:gd name="connsiteY37" fmla="*/ 3476625 h 3833200"/>
              <a:gd name="connsiteX38" fmla="*/ 1108324 w 3851524"/>
              <a:gd name="connsiteY38" fmla="*/ 3600450 h 3833200"/>
              <a:gd name="connsiteX39" fmla="*/ 1174999 w 3851524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79624 w 3851524"/>
              <a:gd name="connsiteY5" fmla="*/ 1571625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99010 w 3851524"/>
              <a:gd name="connsiteY8" fmla="*/ 4480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518024 w 3851524"/>
              <a:gd name="connsiteY10" fmla="*/ 168762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607360 w 3851524"/>
              <a:gd name="connsiteY10" fmla="*/ 99565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099049 w 3851524"/>
              <a:gd name="connsiteY11" fmla="*/ 51849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162861 w 3851524"/>
              <a:gd name="connsiteY11" fmla="*/ 50465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51524" h="3999274">
                <a:moveTo>
                  <a:pt x="1006599" y="3929180"/>
                </a:moveTo>
                <a:cubicBezTo>
                  <a:pt x="929229" y="3878852"/>
                  <a:pt x="775287" y="3814686"/>
                  <a:pt x="697917" y="3764358"/>
                </a:cubicBezTo>
                <a:lnTo>
                  <a:pt x="374713" y="3294589"/>
                </a:lnTo>
                <a:cubicBezTo>
                  <a:pt x="337809" y="3192840"/>
                  <a:pt x="224331" y="3118771"/>
                  <a:pt x="187427" y="3017022"/>
                </a:cubicBezTo>
                <a:lnTo>
                  <a:pt x="0" y="2386296"/>
                </a:lnTo>
                <a:lnTo>
                  <a:pt x="3051" y="1640823"/>
                </a:lnTo>
                <a:lnTo>
                  <a:pt x="244599" y="1017383"/>
                </a:lnTo>
                <a:lnTo>
                  <a:pt x="695699" y="476250"/>
                </a:lnTo>
                <a:lnTo>
                  <a:pt x="1299010" y="170554"/>
                </a:lnTo>
                <a:lnTo>
                  <a:pt x="1921373" y="0"/>
                </a:lnTo>
                <a:lnTo>
                  <a:pt x="2607360" y="182602"/>
                </a:lnTo>
                <a:lnTo>
                  <a:pt x="3162861" y="504659"/>
                </a:lnTo>
                <a:lnTo>
                  <a:pt x="3480049" y="947124"/>
                </a:lnTo>
                <a:lnTo>
                  <a:pt x="3708649" y="1318599"/>
                </a:lnTo>
                <a:lnTo>
                  <a:pt x="3822949" y="1766274"/>
                </a:lnTo>
                <a:lnTo>
                  <a:pt x="3851524" y="2347299"/>
                </a:lnTo>
                <a:lnTo>
                  <a:pt x="3775324" y="2794974"/>
                </a:lnTo>
                <a:lnTo>
                  <a:pt x="3546724" y="3204549"/>
                </a:lnTo>
                <a:lnTo>
                  <a:pt x="3118099" y="3661749"/>
                </a:lnTo>
                <a:lnTo>
                  <a:pt x="2555191" y="3999274"/>
                </a:lnTo>
                <a:lnTo>
                  <a:pt x="2927599" y="3642699"/>
                </a:lnTo>
                <a:lnTo>
                  <a:pt x="3136776" y="3266910"/>
                </a:lnTo>
                <a:lnTo>
                  <a:pt x="3196602" y="2767295"/>
                </a:lnTo>
                <a:lnTo>
                  <a:pt x="3097742" y="2307408"/>
                </a:lnTo>
                <a:lnTo>
                  <a:pt x="2897344" y="1903938"/>
                </a:lnTo>
                <a:lnTo>
                  <a:pt x="2748741" y="1768632"/>
                </a:lnTo>
                <a:lnTo>
                  <a:pt x="2424891" y="1488988"/>
                </a:lnTo>
                <a:lnTo>
                  <a:pt x="2079688" y="1372896"/>
                </a:lnTo>
                <a:lnTo>
                  <a:pt x="1667435" y="1341798"/>
                </a:lnTo>
                <a:lnTo>
                  <a:pt x="1327960" y="1554767"/>
                </a:lnTo>
                <a:lnTo>
                  <a:pt x="1080309" y="1720111"/>
                </a:lnTo>
                <a:lnTo>
                  <a:pt x="886571" y="1971180"/>
                </a:lnTo>
                <a:lnTo>
                  <a:pt x="708460" y="2284609"/>
                </a:lnTo>
                <a:lnTo>
                  <a:pt x="623109" y="2597306"/>
                </a:lnTo>
                <a:lnTo>
                  <a:pt x="686920" y="2865799"/>
                </a:lnTo>
                <a:lnTo>
                  <a:pt x="613210" y="3122243"/>
                </a:lnTo>
                <a:lnTo>
                  <a:pt x="781984" y="3285063"/>
                </a:lnTo>
                <a:lnTo>
                  <a:pt x="755899" y="3433149"/>
                </a:lnTo>
                <a:lnTo>
                  <a:pt x="955924" y="3642699"/>
                </a:lnTo>
                <a:lnTo>
                  <a:pt x="1108324" y="3766524"/>
                </a:lnTo>
                <a:lnTo>
                  <a:pt x="1174999" y="3871299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A3CF6A-E081-64AB-D4F3-F28CFD423C0A}"/>
              </a:ext>
            </a:extLst>
          </p:cNvPr>
          <p:cNvSpPr/>
          <p:nvPr/>
        </p:nvSpPr>
        <p:spPr>
          <a:xfrm>
            <a:off x="6918960" y="1365613"/>
            <a:ext cx="4796790" cy="4678038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748375 w 3800475"/>
              <a:gd name="connsiteY28" fmla="*/ 1254330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748375 w 3800475"/>
              <a:gd name="connsiteY28" fmla="*/ 1254330 h 3705225"/>
              <a:gd name="connsiteX29" fmla="*/ 650412 w 3800475"/>
              <a:gd name="connsiteY29" fmla="*/ 1507247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801202 w 3800475"/>
              <a:gd name="connsiteY28" fmla="*/ 1304925 h 3705225"/>
              <a:gd name="connsiteX29" fmla="*/ 650412 w 3800475"/>
              <a:gd name="connsiteY29" fmla="*/ 1507247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801202 w 3800475"/>
              <a:gd name="connsiteY28" fmla="*/ 1304925 h 3705225"/>
              <a:gd name="connsiteX29" fmla="*/ 650412 w 3800475"/>
              <a:gd name="connsiteY29" fmla="*/ 1507247 h 3705225"/>
              <a:gd name="connsiteX30" fmla="*/ 468193 w 3800475"/>
              <a:gd name="connsiteY30" fmla="*/ 1756858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801202 w 3800475"/>
              <a:gd name="connsiteY28" fmla="*/ 1304925 h 3705225"/>
              <a:gd name="connsiteX29" fmla="*/ 650412 w 3800475"/>
              <a:gd name="connsiteY29" fmla="*/ 1507247 h 3705225"/>
              <a:gd name="connsiteX30" fmla="*/ 468193 w 3800475"/>
              <a:gd name="connsiteY30" fmla="*/ 1756858 h 3705225"/>
              <a:gd name="connsiteX31" fmla="*/ 419467 w 3800475"/>
              <a:gd name="connsiteY31" fmla="*/ 2231484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590550 w 3800475"/>
              <a:gd name="connsiteY34" fmla="*/ 3105150 h 3667125"/>
              <a:gd name="connsiteX35" fmla="*/ 704850 w 3800475"/>
              <a:gd name="connsiteY35" fmla="*/ 3267075 h 3667125"/>
              <a:gd name="connsiteX36" fmla="*/ 904875 w 3800475"/>
              <a:gd name="connsiteY36" fmla="*/ 3476625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590550 w 3800475"/>
              <a:gd name="connsiteY34" fmla="*/ 3105150 h 3667125"/>
              <a:gd name="connsiteX35" fmla="*/ 704850 w 3800475"/>
              <a:gd name="connsiteY35" fmla="*/ 3267075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590550 w 3800475"/>
              <a:gd name="connsiteY34" fmla="*/ 3105150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84248 w 3800475"/>
              <a:gd name="connsiteY33" fmla="*/ 287851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460056 w 3800475"/>
              <a:gd name="connsiteY1" fmla="*/ 3071307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84248 w 3800475"/>
              <a:gd name="connsiteY33" fmla="*/ 287851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508448 h 3667125"/>
              <a:gd name="connsiteX1" fmla="*/ 460056 w 3800475"/>
              <a:gd name="connsiteY1" fmla="*/ 3071307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84248 w 3800475"/>
              <a:gd name="connsiteY33" fmla="*/ 287851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457853 h 3616530"/>
              <a:gd name="connsiteX1" fmla="*/ 460056 w 3800475"/>
              <a:gd name="connsiteY1" fmla="*/ 3020712 h 3616530"/>
              <a:gd name="connsiteX2" fmla="*/ 0 w 3800475"/>
              <a:gd name="connsiteY2" fmla="*/ 2197305 h 3616530"/>
              <a:gd name="connsiteX3" fmla="*/ 28575 w 3800475"/>
              <a:gd name="connsiteY3" fmla="*/ 1521030 h 3616530"/>
              <a:gd name="connsiteX4" fmla="*/ 219075 w 3800475"/>
              <a:gd name="connsiteY4" fmla="*/ 911430 h 3616530"/>
              <a:gd name="connsiteX5" fmla="*/ 619125 w 3800475"/>
              <a:gd name="connsiteY5" fmla="*/ 425655 h 3616530"/>
              <a:gd name="connsiteX6" fmla="*/ 1209675 w 3800475"/>
              <a:gd name="connsiteY6" fmla="*/ 92280 h 3616530"/>
              <a:gd name="connsiteX7" fmla="*/ 1826822 w 3800475"/>
              <a:gd name="connsiteY7" fmla="*/ 0 h 3616530"/>
              <a:gd name="connsiteX8" fmla="*/ 2466975 w 3800475"/>
              <a:gd name="connsiteY8" fmla="*/ 35130 h 3616530"/>
              <a:gd name="connsiteX9" fmla="*/ 3048000 w 3800475"/>
              <a:gd name="connsiteY9" fmla="*/ 301830 h 3616530"/>
              <a:gd name="connsiteX10" fmla="*/ 3429000 w 3800475"/>
              <a:gd name="connsiteY10" fmla="*/ 730455 h 3616530"/>
              <a:gd name="connsiteX11" fmla="*/ 3657600 w 3800475"/>
              <a:gd name="connsiteY11" fmla="*/ 1101930 h 3616530"/>
              <a:gd name="connsiteX12" fmla="*/ 3771900 w 3800475"/>
              <a:gd name="connsiteY12" fmla="*/ 1549605 h 3616530"/>
              <a:gd name="connsiteX13" fmla="*/ 3800475 w 3800475"/>
              <a:gd name="connsiteY13" fmla="*/ 2130630 h 3616530"/>
              <a:gd name="connsiteX14" fmla="*/ 3724275 w 3800475"/>
              <a:gd name="connsiteY14" fmla="*/ 2578305 h 3616530"/>
              <a:gd name="connsiteX15" fmla="*/ 3495675 w 3800475"/>
              <a:gd name="connsiteY15" fmla="*/ 2987880 h 3616530"/>
              <a:gd name="connsiteX16" fmla="*/ 3067050 w 3800475"/>
              <a:gd name="connsiteY16" fmla="*/ 3445080 h 3616530"/>
              <a:gd name="connsiteX17" fmla="*/ 2695575 w 3800475"/>
              <a:gd name="connsiteY17" fmla="*/ 3616530 h 3616530"/>
              <a:gd name="connsiteX18" fmla="*/ 2876550 w 3800475"/>
              <a:gd name="connsiteY18" fmla="*/ 3426030 h 3616530"/>
              <a:gd name="connsiteX19" fmla="*/ 3162300 w 3800475"/>
              <a:gd name="connsiteY19" fmla="*/ 3064080 h 3616530"/>
              <a:gd name="connsiteX20" fmla="*/ 3324225 w 3800475"/>
              <a:gd name="connsiteY20" fmla="*/ 2578305 h 3616530"/>
              <a:gd name="connsiteX21" fmla="*/ 3314700 w 3800475"/>
              <a:gd name="connsiteY21" fmla="*/ 2035380 h 3616530"/>
              <a:gd name="connsiteX22" fmla="*/ 3190875 w 3800475"/>
              <a:gd name="connsiteY22" fmla="*/ 1673430 h 3616530"/>
              <a:gd name="connsiteX23" fmla="*/ 2914650 w 3800475"/>
              <a:gd name="connsiteY23" fmla="*/ 1330530 h 3616530"/>
              <a:gd name="connsiteX24" fmla="*/ 2590800 w 3800475"/>
              <a:gd name="connsiteY24" fmla="*/ 1092405 h 3616530"/>
              <a:gd name="connsiteX25" fmla="*/ 2066925 w 3800475"/>
              <a:gd name="connsiteY25" fmla="*/ 920955 h 3616530"/>
              <a:gd name="connsiteX26" fmla="*/ 1552575 w 3800475"/>
              <a:gd name="connsiteY26" fmla="*/ 959055 h 3616530"/>
              <a:gd name="connsiteX27" fmla="*/ 1101677 w 3800475"/>
              <a:gd name="connsiteY27" fmla="*/ 964264 h 3616530"/>
              <a:gd name="connsiteX28" fmla="*/ 801202 w 3800475"/>
              <a:gd name="connsiteY28" fmla="*/ 1254330 h 3616530"/>
              <a:gd name="connsiteX29" fmla="*/ 650412 w 3800475"/>
              <a:gd name="connsiteY29" fmla="*/ 1456652 h 3616530"/>
              <a:gd name="connsiteX30" fmla="*/ 468193 w 3800475"/>
              <a:gd name="connsiteY30" fmla="*/ 1706263 h 3616530"/>
              <a:gd name="connsiteX31" fmla="*/ 419467 w 3800475"/>
              <a:gd name="connsiteY31" fmla="*/ 2180889 h 3616530"/>
              <a:gd name="connsiteX32" fmla="*/ 457200 w 3800475"/>
              <a:gd name="connsiteY32" fmla="*/ 2483055 h 3616530"/>
              <a:gd name="connsiteX33" fmla="*/ 584248 w 3800475"/>
              <a:gd name="connsiteY33" fmla="*/ 2827915 h 3616530"/>
              <a:gd name="connsiteX34" fmla="*/ 688656 w 3800475"/>
              <a:gd name="connsiteY34" fmla="*/ 2996732 h 3616530"/>
              <a:gd name="connsiteX35" fmla="*/ 802956 w 3800475"/>
              <a:gd name="connsiteY35" fmla="*/ 3136973 h 3616530"/>
              <a:gd name="connsiteX36" fmla="*/ 987888 w 3800475"/>
              <a:gd name="connsiteY36" fmla="*/ 3332067 h 3616530"/>
              <a:gd name="connsiteX37" fmla="*/ 1057275 w 3800475"/>
              <a:gd name="connsiteY37" fmla="*/ 3549855 h 3616530"/>
              <a:gd name="connsiteX38" fmla="*/ 1086217 w 3800475"/>
              <a:gd name="connsiteY38" fmla="*/ 3416109 h 3616530"/>
              <a:gd name="connsiteX0" fmla="*/ 981075 w 3800475"/>
              <a:gd name="connsiteY0" fmla="*/ 3457853 h 3616530"/>
              <a:gd name="connsiteX1" fmla="*/ 460056 w 3800475"/>
              <a:gd name="connsiteY1" fmla="*/ 3020712 h 3616530"/>
              <a:gd name="connsiteX2" fmla="*/ 0 w 3800475"/>
              <a:gd name="connsiteY2" fmla="*/ 2197305 h 3616530"/>
              <a:gd name="connsiteX3" fmla="*/ 28575 w 3800475"/>
              <a:gd name="connsiteY3" fmla="*/ 1521030 h 3616530"/>
              <a:gd name="connsiteX4" fmla="*/ 219075 w 3800475"/>
              <a:gd name="connsiteY4" fmla="*/ 911430 h 3616530"/>
              <a:gd name="connsiteX5" fmla="*/ 619125 w 3800475"/>
              <a:gd name="connsiteY5" fmla="*/ 425655 h 3616530"/>
              <a:gd name="connsiteX6" fmla="*/ 1209675 w 3800475"/>
              <a:gd name="connsiteY6" fmla="*/ 92280 h 3616530"/>
              <a:gd name="connsiteX7" fmla="*/ 1826822 w 3800475"/>
              <a:gd name="connsiteY7" fmla="*/ 0 h 3616530"/>
              <a:gd name="connsiteX8" fmla="*/ 2451882 w 3800475"/>
              <a:gd name="connsiteY8" fmla="*/ 78498 h 3616530"/>
              <a:gd name="connsiteX9" fmla="*/ 3048000 w 3800475"/>
              <a:gd name="connsiteY9" fmla="*/ 301830 h 3616530"/>
              <a:gd name="connsiteX10" fmla="*/ 3429000 w 3800475"/>
              <a:gd name="connsiteY10" fmla="*/ 730455 h 3616530"/>
              <a:gd name="connsiteX11" fmla="*/ 3657600 w 3800475"/>
              <a:gd name="connsiteY11" fmla="*/ 1101930 h 3616530"/>
              <a:gd name="connsiteX12" fmla="*/ 3771900 w 3800475"/>
              <a:gd name="connsiteY12" fmla="*/ 1549605 h 3616530"/>
              <a:gd name="connsiteX13" fmla="*/ 3800475 w 3800475"/>
              <a:gd name="connsiteY13" fmla="*/ 2130630 h 3616530"/>
              <a:gd name="connsiteX14" fmla="*/ 3724275 w 3800475"/>
              <a:gd name="connsiteY14" fmla="*/ 2578305 h 3616530"/>
              <a:gd name="connsiteX15" fmla="*/ 3495675 w 3800475"/>
              <a:gd name="connsiteY15" fmla="*/ 2987880 h 3616530"/>
              <a:gd name="connsiteX16" fmla="*/ 3067050 w 3800475"/>
              <a:gd name="connsiteY16" fmla="*/ 3445080 h 3616530"/>
              <a:gd name="connsiteX17" fmla="*/ 2695575 w 3800475"/>
              <a:gd name="connsiteY17" fmla="*/ 3616530 h 3616530"/>
              <a:gd name="connsiteX18" fmla="*/ 2876550 w 3800475"/>
              <a:gd name="connsiteY18" fmla="*/ 3426030 h 3616530"/>
              <a:gd name="connsiteX19" fmla="*/ 3162300 w 3800475"/>
              <a:gd name="connsiteY19" fmla="*/ 3064080 h 3616530"/>
              <a:gd name="connsiteX20" fmla="*/ 3324225 w 3800475"/>
              <a:gd name="connsiteY20" fmla="*/ 2578305 h 3616530"/>
              <a:gd name="connsiteX21" fmla="*/ 3314700 w 3800475"/>
              <a:gd name="connsiteY21" fmla="*/ 2035380 h 3616530"/>
              <a:gd name="connsiteX22" fmla="*/ 3190875 w 3800475"/>
              <a:gd name="connsiteY22" fmla="*/ 1673430 h 3616530"/>
              <a:gd name="connsiteX23" fmla="*/ 2914650 w 3800475"/>
              <a:gd name="connsiteY23" fmla="*/ 1330530 h 3616530"/>
              <a:gd name="connsiteX24" fmla="*/ 2590800 w 3800475"/>
              <a:gd name="connsiteY24" fmla="*/ 1092405 h 3616530"/>
              <a:gd name="connsiteX25" fmla="*/ 2066925 w 3800475"/>
              <a:gd name="connsiteY25" fmla="*/ 920955 h 3616530"/>
              <a:gd name="connsiteX26" fmla="*/ 1552575 w 3800475"/>
              <a:gd name="connsiteY26" fmla="*/ 959055 h 3616530"/>
              <a:gd name="connsiteX27" fmla="*/ 1101677 w 3800475"/>
              <a:gd name="connsiteY27" fmla="*/ 964264 h 3616530"/>
              <a:gd name="connsiteX28" fmla="*/ 801202 w 3800475"/>
              <a:gd name="connsiteY28" fmla="*/ 1254330 h 3616530"/>
              <a:gd name="connsiteX29" fmla="*/ 650412 w 3800475"/>
              <a:gd name="connsiteY29" fmla="*/ 1456652 h 3616530"/>
              <a:gd name="connsiteX30" fmla="*/ 468193 w 3800475"/>
              <a:gd name="connsiteY30" fmla="*/ 1706263 h 3616530"/>
              <a:gd name="connsiteX31" fmla="*/ 419467 w 3800475"/>
              <a:gd name="connsiteY31" fmla="*/ 2180889 h 3616530"/>
              <a:gd name="connsiteX32" fmla="*/ 457200 w 3800475"/>
              <a:gd name="connsiteY32" fmla="*/ 2483055 h 3616530"/>
              <a:gd name="connsiteX33" fmla="*/ 584248 w 3800475"/>
              <a:gd name="connsiteY33" fmla="*/ 2827915 h 3616530"/>
              <a:gd name="connsiteX34" fmla="*/ 688656 w 3800475"/>
              <a:gd name="connsiteY34" fmla="*/ 2996732 h 3616530"/>
              <a:gd name="connsiteX35" fmla="*/ 802956 w 3800475"/>
              <a:gd name="connsiteY35" fmla="*/ 3136973 h 3616530"/>
              <a:gd name="connsiteX36" fmla="*/ 987888 w 3800475"/>
              <a:gd name="connsiteY36" fmla="*/ 3332067 h 3616530"/>
              <a:gd name="connsiteX37" fmla="*/ 1057275 w 3800475"/>
              <a:gd name="connsiteY37" fmla="*/ 3549855 h 3616530"/>
              <a:gd name="connsiteX38" fmla="*/ 1086217 w 3800475"/>
              <a:gd name="connsiteY38" fmla="*/ 3416109 h 3616530"/>
              <a:gd name="connsiteX0" fmla="*/ 981075 w 3800475"/>
              <a:gd name="connsiteY0" fmla="*/ 3457853 h 3616530"/>
              <a:gd name="connsiteX1" fmla="*/ 460056 w 3800475"/>
              <a:gd name="connsiteY1" fmla="*/ 3020712 h 3616530"/>
              <a:gd name="connsiteX2" fmla="*/ 0 w 3800475"/>
              <a:gd name="connsiteY2" fmla="*/ 2197305 h 3616530"/>
              <a:gd name="connsiteX3" fmla="*/ 28575 w 3800475"/>
              <a:gd name="connsiteY3" fmla="*/ 1521030 h 3616530"/>
              <a:gd name="connsiteX4" fmla="*/ 219075 w 3800475"/>
              <a:gd name="connsiteY4" fmla="*/ 911430 h 3616530"/>
              <a:gd name="connsiteX5" fmla="*/ 619125 w 3800475"/>
              <a:gd name="connsiteY5" fmla="*/ 425655 h 3616530"/>
              <a:gd name="connsiteX6" fmla="*/ 1209675 w 3800475"/>
              <a:gd name="connsiteY6" fmla="*/ 92280 h 3616530"/>
              <a:gd name="connsiteX7" fmla="*/ 1826822 w 3800475"/>
              <a:gd name="connsiteY7" fmla="*/ 0 h 3616530"/>
              <a:gd name="connsiteX8" fmla="*/ 2451882 w 3800475"/>
              <a:gd name="connsiteY8" fmla="*/ 78498 h 3616530"/>
              <a:gd name="connsiteX9" fmla="*/ 3032907 w 3800475"/>
              <a:gd name="connsiteY9" fmla="*/ 323514 h 3616530"/>
              <a:gd name="connsiteX10" fmla="*/ 3429000 w 3800475"/>
              <a:gd name="connsiteY10" fmla="*/ 730455 h 3616530"/>
              <a:gd name="connsiteX11" fmla="*/ 3657600 w 3800475"/>
              <a:gd name="connsiteY11" fmla="*/ 1101930 h 3616530"/>
              <a:gd name="connsiteX12" fmla="*/ 3771900 w 3800475"/>
              <a:gd name="connsiteY12" fmla="*/ 1549605 h 3616530"/>
              <a:gd name="connsiteX13" fmla="*/ 3800475 w 3800475"/>
              <a:gd name="connsiteY13" fmla="*/ 2130630 h 3616530"/>
              <a:gd name="connsiteX14" fmla="*/ 3724275 w 3800475"/>
              <a:gd name="connsiteY14" fmla="*/ 2578305 h 3616530"/>
              <a:gd name="connsiteX15" fmla="*/ 3495675 w 3800475"/>
              <a:gd name="connsiteY15" fmla="*/ 2987880 h 3616530"/>
              <a:gd name="connsiteX16" fmla="*/ 3067050 w 3800475"/>
              <a:gd name="connsiteY16" fmla="*/ 3445080 h 3616530"/>
              <a:gd name="connsiteX17" fmla="*/ 2695575 w 3800475"/>
              <a:gd name="connsiteY17" fmla="*/ 3616530 h 3616530"/>
              <a:gd name="connsiteX18" fmla="*/ 2876550 w 3800475"/>
              <a:gd name="connsiteY18" fmla="*/ 3426030 h 3616530"/>
              <a:gd name="connsiteX19" fmla="*/ 3162300 w 3800475"/>
              <a:gd name="connsiteY19" fmla="*/ 3064080 h 3616530"/>
              <a:gd name="connsiteX20" fmla="*/ 3324225 w 3800475"/>
              <a:gd name="connsiteY20" fmla="*/ 2578305 h 3616530"/>
              <a:gd name="connsiteX21" fmla="*/ 3314700 w 3800475"/>
              <a:gd name="connsiteY21" fmla="*/ 2035380 h 3616530"/>
              <a:gd name="connsiteX22" fmla="*/ 3190875 w 3800475"/>
              <a:gd name="connsiteY22" fmla="*/ 1673430 h 3616530"/>
              <a:gd name="connsiteX23" fmla="*/ 2914650 w 3800475"/>
              <a:gd name="connsiteY23" fmla="*/ 1330530 h 3616530"/>
              <a:gd name="connsiteX24" fmla="*/ 2590800 w 3800475"/>
              <a:gd name="connsiteY24" fmla="*/ 1092405 h 3616530"/>
              <a:gd name="connsiteX25" fmla="*/ 2066925 w 3800475"/>
              <a:gd name="connsiteY25" fmla="*/ 920955 h 3616530"/>
              <a:gd name="connsiteX26" fmla="*/ 1552575 w 3800475"/>
              <a:gd name="connsiteY26" fmla="*/ 959055 h 3616530"/>
              <a:gd name="connsiteX27" fmla="*/ 1101677 w 3800475"/>
              <a:gd name="connsiteY27" fmla="*/ 964264 h 3616530"/>
              <a:gd name="connsiteX28" fmla="*/ 801202 w 3800475"/>
              <a:gd name="connsiteY28" fmla="*/ 1254330 h 3616530"/>
              <a:gd name="connsiteX29" fmla="*/ 650412 w 3800475"/>
              <a:gd name="connsiteY29" fmla="*/ 1456652 h 3616530"/>
              <a:gd name="connsiteX30" fmla="*/ 468193 w 3800475"/>
              <a:gd name="connsiteY30" fmla="*/ 1706263 h 3616530"/>
              <a:gd name="connsiteX31" fmla="*/ 419467 w 3800475"/>
              <a:gd name="connsiteY31" fmla="*/ 2180889 h 3616530"/>
              <a:gd name="connsiteX32" fmla="*/ 457200 w 3800475"/>
              <a:gd name="connsiteY32" fmla="*/ 2483055 h 3616530"/>
              <a:gd name="connsiteX33" fmla="*/ 584248 w 3800475"/>
              <a:gd name="connsiteY33" fmla="*/ 2827915 h 3616530"/>
              <a:gd name="connsiteX34" fmla="*/ 688656 w 3800475"/>
              <a:gd name="connsiteY34" fmla="*/ 2996732 h 3616530"/>
              <a:gd name="connsiteX35" fmla="*/ 802956 w 3800475"/>
              <a:gd name="connsiteY35" fmla="*/ 3136973 h 3616530"/>
              <a:gd name="connsiteX36" fmla="*/ 987888 w 3800475"/>
              <a:gd name="connsiteY36" fmla="*/ 3332067 h 3616530"/>
              <a:gd name="connsiteX37" fmla="*/ 1057275 w 3800475"/>
              <a:gd name="connsiteY37" fmla="*/ 3549855 h 3616530"/>
              <a:gd name="connsiteX38" fmla="*/ 1086217 w 3800475"/>
              <a:gd name="connsiteY38" fmla="*/ 3416109 h 3616530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724275 w 3800475"/>
              <a:gd name="connsiteY14" fmla="*/ 2578305 h 3549855"/>
              <a:gd name="connsiteX15" fmla="*/ 3495675 w 3800475"/>
              <a:gd name="connsiteY15" fmla="*/ 2987880 h 3549855"/>
              <a:gd name="connsiteX16" fmla="*/ 3067050 w 3800475"/>
              <a:gd name="connsiteY16" fmla="*/ 3445080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724275 w 3800475"/>
              <a:gd name="connsiteY14" fmla="*/ 2578305 h 3549855"/>
              <a:gd name="connsiteX15" fmla="*/ 3495675 w 3800475"/>
              <a:gd name="connsiteY15" fmla="*/ 298788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724275 w 3800475"/>
              <a:gd name="connsiteY14" fmla="*/ 2578305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465633 w 3800475"/>
              <a:gd name="connsiteY21" fmla="*/ 2093203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450540 w 3800475"/>
              <a:gd name="connsiteY21" fmla="*/ 2151026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84598 w 3800475"/>
              <a:gd name="connsiteY20" fmla="*/ 2599989 h 3549855"/>
              <a:gd name="connsiteX21" fmla="*/ 3450540 w 3800475"/>
              <a:gd name="connsiteY21" fmla="*/ 2151026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00475" h="3549855">
                <a:moveTo>
                  <a:pt x="981075" y="3457853"/>
                </a:moveTo>
                <a:lnTo>
                  <a:pt x="460056" y="3020712"/>
                </a:lnTo>
                <a:lnTo>
                  <a:pt x="0" y="2197305"/>
                </a:lnTo>
                <a:lnTo>
                  <a:pt x="28575" y="1521030"/>
                </a:lnTo>
                <a:lnTo>
                  <a:pt x="219075" y="911430"/>
                </a:lnTo>
                <a:lnTo>
                  <a:pt x="619125" y="425655"/>
                </a:lnTo>
                <a:lnTo>
                  <a:pt x="1209675" y="92280"/>
                </a:lnTo>
                <a:lnTo>
                  <a:pt x="1826822" y="0"/>
                </a:lnTo>
                <a:lnTo>
                  <a:pt x="2451882" y="78498"/>
                </a:lnTo>
                <a:lnTo>
                  <a:pt x="3032907" y="323514"/>
                </a:lnTo>
                <a:lnTo>
                  <a:pt x="3429000" y="730455"/>
                </a:lnTo>
                <a:lnTo>
                  <a:pt x="3657600" y="1101930"/>
                </a:lnTo>
                <a:lnTo>
                  <a:pt x="3794540" y="1549605"/>
                </a:lnTo>
                <a:cubicBezTo>
                  <a:pt x="3796518" y="1743280"/>
                  <a:pt x="3798497" y="1936955"/>
                  <a:pt x="3800475" y="2130630"/>
                </a:cubicBezTo>
                <a:lnTo>
                  <a:pt x="3686542" y="2571077"/>
                </a:lnTo>
                <a:lnTo>
                  <a:pt x="3450395" y="2951740"/>
                </a:lnTo>
                <a:lnTo>
                  <a:pt x="3067050" y="3336662"/>
                </a:lnTo>
                <a:lnTo>
                  <a:pt x="2650296" y="3471972"/>
                </a:lnTo>
                <a:lnTo>
                  <a:pt x="2876550" y="3426030"/>
                </a:lnTo>
                <a:lnTo>
                  <a:pt x="3162300" y="3064080"/>
                </a:lnTo>
                <a:lnTo>
                  <a:pt x="3384598" y="2599989"/>
                </a:lnTo>
                <a:lnTo>
                  <a:pt x="3450540" y="2151026"/>
                </a:lnTo>
                <a:lnTo>
                  <a:pt x="3319167" y="1637291"/>
                </a:lnTo>
                <a:lnTo>
                  <a:pt x="2997663" y="1185972"/>
                </a:lnTo>
                <a:lnTo>
                  <a:pt x="2703999" y="969531"/>
                </a:lnTo>
                <a:cubicBezTo>
                  <a:pt x="2559561" y="871423"/>
                  <a:pt x="2422669" y="831138"/>
                  <a:pt x="2157485" y="798081"/>
                </a:cubicBezTo>
                <a:cubicBezTo>
                  <a:pt x="2003644" y="752958"/>
                  <a:pt x="1827162" y="751201"/>
                  <a:pt x="1605401" y="785585"/>
                </a:cubicBezTo>
                <a:lnTo>
                  <a:pt x="1101677" y="964264"/>
                </a:lnTo>
                <a:lnTo>
                  <a:pt x="801202" y="1254330"/>
                </a:lnTo>
                <a:lnTo>
                  <a:pt x="650412" y="1456652"/>
                </a:lnTo>
                <a:lnTo>
                  <a:pt x="468193" y="1706263"/>
                </a:lnTo>
                <a:lnTo>
                  <a:pt x="419467" y="2180889"/>
                </a:lnTo>
                <a:lnTo>
                  <a:pt x="457200" y="2483055"/>
                </a:lnTo>
                <a:lnTo>
                  <a:pt x="584248" y="2827915"/>
                </a:lnTo>
                <a:lnTo>
                  <a:pt x="688656" y="2996732"/>
                </a:lnTo>
                <a:lnTo>
                  <a:pt x="802956" y="3136973"/>
                </a:lnTo>
                <a:lnTo>
                  <a:pt x="987888" y="3332067"/>
                </a:lnTo>
                <a:lnTo>
                  <a:pt x="1057275" y="3549855"/>
                </a:lnTo>
                <a:lnTo>
                  <a:pt x="1086217" y="3416109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1E1E1E"/>
                </a:solidFill>
                <a:latin typeface="Calibri"/>
              </a:rPr>
              <a:t>Strategies: Simulation</a:t>
            </a:r>
            <a:r>
              <a:rPr lang="en-GB" sz="3600" b="1" dirty="0">
                <a:solidFill>
                  <a:srgbClr val="1E1E1E"/>
                </a:solidFill>
                <a:latin typeface="Calibri"/>
              </a:rPr>
              <a:t> and reflection</a:t>
            </a:r>
            <a:endParaRPr sz="3600" b="1" dirty="0">
              <a:solidFill>
                <a:srgbClr val="1E1E1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972175" cy="4525963"/>
          </a:xfrm>
        </p:spPr>
        <p:txBody>
          <a:bodyPr>
            <a:normAutofit/>
          </a:bodyPr>
          <a:lstStyle/>
          <a:p>
            <a:r>
              <a:rPr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patients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shaping education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patients are seen and heard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Role-plays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case studies</a:t>
            </a:r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bias/discrimination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Empowerment to speak up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Reflections on safe ways of doing so</a:t>
            </a:r>
          </a:p>
          <a:p>
            <a:pPr lvl="1"/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2A29C0-D719-5E5D-9E7E-4F878965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940"/>
          <a:stretch>
            <a:fillRect/>
          </a:stretch>
        </p:blipFill>
        <p:spPr>
          <a:xfrm>
            <a:off x="6918960" y="1333501"/>
            <a:ext cx="4977765" cy="4882788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F200B92-5048-6D69-3C25-55504A552459}"/>
              </a:ext>
            </a:extLst>
          </p:cNvPr>
          <p:cNvSpPr/>
          <p:nvPr/>
        </p:nvSpPr>
        <p:spPr>
          <a:xfrm>
            <a:off x="7907244" y="3264958"/>
            <a:ext cx="2883085" cy="2771530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162300 w 3800475"/>
              <a:gd name="connsiteY19" fmla="*/ 3114675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23664 w 3800475"/>
              <a:gd name="connsiteY1" fmla="*/ 312851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955550 w 3800475"/>
              <a:gd name="connsiteY0" fmla="*/ 3763106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0 w 3851524"/>
              <a:gd name="connsiteY3" fmla="*/ 2220222 h 3833200"/>
              <a:gd name="connsiteX4" fmla="*/ 79624 w 3851524"/>
              <a:gd name="connsiteY4" fmla="*/ 1571625 h 3833200"/>
              <a:gd name="connsiteX5" fmla="*/ 270124 w 3851524"/>
              <a:gd name="connsiteY5" fmla="*/ 962025 h 3833200"/>
              <a:gd name="connsiteX6" fmla="*/ 670174 w 3851524"/>
              <a:gd name="connsiteY6" fmla="*/ 476250 h 3833200"/>
              <a:gd name="connsiteX7" fmla="*/ 1260724 w 3851524"/>
              <a:gd name="connsiteY7" fmla="*/ 142875 h 3833200"/>
              <a:gd name="connsiteX8" fmla="*/ 1870324 w 3851524"/>
              <a:gd name="connsiteY8" fmla="*/ 0 h 3833200"/>
              <a:gd name="connsiteX9" fmla="*/ 2518024 w 3851524"/>
              <a:gd name="connsiteY9" fmla="*/ 85725 h 3833200"/>
              <a:gd name="connsiteX10" fmla="*/ 3099049 w 3851524"/>
              <a:gd name="connsiteY10" fmla="*/ 352425 h 3833200"/>
              <a:gd name="connsiteX11" fmla="*/ 3480049 w 3851524"/>
              <a:gd name="connsiteY11" fmla="*/ 781050 h 3833200"/>
              <a:gd name="connsiteX12" fmla="*/ 3708649 w 3851524"/>
              <a:gd name="connsiteY12" fmla="*/ 1152525 h 3833200"/>
              <a:gd name="connsiteX13" fmla="*/ 3822949 w 3851524"/>
              <a:gd name="connsiteY13" fmla="*/ 1600200 h 3833200"/>
              <a:gd name="connsiteX14" fmla="*/ 3851524 w 3851524"/>
              <a:gd name="connsiteY14" fmla="*/ 2181225 h 3833200"/>
              <a:gd name="connsiteX15" fmla="*/ 3775324 w 3851524"/>
              <a:gd name="connsiteY15" fmla="*/ 2628900 h 3833200"/>
              <a:gd name="connsiteX16" fmla="*/ 3546724 w 3851524"/>
              <a:gd name="connsiteY16" fmla="*/ 3038475 h 3833200"/>
              <a:gd name="connsiteX17" fmla="*/ 3118099 w 3851524"/>
              <a:gd name="connsiteY17" fmla="*/ 3495675 h 3833200"/>
              <a:gd name="connsiteX18" fmla="*/ 2555191 w 3851524"/>
              <a:gd name="connsiteY18" fmla="*/ 3833200 h 3833200"/>
              <a:gd name="connsiteX19" fmla="*/ 2927599 w 3851524"/>
              <a:gd name="connsiteY19" fmla="*/ 3476625 h 3833200"/>
              <a:gd name="connsiteX20" fmla="*/ 3136776 w 3851524"/>
              <a:gd name="connsiteY20" fmla="*/ 3100836 h 3833200"/>
              <a:gd name="connsiteX21" fmla="*/ 3196602 w 3851524"/>
              <a:gd name="connsiteY21" fmla="*/ 2601221 h 3833200"/>
              <a:gd name="connsiteX22" fmla="*/ 3097742 w 3851524"/>
              <a:gd name="connsiteY22" fmla="*/ 2141334 h 3833200"/>
              <a:gd name="connsiteX23" fmla="*/ 2897344 w 3851524"/>
              <a:gd name="connsiteY23" fmla="*/ 1737864 h 3833200"/>
              <a:gd name="connsiteX24" fmla="*/ 2748741 w 3851524"/>
              <a:gd name="connsiteY24" fmla="*/ 1602558 h 3833200"/>
              <a:gd name="connsiteX25" fmla="*/ 2424891 w 3851524"/>
              <a:gd name="connsiteY25" fmla="*/ 1322914 h 3833200"/>
              <a:gd name="connsiteX26" fmla="*/ 2079688 w 3851524"/>
              <a:gd name="connsiteY26" fmla="*/ 1206822 h 3833200"/>
              <a:gd name="connsiteX27" fmla="*/ 1667435 w 3851524"/>
              <a:gd name="connsiteY27" fmla="*/ 1175724 h 3833200"/>
              <a:gd name="connsiteX28" fmla="*/ 1327960 w 3851524"/>
              <a:gd name="connsiteY28" fmla="*/ 1388693 h 3833200"/>
              <a:gd name="connsiteX29" fmla="*/ 1080309 w 3851524"/>
              <a:gd name="connsiteY29" fmla="*/ 1554037 h 3833200"/>
              <a:gd name="connsiteX30" fmla="*/ 886571 w 3851524"/>
              <a:gd name="connsiteY30" fmla="*/ 1805106 h 3833200"/>
              <a:gd name="connsiteX31" fmla="*/ 708460 w 3851524"/>
              <a:gd name="connsiteY31" fmla="*/ 2118535 h 3833200"/>
              <a:gd name="connsiteX32" fmla="*/ 623109 w 3851524"/>
              <a:gd name="connsiteY32" fmla="*/ 2431232 h 3833200"/>
              <a:gd name="connsiteX33" fmla="*/ 686920 w 3851524"/>
              <a:gd name="connsiteY33" fmla="*/ 2699725 h 3833200"/>
              <a:gd name="connsiteX34" fmla="*/ 613210 w 3851524"/>
              <a:gd name="connsiteY34" fmla="*/ 2956169 h 3833200"/>
              <a:gd name="connsiteX35" fmla="*/ 781984 w 3851524"/>
              <a:gd name="connsiteY35" fmla="*/ 3118989 h 3833200"/>
              <a:gd name="connsiteX36" fmla="*/ 755899 w 3851524"/>
              <a:gd name="connsiteY36" fmla="*/ 3267075 h 3833200"/>
              <a:gd name="connsiteX37" fmla="*/ 955924 w 3851524"/>
              <a:gd name="connsiteY37" fmla="*/ 3476625 h 3833200"/>
              <a:gd name="connsiteX38" fmla="*/ 1108324 w 3851524"/>
              <a:gd name="connsiteY38" fmla="*/ 3600450 h 3833200"/>
              <a:gd name="connsiteX39" fmla="*/ 1174999 w 3851524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79624 w 3851524"/>
              <a:gd name="connsiteY5" fmla="*/ 1571625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99010 w 3851524"/>
              <a:gd name="connsiteY8" fmla="*/ 4480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518024 w 3851524"/>
              <a:gd name="connsiteY10" fmla="*/ 168762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607360 w 3851524"/>
              <a:gd name="connsiteY10" fmla="*/ 99565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099049 w 3851524"/>
              <a:gd name="connsiteY11" fmla="*/ 51849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162861 w 3851524"/>
              <a:gd name="connsiteY11" fmla="*/ 50465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51524" h="3999274">
                <a:moveTo>
                  <a:pt x="1006599" y="3929180"/>
                </a:moveTo>
                <a:cubicBezTo>
                  <a:pt x="929229" y="3878852"/>
                  <a:pt x="775287" y="3814686"/>
                  <a:pt x="697917" y="3764358"/>
                </a:cubicBezTo>
                <a:lnTo>
                  <a:pt x="374713" y="3294589"/>
                </a:lnTo>
                <a:cubicBezTo>
                  <a:pt x="337809" y="3192840"/>
                  <a:pt x="224331" y="3118771"/>
                  <a:pt x="187427" y="3017022"/>
                </a:cubicBezTo>
                <a:lnTo>
                  <a:pt x="0" y="2386296"/>
                </a:lnTo>
                <a:lnTo>
                  <a:pt x="3051" y="1640823"/>
                </a:lnTo>
                <a:lnTo>
                  <a:pt x="244599" y="1017383"/>
                </a:lnTo>
                <a:lnTo>
                  <a:pt x="695699" y="476250"/>
                </a:lnTo>
                <a:lnTo>
                  <a:pt x="1299010" y="170554"/>
                </a:lnTo>
                <a:lnTo>
                  <a:pt x="1921373" y="0"/>
                </a:lnTo>
                <a:lnTo>
                  <a:pt x="2607360" y="182602"/>
                </a:lnTo>
                <a:lnTo>
                  <a:pt x="3162861" y="504659"/>
                </a:lnTo>
                <a:lnTo>
                  <a:pt x="3480049" y="947124"/>
                </a:lnTo>
                <a:lnTo>
                  <a:pt x="3708649" y="1318599"/>
                </a:lnTo>
                <a:lnTo>
                  <a:pt x="3822949" y="1766274"/>
                </a:lnTo>
                <a:lnTo>
                  <a:pt x="3851524" y="2347299"/>
                </a:lnTo>
                <a:lnTo>
                  <a:pt x="3775324" y="2794974"/>
                </a:lnTo>
                <a:lnTo>
                  <a:pt x="3546724" y="3204549"/>
                </a:lnTo>
                <a:lnTo>
                  <a:pt x="3118099" y="3661749"/>
                </a:lnTo>
                <a:lnTo>
                  <a:pt x="2555191" y="3999274"/>
                </a:lnTo>
                <a:lnTo>
                  <a:pt x="2927599" y="3642699"/>
                </a:lnTo>
                <a:lnTo>
                  <a:pt x="3136776" y="3266910"/>
                </a:lnTo>
                <a:lnTo>
                  <a:pt x="3196602" y="2767295"/>
                </a:lnTo>
                <a:lnTo>
                  <a:pt x="3097742" y="2307408"/>
                </a:lnTo>
                <a:lnTo>
                  <a:pt x="2897344" y="1903938"/>
                </a:lnTo>
                <a:lnTo>
                  <a:pt x="2748741" y="1768632"/>
                </a:lnTo>
                <a:lnTo>
                  <a:pt x="2424891" y="1488988"/>
                </a:lnTo>
                <a:lnTo>
                  <a:pt x="2079688" y="1372896"/>
                </a:lnTo>
                <a:lnTo>
                  <a:pt x="1667435" y="1341798"/>
                </a:lnTo>
                <a:lnTo>
                  <a:pt x="1327960" y="1554767"/>
                </a:lnTo>
                <a:lnTo>
                  <a:pt x="1080309" y="1720111"/>
                </a:lnTo>
                <a:lnTo>
                  <a:pt x="886571" y="1971180"/>
                </a:lnTo>
                <a:lnTo>
                  <a:pt x="708460" y="2284609"/>
                </a:lnTo>
                <a:lnTo>
                  <a:pt x="623109" y="2597306"/>
                </a:lnTo>
                <a:lnTo>
                  <a:pt x="686920" y="2865799"/>
                </a:lnTo>
                <a:lnTo>
                  <a:pt x="613210" y="3122243"/>
                </a:lnTo>
                <a:lnTo>
                  <a:pt x="781984" y="3285063"/>
                </a:lnTo>
                <a:lnTo>
                  <a:pt x="755899" y="3433149"/>
                </a:lnTo>
                <a:lnTo>
                  <a:pt x="955924" y="3642699"/>
                </a:lnTo>
                <a:lnTo>
                  <a:pt x="1108324" y="3766524"/>
                </a:lnTo>
                <a:lnTo>
                  <a:pt x="1174999" y="3871299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F56DB1-3BB5-AE39-AB88-8B3C803ED894}"/>
              </a:ext>
            </a:extLst>
          </p:cNvPr>
          <p:cNvSpPr/>
          <p:nvPr/>
        </p:nvSpPr>
        <p:spPr>
          <a:xfrm>
            <a:off x="8382000" y="4219576"/>
            <a:ext cx="1916905" cy="1996714"/>
          </a:xfrm>
          <a:prstGeom prst="ellipse">
            <a:avLst/>
          </a:pr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EDFA-6FD7-122D-914D-0E452946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Introductions</a:t>
            </a:r>
            <a:endParaRPr lang="en-US"/>
          </a:p>
        </p:txBody>
      </p:sp>
      <p:pic>
        <p:nvPicPr>
          <p:cNvPr id="13" name="Picture 12" descr="A person in a white shirt&#10;&#10;AI-generated content may be incorrect.">
            <a:extLst>
              <a:ext uri="{FF2B5EF4-FFF2-40B4-BE49-F238E27FC236}">
                <a16:creationId xmlns:a16="http://schemas.microsoft.com/office/drawing/2014/main" id="{D7DA88B6-419C-A525-8B38-45900566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783" t="21376" r="978" b="9956"/>
          <a:stretch>
            <a:fillRect/>
          </a:stretch>
        </p:blipFill>
        <p:spPr>
          <a:xfrm>
            <a:off x="1706168" y="1704794"/>
            <a:ext cx="3424055" cy="315277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51AA32-B70A-02AB-0641-6C9A1C98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1704794"/>
            <a:ext cx="3152775" cy="3152775"/>
          </a:xfrm>
          <a:prstGeom prst="ellipse">
            <a:avLst/>
          </a:prstGeom>
        </p:spPr>
      </p:pic>
      <p:pic>
        <p:nvPicPr>
          <p:cNvPr id="6" name="Picture 8" descr="25 Scan Me SVG Bundle Frame QR Code Svg Cricut Icon Cut Files Border QR  Code Silhouette Tag Clipart Pay Digital Download Svg Png Dxf Eps Jpg">
            <a:extLst>
              <a:ext uri="{FF2B5EF4-FFF2-40B4-BE49-F238E27FC236}">
                <a16:creationId xmlns:a16="http://schemas.microsoft.com/office/drawing/2014/main" id="{0A611F1E-82B2-E5F7-3670-E65F85712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r="19173" b="72462"/>
          <a:stretch>
            <a:fillRect/>
          </a:stretch>
        </p:blipFill>
        <p:spPr bwMode="auto">
          <a:xfrm>
            <a:off x="5545513" y="4133068"/>
            <a:ext cx="1582995" cy="7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3B8309D-0EC8-AA33-E696-A2051AE2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68" y="4951567"/>
            <a:ext cx="1835685" cy="18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1E1E1E"/>
                </a:solidFill>
                <a:latin typeface="Calibri"/>
              </a:rPr>
              <a:t>Strategies: Assessment</a:t>
            </a:r>
            <a:r>
              <a:rPr lang="en-GB" sz="3600" b="1" dirty="0">
                <a:solidFill>
                  <a:srgbClr val="1E1E1E"/>
                </a:solidFill>
                <a:latin typeface="Calibri"/>
              </a:rPr>
              <a:t> </a:t>
            </a:r>
            <a:endParaRPr sz="3600" b="1" dirty="0">
              <a:solidFill>
                <a:srgbClr val="1E1E1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7638"/>
            <a:ext cx="5934075" cy="4897439"/>
          </a:xfrm>
        </p:spPr>
        <p:txBody>
          <a:bodyPr>
            <a:normAutofit/>
          </a:bodyPr>
          <a:lstStyle/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Race/Ethnicity included in examination questions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what we see, and we can’t hide from it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Moves away from a Eurocentric expectation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the assessment 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Reflective of the diverse population?</a:t>
            </a:r>
          </a:p>
          <a:p>
            <a:pPr lvl="1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BAME people in the design of questions 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examiner pass/fail biases</a:t>
            </a:r>
          </a:p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Reward empathy, equity, teamwork—not just technical skill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D8B87-42F3-F96C-4485-9E567E05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940"/>
          <a:stretch>
            <a:fillRect/>
          </a:stretch>
        </p:blipFill>
        <p:spPr>
          <a:xfrm>
            <a:off x="6918960" y="1333501"/>
            <a:ext cx="4977765" cy="488278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16F855-FBDD-B481-C3A5-38F464A8DFA5}"/>
              </a:ext>
            </a:extLst>
          </p:cNvPr>
          <p:cNvSpPr/>
          <p:nvPr/>
        </p:nvSpPr>
        <p:spPr>
          <a:xfrm>
            <a:off x="7907244" y="3264958"/>
            <a:ext cx="2883085" cy="2771530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162300 w 3800475"/>
              <a:gd name="connsiteY19" fmla="*/ 3114675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23664 w 3800475"/>
              <a:gd name="connsiteY1" fmla="*/ 312851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955550 w 3800475"/>
              <a:gd name="connsiteY0" fmla="*/ 3763106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0 w 3851524"/>
              <a:gd name="connsiteY3" fmla="*/ 2220222 h 3833200"/>
              <a:gd name="connsiteX4" fmla="*/ 79624 w 3851524"/>
              <a:gd name="connsiteY4" fmla="*/ 1571625 h 3833200"/>
              <a:gd name="connsiteX5" fmla="*/ 270124 w 3851524"/>
              <a:gd name="connsiteY5" fmla="*/ 962025 h 3833200"/>
              <a:gd name="connsiteX6" fmla="*/ 670174 w 3851524"/>
              <a:gd name="connsiteY6" fmla="*/ 476250 h 3833200"/>
              <a:gd name="connsiteX7" fmla="*/ 1260724 w 3851524"/>
              <a:gd name="connsiteY7" fmla="*/ 142875 h 3833200"/>
              <a:gd name="connsiteX8" fmla="*/ 1870324 w 3851524"/>
              <a:gd name="connsiteY8" fmla="*/ 0 h 3833200"/>
              <a:gd name="connsiteX9" fmla="*/ 2518024 w 3851524"/>
              <a:gd name="connsiteY9" fmla="*/ 85725 h 3833200"/>
              <a:gd name="connsiteX10" fmla="*/ 3099049 w 3851524"/>
              <a:gd name="connsiteY10" fmla="*/ 352425 h 3833200"/>
              <a:gd name="connsiteX11" fmla="*/ 3480049 w 3851524"/>
              <a:gd name="connsiteY11" fmla="*/ 781050 h 3833200"/>
              <a:gd name="connsiteX12" fmla="*/ 3708649 w 3851524"/>
              <a:gd name="connsiteY12" fmla="*/ 1152525 h 3833200"/>
              <a:gd name="connsiteX13" fmla="*/ 3822949 w 3851524"/>
              <a:gd name="connsiteY13" fmla="*/ 1600200 h 3833200"/>
              <a:gd name="connsiteX14" fmla="*/ 3851524 w 3851524"/>
              <a:gd name="connsiteY14" fmla="*/ 2181225 h 3833200"/>
              <a:gd name="connsiteX15" fmla="*/ 3775324 w 3851524"/>
              <a:gd name="connsiteY15" fmla="*/ 2628900 h 3833200"/>
              <a:gd name="connsiteX16" fmla="*/ 3546724 w 3851524"/>
              <a:gd name="connsiteY16" fmla="*/ 3038475 h 3833200"/>
              <a:gd name="connsiteX17" fmla="*/ 3118099 w 3851524"/>
              <a:gd name="connsiteY17" fmla="*/ 3495675 h 3833200"/>
              <a:gd name="connsiteX18" fmla="*/ 2555191 w 3851524"/>
              <a:gd name="connsiteY18" fmla="*/ 3833200 h 3833200"/>
              <a:gd name="connsiteX19" fmla="*/ 2927599 w 3851524"/>
              <a:gd name="connsiteY19" fmla="*/ 3476625 h 3833200"/>
              <a:gd name="connsiteX20" fmla="*/ 3136776 w 3851524"/>
              <a:gd name="connsiteY20" fmla="*/ 3100836 h 3833200"/>
              <a:gd name="connsiteX21" fmla="*/ 3196602 w 3851524"/>
              <a:gd name="connsiteY21" fmla="*/ 2601221 h 3833200"/>
              <a:gd name="connsiteX22" fmla="*/ 3097742 w 3851524"/>
              <a:gd name="connsiteY22" fmla="*/ 2141334 h 3833200"/>
              <a:gd name="connsiteX23" fmla="*/ 2897344 w 3851524"/>
              <a:gd name="connsiteY23" fmla="*/ 1737864 h 3833200"/>
              <a:gd name="connsiteX24" fmla="*/ 2748741 w 3851524"/>
              <a:gd name="connsiteY24" fmla="*/ 1602558 h 3833200"/>
              <a:gd name="connsiteX25" fmla="*/ 2424891 w 3851524"/>
              <a:gd name="connsiteY25" fmla="*/ 1322914 h 3833200"/>
              <a:gd name="connsiteX26" fmla="*/ 2079688 w 3851524"/>
              <a:gd name="connsiteY26" fmla="*/ 1206822 h 3833200"/>
              <a:gd name="connsiteX27" fmla="*/ 1667435 w 3851524"/>
              <a:gd name="connsiteY27" fmla="*/ 1175724 h 3833200"/>
              <a:gd name="connsiteX28" fmla="*/ 1327960 w 3851524"/>
              <a:gd name="connsiteY28" fmla="*/ 1388693 h 3833200"/>
              <a:gd name="connsiteX29" fmla="*/ 1080309 w 3851524"/>
              <a:gd name="connsiteY29" fmla="*/ 1554037 h 3833200"/>
              <a:gd name="connsiteX30" fmla="*/ 886571 w 3851524"/>
              <a:gd name="connsiteY30" fmla="*/ 1805106 h 3833200"/>
              <a:gd name="connsiteX31" fmla="*/ 708460 w 3851524"/>
              <a:gd name="connsiteY31" fmla="*/ 2118535 h 3833200"/>
              <a:gd name="connsiteX32" fmla="*/ 623109 w 3851524"/>
              <a:gd name="connsiteY32" fmla="*/ 2431232 h 3833200"/>
              <a:gd name="connsiteX33" fmla="*/ 686920 w 3851524"/>
              <a:gd name="connsiteY33" fmla="*/ 2699725 h 3833200"/>
              <a:gd name="connsiteX34" fmla="*/ 613210 w 3851524"/>
              <a:gd name="connsiteY34" fmla="*/ 2956169 h 3833200"/>
              <a:gd name="connsiteX35" fmla="*/ 781984 w 3851524"/>
              <a:gd name="connsiteY35" fmla="*/ 3118989 h 3833200"/>
              <a:gd name="connsiteX36" fmla="*/ 755899 w 3851524"/>
              <a:gd name="connsiteY36" fmla="*/ 3267075 h 3833200"/>
              <a:gd name="connsiteX37" fmla="*/ 955924 w 3851524"/>
              <a:gd name="connsiteY37" fmla="*/ 3476625 h 3833200"/>
              <a:gd name="connsiteX38" fmla="*/ 1108324 w 3851524"/>
              <a:gd name="connsiteY38" fmla="*/ 3600450 h 3833200"/>
              <a:gd name="connsiteX39" fmla="*/ 1174999 w 3851524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79624 w 3851524"/>
              <a:gd name="connsiteY5" fmla="*/ 1571625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99010 w 3851524"/>
              <a:gd name="connsiteY8" fmla="*/ 4480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518024 w 3851524"/>
              <a:gd name="connsiteY10" fmla="*/ 168762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607360 w 3851524"/>
              <a:gd name="connsiteY10" fmla="*/ 99565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099049 w 3851524"/>
              <a:gd name="connsiteY11" fmla="*/ 51849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162861 w 3851524"/>
              <a:gd name="connsiteY11" fmla="*/ 50465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51524" h="3999274">
                <a:moveTo>
                  <a:pt x="1006599" y="3929180"/>
                </a:moveTo>
                <a:cubicBezTo>
                  <a:pt x="929229" y="3878852"/>
                  <a:pt x="775287" y="3814686"/>
                  <a:pt x="697917" y="3764358"/>
                </a:cubicBezTo>
                <a:lnTo>
                  <a:pt x="374713" y="3294589"/>
                </a:lnTo>
                <a:cubicBezTo>
                  <a:pt x="337809" y="3192840"/>
                  <a:pt x="224331" y="3118771"/>
                  <a:pt x="187427" y="3017022"/>
                </a:cubicBezTo>
                <a:lnTo>
                  <a:pt x="0" y="2386296"/>
                </a:lnTo>
                <a:lnTo>
                  <a:pt x="3051" y="1640823"/>
                </a:lnTo>
                <a:lnTo>
                  <a:pt x="244599" y="1017383"/>
                </a:lnTo>
                <a:lnTo>
                  <a:pt x="695699" y="476250"/>
                </a:lnTo>
                <a:lnTo>
                  <a:pt x="1299010" y="170554"/>
                </a:lnTo>
                <a:lnTo>
                  <a:pt x="1921373" y="0"/>
                </a:lnTo>
                <a:lnTo>
                  <a:pt x="2607360" y="182602"/>
                </a:lnTo>
                <a:lnTo>
                  <a:pt x="3162861" y="504659"/>
                </a:lnTo>
                <a:lnTo>
                  <a:pt x="3480049" y="947124"/>
                </a:lnTo>
                <a:lnTo>
                  <a:pt x="3708649" y="1318599"/>
                </a:lnTo>
                <a:lnTo>
                  <a:pt x="3822949" y="1766274"/>
                </a:lnTo>
                <a:lnTo>
                  <a:pt x="3851524" y="2347299"/>
                </a:lnTo>
                <a:lnTo>
                  <a:pt x="3775324" y="2794974"/>
                </a:lnTo>
                <a:lnTo>
                  <a:pt x="3546724" y="3204549"/>
                </a:lnTo>
                <a:lnTo>
                  <a:pt x="3118099" y="3661749"/>
                </a:lnTo>
                <a:lnTo>
                  <a:pt x="2555191" y="3999274"/>
                </a:lnTo>
                <a:lnTo>
                  <a:pt x="2927599" y="3642699"/>
                </a:lnTo>
                <a:lnTo>
                  <a:pt x="3136776" y="3266910"/>
                </a:lnTo>
                <a:lnTo>
                  <a:pt x="3196602" y="2767295"/>
                </a:lnTo>
                <a:lnTo>
                  <a:pt x="3097742" y="2307408"/>
                </a:lnTo>
                <a:lnTo>
                  <a:pt x="2897344" y="1903938"/>
                </a:lnTo>
                <a:lnTo>
                  <a:pt x="2748741" y="1768632"/>
                </a:lnTo>
                <a:lnTo>
                  <a:pt x="2424891" y="1488988"/>
                </a:lnTo>
                <a:lnTo>
                  <a:pt x="2079688" y="1372896"/>
                </a:lnTo>
                <a:lnTo>
                  <a:pt x="1667435" y="1341798"/>
                </a:lnTo>
                <a:lnTo>
                  <a:pt x="1327960" y="1554767"/>
                </a:lnTo>
                <a:lnTo>
                  <a:pt x="1080309" y="1720111"/>
                </a:lnTo>
                <a:lnTo>
                  <a:pt x="886571" y="1971180"/>
                </a:lnTo>
                <a:lnTo>
                  <a:pt x="708460" y="2284609"/>
                </a:lnTo>
                <a:lnTo>
                  <a:pt x="623109" y="2597306"/>
                </a:lnTo>
                <a:lnTo>
                  <a:pt x="686920" y="2865799"/>
                </a:lnTo>
                <a:lnTo>
                  <a:pt x="613210" y="3122243"/>
                </a:lnTo>
                <a:lnTo>
                  <a:pt x="781984" y="3285063"/>
                </a:lnTo>
                <a:lnTo>
                  <a:pt x="755899" y="3433149"/>
                </a:lnTo>
                <a:lnTo>
                  <a:pt x="955924" y="3642699"/>
                </a:lnTo>
                <a:lnTo>
                  <a:pt x="1108324" y="3766524"/>
                </a:lnTo>
                <a:lnTo>
                  <a:pt x="1174999" y="3871299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CE3838-8D3F-7823-04D1-BDF4435C67D8}"/>
              </a:ext>
            </a:extLst>
          </p:cNvPr>
          <p:cNvSpPr/>
          <p:nvPr/>
        </p:nvSpPr>
        <p:spPr>
          <a:xfrm>
            <a:off x="8382000" y="4219576"/>
            <a:ext cx="1916905" cy="1996714"/>
          </a:xfrm>
          <a:prstGeom prst="ellipse">
            <a:avLst/>
          </a:pr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4B005C-0C89-2262-9608-47BBE98DDF71}"/>
              </a:ext>
            </a:extLst>
          </p:cNvPr>
          <p:cNvSpPr/>
          <p:nvPr/>
        </p:nvSpPr>
        <p:spPr>
          <a:xfrm>
            <a:off x="7448550" y="2324100"/>
            <a:ext cx="3800475" cy="3705225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00475" h="3705225">
                <a:moveTo>
                  <a:pt x="981075" y="3638550"/>
                </a:moveTo>
                <a:lnTo>
                  <a:pt x="361950" y="3114675"/>
                </a:lnTo>
                <a:lnTo>
                  <a:pt x="0" y="2247900"/>
                </a:lnTo>
                <a:lnTo>
                  <a:pt x="28575" y="1571625"/>
                </a:lnTo>
                <a:lnTo>
                  <a:pt x="219075" y="962025"/>
                </a:lnTo>
                <a:lnTo>
                  <a:pt x="619125" y="476250"/>
                </a:lnTo>
                <a:lnTo>
                  <a:pt x="1209675" y="142875"/>
                </a:lnTo>
                <a:lnTo>
                  <a:pt x="1819275" y="0"/>
                </a:lnTo>
                <a:lnTo>
                  <a:pt x="2466975" y="85725"/>
                </a:lnTo>
                <a:lnTo>
                  <a:pt x="3048000" y="352425"/>
                </a:lnTo>
                <a:lnTo>
                  <a:pt x="3429000" y="781050"/>
                </a:lnTo>
                <a:lnTo>
                  <a:pt x="3657600" y="1152525"/>
                </a:lnTo>
                <a:lnTo>
                  <a:pt x="3771900" y="1600200"/>
                </a:lnTo>
                <a:lnTo>
                  <a:pt x="3800475" y="2181225"/>
                </a:lnTo>
                <a:lnTo>
                  <a:pt x="3724275" y="2628900"/>
                </a:lnTo>
                <a:lnTo>
                  <a:pt x="3495675" y="3038475"/>
                </a:lnTo>
                <a:lnTo>
                  <a:pt x="3067050" y="3495675"/>
                </a:lnTo>
                <a:lnTo>
                  <a:pt x="2695575" y="3667125"/>
                </a:lnTo>
                <a:lnTo>
                  <a:pt x="2876550" y="3476625"/>
                </a:lnTo>
                <a:lnTo>
                  <a:pt x="3162300" y="3114675"/>
                </a:lnTo>
                <a:lnTo>
                  <a:pt x="3324225" y="2628900"/>
                </a:lnTo>
                <a:lnTo>
                  <a:pt x="3314700" y="2085975"/>
                </a:lnTo>
                <a:lnTo>
                  <a:pt x="3190875" y="1724025"/>
                </a:lnTo>
                <a:lnTo>
                  <a:pt x="2914650" y="1381125"/>
                </a:lnTo>
                <a:lnTo>
                  <a:pt x="2590800" y="1143000"/>
                </a:lnTo>
                <a:lnTo>
                  <a:pt x="2066925" y="971550"/>
                </a:lnTo>
                <a:lnTo>
                  <a:pt x="1552575" y="1009650"/>
                </a:lnTo>
                <a:lnTo>
                  <a:pt x="1162050" y="1181100"/>
                </a:lnTo>
                <a:lnTo>
                  <a:pt x="914400" y="1304925"/>
                </a:lnTo>
                <a:lnTo>
                  <a:pt x="733425" y="1514475"/>
                </a:lnTo>
                <a:lnTo>
                  <a:pt x="619125" y="1800225"/>
                </a:lnTo>
                <a:lnTo>
                  <a:pt x="457200" y="2209800"/>
                </a:lnTo>
                <a:lnTo>
                  <a:pt x="457200" y="2533650"/>
                </a:lnTo>
                <a:lnTo>
                  <a:pt x="523875" y="2914650"/>
                </a:lnTo>
                <a:lnTo>
                  <a:pt x="590550" y="3105150"/>
                </a:lnTo>
                <a:lnTo>
                  <a:pt x="704850" y="3267075"/>
                </a:lnTo>
                <a:lnTo>
                  <a:pt x="904875" y="3476625"/>
                </a:lnTo>
                <a:lnTo>
                  <a:pt x="1057275" y="3600450"/>
                </a:lnTo>
                <a:lnTo>
                  <a:pt x="1123950" y="3705225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>
                <a:solidFill>
                  <a:srgbClr val="1E1E1E"/>
                </a:solidFill>
                <a:latin typeface="Calibri"/>
              </a:rPr>
              <a:t>Strategies: Faculty &amp;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038850" cy="4525963"/>
          </a:xfrm>
        </p:spPr>
        <p:txBody>
          <a:bodyPr>
            <a:normAutofit/>
          </a:bodyPr>
          <a:lstStyle/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 development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just be “students” learning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Systemic change is needed at all levels</a:t>
            </a:r>
            <a:b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Safe reporting &amp; restorative practice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Confidence that there will be action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Empathy, accountability, and finding solutions together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80F91-5BCB-B0C2-7E75-037A2A32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940"/>
          <a:stretch>
            <a:fillRect/>
          </a:stretch>
        </p:blipFill>
        <p:spPr>
          <a:xfrm>
            <a:off x="6918960" y="1333501"/>
            <a:ext cx="4977765" cy="488278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7602301-E073-210A-A235-714F0B1ED901}"/>
              </a:ext>
            </a:extLst>
          </p:cNvPr>
          <p:cNvSpPr/>
          <p:nvPr/>
        </p:nvSpPr>
        <p:spPr>
          <a:xfrm>
            <a:off x="7907244" y="3264958"/>
            <a:ext cx="2883085" cy="2771530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162300 w 3800475"/>
              <a:gd name="connsiteY19" fmla="*/ 3114675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324225 w 3800475"/>
              <a:gd name="connsiteY20" fmla="*/ 2628900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314700 w 3800475"/>
              <a:gd name="connsiteY21" fmla="*/ 2085975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3190875 w 3800475"/>
              <a:gd name="connsiteY22" fmla="*/ 1724025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914650 w 3800475"/>
              <a:gd name="connsiteY23" fmla="*/ 1381125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590800 w 3800475"/>
              <a:gd name="connsiteY24" fmla="*/ 1143000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66925 w 3800475"/>
              <a:gd name="connsiteY25" fmla="*/ 971550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552575 w 3800475"/>
              <a:gd name="connsiteY26" fmla="*/ 1009650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162050 w 3800475"/>
              <a:gd name="connsiteY27" fmla="*/ 1181100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914400 w 3800475"/>
              <a:gd name="connsiteY28" fmla="*/ 1304925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733425 w 3800475"/>
              <a:gd name="connsiteY29" fmla="*/ 1514475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19125 w 3800475"/>
              <a:gd name="connsiteY30" fmla="*/ 180022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457200 w 3800475"/>
              <a:gd name="connsiteY31" fmla="*/ 2209800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457200 w 3800475"/>
              <a:gd name="connsiteY32" fmla="*/ 2533650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23875 w 3800475"/>
              <a:gd name="connsiteY33" fmla="*/ 2914650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590550 w 3800475"/>
              <a:gd name="connsiteY34" fmla="*/ 3105150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61950 w 3800475"/>
              <a:gd name="connsiteY1" fmla="*/ 311467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323664 w 3800475"/>
              <a:gd name="connsiteY1" fmla="*/ 3128515 h 3833200"/>
              <a:gd name="connsiteX2" fmla="*/ 0 w 3800475"/>
              <a:gd name="connsiteY2" fmla="*/ 2247900 h 3833200"/>
              <a:gd name="connsiteX3" fmla="*/ 28575 w 3800475"/>
              <a:gd name="connsiteY3" fmla="*/ 1571625 h 3833200"/>
              <a:gd name="connsiteX4" fmla="*/ 219075 w 3800475"/>
              <a:gd name="connsiteY4" fmla="*/ 962025 h 3833200"/>
              <a:gd name="connsiteX5" fmla="*/ 619125 w 3800475"/>
              <a:gd name="connsiteY5" fmla="*/ 476250 h 3833200"/>
              <a:gd name="connsiteX6" fmla="*/ 1209675 w 3800475"/>
              <a:gd name="connsiteY6" fmla="*/ 142875 h 3833200"/>
              <a:gd name="connsiteX7" fmla="*/ 1819275 w 3800475"/>
              <a:gd name="connsiteY7" fmla="*/ 0 h 3833200"/>
              <a:gd name="connsiteX8" fmla="*/ 2466975 w 3800475"/>
              <a:gd name="connsiteY8" fmla="*/ 85725 h 3833200"/>
              <a:gd name="connsiteX9" fmla="*/ 3048000 w 3800475"/>
              <a:gd name="connsiteY9" fmla="*/ 352425 h 3833200"/>
              <a:gd name="connsiteX10" fmla="*/ 3429000 w 3800475"/>
              <a:gd name="connsiteY10" fmla="*/ 781050 h 3833200"/>
              <a:gd name="connsiteX11" fmla="*/ 3657600 w 3800475"/>
              <a:gd name="connsiteY11" fmla="*/ 1152525 h 3833200"/>
              <a:gd name="connsiteX12" fmla="*/ 3771900 w 3800475"/>
              <a:gd name="connsiteY12" fmla="*/ 1600200 h 3833200"/>
              <a:gd name="connsiteX13" fmla="*/ 3800475 w 3800475"/>
              <a:gd name="connsiteY13" fmla="*/ 2181225 h 3833200"/>
              <a:gd name="connsiteX14" fmla="*/ 3724275 w 3800475"/>
              <a:gd name="connsiteY14" fmla="*/ 2628900 h 3833200"/>
              <a:gd name="connsiteX15" fmla="*/ 3495675 w 3800475"/>
              <a:gd name="connsiteY15" fmla="*/ 3038475 h 3833200"/>
              <a:gd name="connsiteX16" fmla="*/ 3067050 w 3800475"/>
              <a:gd name="connsiteY16" fmla="*/ 3495675 h 3833200"/>
              <a:gd name="connsiteX17" fmla="*/ 2504142 w 3800475"/>
              <a:gd name="connsiteY17" fmla="*/ 3833200 h 3833200"/>
              <a:gd name="connsiteX18" fmla="*/ 2876550 w 3800475"/>
              <a:gd name="connsiteY18" fmla="*/ 3476625 h 3833200"/>
              <a:gd name="connsiteX19" fmla="*/ 3085727 w 3800475"/>
              <a:gd name="connsiteY19" fmla="*/ 3100836 h 3833200"/>
              <a:gd name="connsiteX20" fmla="*/ 3145553 w 3800475"/>
              <a:gd name="connsiteY20" fmla="*/ 2601221 h 3833200"/>
              <a:gd name="connsiteX21" fmla="*/ 3046693 w 3800475"/>
              <a:gd name="connsiteY21" fmla="*/ 2141334 h 3833200"/>
              <a:gd name="connsiteX22" fmla="*/ 2846295 w 3800475"/>
              <a:gd name="connsiteY22" fmla="*/ 1737864 h 3833200"/>
              <a:gd name="connsiteX23" fmla="*/ 2697692 w 3800475"/>
              <a:gd name="connsiteY23" fmla="*/ 1602558 h 3833200"/>
              <a:gd name="connsiteX24" fmla="*/ 2373842 w 3800475"/>
              <a:gd name="connsiteY24" fmla="*/ 1322914 h 3833200"/>
              <a:gd name="connsiteX25" fmla="*/ 2028639 w 3800475"/>
              <a:gd name="connsiteY25" fmla="*/ 1206822 h 3833200"/>
              <a:gd name="connsiteX26" fmla="*/ 1616386 w 3800475"/>
              <a:gd name="connsiteY26" fmla="*/ 1175724 h 3833200"/>
              <a:gd name="connsiteX27" fmla="*/ 1276911 w 3800475"/>
              <a:gd name="connsiteY27" fmla="*/ 1388693 h 3833200"/>
              <a:gd name="connsiteX28" fmla="*/ 1029260 w 3800475"/>
              <a:gd name="connsiteY28" fmla="*/ 1554037 h 3833200"/>
              <a:gd name="connsiteX29" fmla="*/ 835522 w 3800475"/>
              <a:gd name="connsiteY29" fmla="*/ 1805106 h 3833200"/>
              <a:gd name="connsiteX30" fmla="*/ 657411 w 3800475"/>
              <a:gd name="connsiteY30" fmla="*/ 2118535 h 3833200"/>
              <a:gd name="connsiteX31" fmla="*/ 572060 w 3800475"/>
              <a:gd name="connsiteY31" fmla="*/ 2431232 h 3833200"/>
              <a:gd name="connsiteX32" fmla="*/ 635871 w 3800475"/>
              <a:gd name="connsiteY32" fmla="*/ 2699725 h 3833200"/>
              <a:gd name="connsiteX33" fmla="*/ 562161 w 3800475"/>
              <a:gd name="connsiteY33" fmla="*/ 2956169 h 3833200"/>
              <a:gd name="connsiteX34" fmla="*/ 730935 w 3800475"/>
              <a:gd name="connsiteY34" fmla="*/ 3118989 h 3833200"/>
              <a:gd name="connsiteX35" fmla="*/ 704850 w 3800475"/>
              <a:gd name="connsiteY35" fmla="*/ 3267075 h 3833200"/>
              <a:gd name="connsiteX36" fmla="*/ 904875 w 3800475"/>
              <a:gd name="connsiteY36" fmla="*/ 3476625 h 3833200"/>
              <a:gd name="connsiteX37" fmla="*/ 1057275 w 3800475"/>
              <a:gd name="connsiteY37" fmla="*/ 3600450 h 3833200"/>
              <a:gd name="connsiteX38" fmla="*/ 1123950 w 3800475"/>
              <a:gd name="connsiteY38" fmla="*/ 3705225 h 3833200"/>
              <a:gd name="connsiteX0" fmla="*/ 981075 w 3800475"/>
              <a:gd name="connsiteY0" fmla="*/ 3638550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955550 w 3800475"/>
              <a:gd name="connsiteY0" fmla="*/ 3763106 h 3833200"/>
              <a:gd name="connsiteX1" fmla="*/ 646868 w 3800475"/>
              <a:gd name="connsiteY1" fmla="*/ 3598284 h 3833200"/>
              <a:gd name="connsiteX2" fmla="*/ 323664 w 3800475"/>
              <a:gd name="connsiteY2" fmla="*/ 3128515 h 3833200"/>
              <a:gd name="connsiteX3" fmla="*/ 0 w 3800475"/>
              <a:gd name="connsiteY3" fmla="*/ 2247900 h 3833200"/>
              <a:gd name="connsiteX4" fmla="*/ 28575 w 3800475"/>
              <a:gd name="connsiteY4" fmla="*/ 1571625 h 3833200"/>
              <a:gd name="connsiteX5" fmla="*/ 219075 w 3800475"/>
              <a:gd name="connsiteY5" fmla="*/ 962025 h 3833200"/>
              <a:gd name="connsiteX6" fmla="*/ 619125 w 3800475"/>
              <a:gd name="connsiteY6" fmla="*/ 476250 h 3833200"/>
              <a:gd name="connsiteX7" fmla="*/ 1209675 w 3800475"/>
              <a:gd name="connsiteY7" fmla="*/ 142875 h 3833200"/>
              <a:gd name="connsiteX8" fmla="*/ 1819275 w 3800475"/>
              <a:gd name="connsiteY8" fmla="*/ 0 h 3833200"/>
              <a:gd name="connsiteX9" fmla="*/ 2466975 w 3800475"/>
              <a:gd name="connsiteY9" fmla="*/ 85725 h 3833200"/>
              <a:gd name="connsiteX10" fmla="*/ 3048000 w 3800475"/>
              <a:gd name="connsiteY10" fmla="*/ 352425 h 3833200"/>
              <a:gd name="connsiteX11" fmla="*/ 3429000 w 3800475"/>
              <a:gd name="connsiteY11" fmla="*/ 781050 h 3833200"/>
              <a:gd name="connsiteX12" fmla="*/ 3657600 w 3800475"/>
              <a:gd name="connsiteY12" fmla="*/ 1152525 h 3833200"/>
              <a:gd name="connsiteX13" fmla="*/ 3771900 w 3800475"/>
              <a:gd name="connsiteY13" fmla="*/ 1600200 h 3833200"/>
              <a:gd name="connsiteX14" fmla="*/ 3800475 w 3800475"/>
              <a:gd name="connsiteY14" fmla="*/ 2181225 h 3833200"/>
              <a:gd name="connsiteX15" fmla="*/ 3724275 w 3800475"/>
              <a:gd name="connsiteY15" fmla="*/ 2628900 h 3833200"/>
              <a:gd name="connsiteX16" fmla="*/ 3495675 w 3800475"/>
              <a:gd name="connsiteY16" fmla="*/ 3038475 h 3833200"/>
              <a:gd name="connsiteX17" fmla="*/ 3067050 w 3800475"/>
              <a:gd name="connsiteY17" fmla="*/ 3495675 h 3833200"/>
              <a:gd name="connsiteX18" fmla="*/ 2504142 w 3800475"/>
              <a:gd name="connsiteY18" fmla="*/ 3833200 h 3833200"/>
              <a:gd name="connsiteX19" fmla="*/ 2876550 w 3800475"/>
              <a:gd name="connsiteY19" fmla="*/ 3476625 h 3833200"/>
              <a:gd name="connsiteX20" fmla="*/ 3085727 w 3800475"/>
              <a:gd name="connsiteY20" fmla="*/ 3100836 h 3833200"/>
              <a:gd name="connsiteX21" fmla="*/ 3145553 w 3800475"/>
              <a:gd name="connsiteY21" fmla="*/ 2601221 h 3833200"/>
              <a:gd name="connsiteX22" fmla="*/ 3046693 w 3800475"/>
              <a:gd name="connsiteY22" fmla="*/ 2141334 h 3833200"/>
              <a:gd name="connsiteX23" fmla="*/ 2846295 w 3800475"/>
              <a:gd name="connsiteY23" fmla="*/ 1737864 h 3833200"/>
              <a:gd name="connsiteX24" fmla="*/ 2697692 w 3800475"/>
              <a:gd name="connsiteY24" fmla="*/ 1602558 h 3833200"/>
              <a:gd name="connsiteX25" fmla="*/ 2373842 w 3800475"/>
              <a:gd name="connsiteY25" fmla="*/ 1322914 h 3833200"/>
              <a:gd name="connsiteX26" fmla="*/ 2028639 w 3800475"/>
              <a:gd name="connsiteY26" fmla="*/ 1206822 h 3833200"/>
              <a:gd name="connsiteX27" fmla="*/ 1616386 w 3800475"/>
              <a:gd name="connsiteY27" fmla="*/ 1175724 h 3833200"/>
              <a:gd name="connsiteX28" fmla="*/ 1276911 w 3800475"/>
              <a:gd name="connsiteY28" fmla="*/ 1388693 h 3833200"/>
              <a:gd name="connsiteX29" fmla="*/ 1029260 w 3800475"/>
              <a:gd name="connsiteY29" fmla="*/ 1554037 h 3833200"/>
              <a:gd name="connsiteX30" fmla="*/ 835522 w 3800475"/>
              <a:gd name="connsiteY30" fmla="*/ 1805106 h 3833200"/>
              <a:gd name="connsiteX31" fmla="*/ 657411 w 3800475"/>
              <a:gd name="connsiteY31" fmla="*/ 2118535 h 3833200"/>
              <a:gd name="connsiteX32" fmla="*/ 572060 w 3800475"/>
              <a:gd name="connsiteY32" fmla="*/ 2431232 h 3833200"/>
              <a:gd name="connsiteX33" fmla="*/ 635871 w 3800475"/>
              <a:gd name="connsiteY33" fmla="*/ 2699725 h 3833200"/>
              <a:gd name="connsiteX34" fmla="*/ 562161 w 3800475"/>
              <a:gd name="connsiteY34" fmla="*/ 2956169 h 3833200"/>
              <a:gd name="connsiteX35" fmla="*/ 730935 w 3800475"/>
              <a:gd name="connsiteY35" fmla="*/ 3118989 h 3833200"/>
              <a:gd name="connsiteX36" fmla="*/ 704850 w 3800475"/>
              <a:gd name="connsiteY36" fmla="*/ 3267075 h 3833200"/>
              <a:gd name="connsiteX37" fmla="*/ 904875 w 3800475"/>
              <a:gd name="connsiteY37" fmla="*/ 3476625 h 3833200"/>
              <a:gd name="connsiteX38" fmla="*/ 1057275 w 3800475"/>
              <a:gd name="connsiteY38" fmla="*/ 3600450 h 3833200"/>
              <a:gd name="connsiteX39" fmla="*/ 1123950 w 3800475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0 w 3851524"/>
              <a:gd name="connsiteY3" fmla="*/ 2220222 h 3833200"/>
              <a:gd name="connsiteX4" fmla="*/ 79624 w 3851524"/>
              <a:gd name="connsiteY4" fmla="*/ 1571625 h 3833200"/>
              <a:gd name="connsiteX5" fmla="*/ 270124 w 3851524"/>
              <a:gd name="connsiteY5" fmla="*/ 962025 h 3833200"/>
              <a:gd name="connsiteX6" fmla="*/ 670174 w 3851524"/>
              <a:gd name="connsiteY6" fmla="*/ 476250 h 3833200"/>
              <a:gd name="connsiteX7" fmla="*/ 1260724 w 3851524"/>
              <a:gd name="connsiteY7" fmla="*/ 142875 h 3833200"/>
              <a:gd name="connsiteX8" fmla="*/ 1870324 w 3851524"/>
              <a:gd name="connsiteY8" fmla="*/ 0 h 3833200"/>
              <a:gd name="connsiteX9" fmla="*/ 2518024 w 3851524"/>
              <a:gd name="connsiteY9" fmla="*/ 85725 h 3833200"/>
              <a:gd name="connsiteX10" fmla="*/ 3099049 w 3851524"/>
              <a:gd name="connsiteY10" fmla="*/ 352425 h 3833200"/>
              <a:gd name="connsiteX11" fmla="*/ 3480049 w 3851524"/>
              <a:gd name="connsiteY11" fmla="*/ 781050 h 3833200"/>
              <a:gd name="connsiteX12" fmla="*/ 3708649 w 3851524"/>
              <a:gd name="connsiteY12" fmla="*/ 1152525 h 3833200"/>
              <a:gd name="connsiteX13" fmla="*/ 3822949 w 3851524"/>
              <a:gd name="connsiteY13" fmla="*/ 1600200 h 3833200"/>
              <a:gd name="connsiteX14" fmla="*/ 3851524 w 3851524"/>
              <a:gd name="connsiteY14" fmla="*/ 2181225 h 3833200"/>
              <a:gd name="connsiteX15" fmla="*/ 3775324 w 3851524"/>
              <a:gd name="connsiteY15" fmla="*/ 2628900 h 3833200"/>
              <a:gd name="connsiteX16" fmla="*/ 3546724 w 3851524"/>
              <a:gd name="connsiteY16" fmla="*/ 3038475 h 3833200"/>
              <a:gd name="connsiteX17" fmla="*/ 3118099 w 3851524"/>
              <a:gd name="connsiteY17" fmla="*/ 3495675 h 3833200"/>
              <a:gd name="connsiteX18" fmla="*/ 2555191 w 3851524"/>
              <a:gd name="connsiteY18" fmla="*/ 3833200 h 3833200"/>
              <a:gd name="connsiteX19" fmla="*/ 2927599 w 3851524"/>
              <a:gd name="connsiteY19" fmla="*/ 3476625 h 3833200"/>
              <a:gd name="connsiteX20" fmla="*/ 3136776 w 3851524"/>
              <a:gd name="connsiteY20" fmla="*/ 3100836 h 3833200"/>
              <a:gd name="connsiteX21" fmla="*/ 3196602 w 3851524"/>
              <a:gd name="connsiteY21" fmla="*/ 2601221 h 3833200"/>
              <a:gd name="connsiteX22" fmla="*/ 3097742 w 3851524"/>
              <a:gd name="connsiteY22" fmla="*/ 2141334 h 3833200"/>
              <a:gd name="connsiteX23" fmla="*/ 2897344 w 3851524"/>
              <a:gd name="connsiteY23" fmla="*/ 1737864 h 3833200"/>
              <a:gd name="connsiteX24" fmla="*/ 2748741 w 3851524"/>
              <a:gd name="connsiteY24" fmla="*/ 1602558 h 3833200"/>
              <a:gd name="connsiteX25" fmla="*/ 2424891 w 3851524"/>
              <a:gd name="connsiteY25" fmla="*/ 1322914 h 3833200"/>
              <a:gd name="connsiteX26" fmla="*/ 2079688 w 3851524"/>
              <a:gd name="connsiteY26" fmla="*/ 1206822 h 3833200"/>
              <a:gd name="connsiteX27" fmla="*/ 1667435 w 3851524"/>
              <a:gd name="connsiteY27" fmla="*/ 1175724 h 3833200"/>
              <a:gd name="connsiteX28" fmla="*/ 1327960 w 3851524"/>
              <a:gd name="connsiteY28" fmla="*/ 1388693 h 3833200"/>
              <a:gd name="connsiteX29" fmla="*/ 1080309 w 3851524"/>
              <a:gd name="connsiteY29" fmla="*/ 1554037 h 3833200"/>
              <a:gd name="connsiteX30" fmla="*/ 886571 w 3851524"/>
              <a:gd name="connsiteY30" fmla="*/ 1805106 h 3833200"/>
              <a:gd name="connsiteX31" fmla="*/ 708460 w 3851524"/>
              <a:gd name="connsiteY31" fmla="*/ 2118535 h 3833200"/>
              <a:gd name="connsiteX32" fmla="*/ 623109 w 3851524"/>
              <a:gd name="connsiteY32" fmla="*/ 2431232 h 3833200"/>
              <a:gd name="connsiteX33" fmla="*/ 686920 w 3851524"/>
              <a:gd name="connsiteY33" fmla="*/ 2699725 h 3833200"/>
              <a:gd name="connsiteX34" fmla="*/ 613210 w 3851524"/>
              <a:gd name="connsiteY34" fmla="*/ 2956169 h 3833200"/>
              <a:gd name="connsiteX35" fmla="*/ 781984 w 3851524"/>
              <a:gd name="connsiteY35" fmla="*/ 3118989 h 3833200"/>
              <a:gd name="connsiteX36" fmla="*/ 755899 w 3851524"/>
              <a:gd name="connsiteY36" fmla="*/ 3267075 h 3833200"/>
              <a:gd name="connsiteX37" fmla="*/ 955924 w 3851524"/>
              <a:gd name="connsiteY37" fmla="*/ 3476625 h 3833200"/>
              <a:gd name="connsiteX38" fmla="*/ 1108324 w 3851524"/>
              <a:gd name="connsiteY38" fmla="*/ 3600450 h 3833200"/>
              <a:gd name="connsiteX39" fmla="*/ 1174999 w 3851524"/>
              <a:gd name="connsiteY39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79624 w 3851524"/>
              <a:gd name="connsiteY5" fmla="*/ 1571625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70124 w 3851524"/>
              <a:gd name="connsiteY6" fmla="*/ 962025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70174 w 3851524"/>
              <a:gd name="connsiteY7" fmla="*/ 476250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60724 w 3851524"/>
              <a:gd name="connsiteY8" fmla="*/ 142875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763106 h 3833200"/>
              <a:gd name="connsiteX1" fmla="*/ 697917 w 3851524"/>
              <a:gd name="connsiteY1" fmla="*/ 3598284 h 3833200"/>
              <a:gd name="connsiteX2" fmla="*/ 374713 w 3851524"/>
              <a:gd name="connsiteY2" fmla="*/ 3128515 h 3833200"/>
              <a:gd name="connsiteX3" fmla="*/ 187427 w 3851524"/>
              <a:gd name="connsiteY3" fmla="*/ 2850948 h 3833200"/>
              <a:gd name="connsiteX4" fmla="*/ 0 w 3851524"/>
              <a:gd name="connsiteY4" fmla="*/ 2220222 h 3833200"/>
              <a:gd name="connsiteX5" fmla="*/ 3051 w 3851524"/>
              <a:gd name="connsiteY5" fmla="*/ 1474749 h 3833200"/>
              <a:gd name="connsiteX6" fmla="*/ 244599 w 3851524"/>
              <a:gd name="connsiteY6" fmla="*/ 851309 h 3833200"/>
              <a:gd name="connsiteX7" fmla="*/ 695699 w 3851524"/>
              <a:gd name="connsiteY7" fmla="*/ 310176 h 3833200"/>
              <a:gd name="connsiteX8" fmla="*/ 1299010 w 3851524"/>
              <a:gd name="connsiteY8" fmla="*/ 4480 h 3833200"/>
              <a:gd name="connsiteX9" fmla="*/ 1870324 w 3851524"/>
              <a:gd name="connsiteY9" fmla="*/ 0 h 3833200"/>
              <a:gd name="connsiteX10" fmla="*/ 2518024 w 3851524"/>
              <a:gd name="connsiteY10" fmla="*/ 85725 h 3833200"/>
              <a:gd name="connsiteX11" fmla="*/ 3099049 w 3851524"/>
              <a:gd name="connsiteY11" fmla="*/ 352425 h 3833200"/>
              <a:gd name="connsiteX12" fmla="*/ 3480049 w 3851524"/>
              <a:gd name="connsiteY12" fmla="*/ 781050 h 3833200"/>
              <a:gd name="connsiteX13" fmla="*/ 3708649 w 3851524"/>
              <a:gd name="connsiteY13" fmla="*/ 1152525 h 3833200"/>
              <a:gd name="connsiteX14" fmla="*/ 3822949 w 3851524"/>
              <a:gd name="connsiteY14" fmla="*/ 1600200 h 3833200"/>
              <a:gd name="connsiteX15" fmla="*/ 3851524 w 3851524"/>
              <a:gd name="connsiteY15" fmla="*/ 2181225 h 3833200"/>
              <a:gd name="connsiteX16" fmla="*/ 3775324 w 3851524"/>
              <a:gd name="connsiteY16" fmla="*/ 2628900 h 3833200"/>
              <a:gd name="connsiteX17" fmla="*/ 3546724 w 3851524"/>
              <a:gd name="connsiteY17" fmla="*/ 3038475 h 3833200"/>
              <a:gd name="connsiteX18" fmla="*/ 3118099 w 3851524"/>
              <a:gd name="connsiteY18" fmla="*/ 3495675 h 3833200"/>
              <a:gd name="connsiteX19" fmla="*/ 2555191 w 3851524"/>
              <a:gd name="connsiteY19" fmla="*/ 3833200 h 3833200"/>
              <a:gd name="connsiteX20" fmla="*/ 2927599 w 3851524"/>
              <a:gd name="connsiteY20" fmla="*/ 3476625 h 3833200"/>
              <a:gd name="connsiteX21" fmla="*/ 3136776 w 3851524"/>
              <a:gd name="connsiteY21" fmla="*/ 3100836 h 3833200"/>
              <a:gd name="connsiteX22" fmla="*/ 3196602 w 3851524"/>
              <a:gd name="connsiteY22" fmla="*/ 2601221 h 3833200"/>
              <a:gd name="connsiteX23" fmla="*/ 3097742 w 3851524"/>
              <a:gd name="connsiteY23" fmla="*/ 2141334 h 3833200"/>
              <a:gd name="connsiteX24" fmla="*/ 2897344 w 3851524"/>
              <a:gd name="connsiteY24" fmla="*/ 1737864 h 3833200"/>
              <a:gd name="connsiteX25" fmla="*/ 2748741 w 3851524"/>
              <a:gd name="connsiteY25" fmla="*/ 1602558 h 3833200"/>
              <a:gd name="connsiteX26" fmla="*/ 2424891 w 3851524"/>
              <a:gd name="connsiteY26" fmla="*/ 1322914 h 3833200"/>
              <a:gd name="connsiteX27" fmla="*/ 2079688 w 3851524"/>
              <a:gd name="connsiteY27" fmla="*/ 1206822 h 3833200"/>
              <a:gd name="connsiteX28" fmla="*/ 1667435 w 3851524"/>
              <a:gd name="connsiteY28" fmla="*/ 1175724 h 3833200"/>
              <a:gd name="connsiteX29" fmla="*/ 1327960 w 3851524"/>
              <a:gd name="connsiteY29" fmla="*/ 1388693 h 3833200"/>
              <a:gd name="connsiteX30" fmla="*/ 1080309 w 3851524"/>
              <a:gd name="connsiteY30" fmla="*/ 1554037 h 3833200"/>
              <a:gd name="connsiteX31" fmla="*/ 886571 w 3851524"/>
              <a:gd name="connsiteY31" fmla="*/ 1805106 h 3833200"/>
              <a:gd name="connsiteX32" fmla="*/ 708460 w 3851524"/>
              <a:gd name="connsiteY32" fmla="*/ 2118535 h 3833200"/>
              <a:gd name="connsiteX33" fmla="*/ 623109 w 3851524"/>
              <a:gd name="connsiteY33" fmla="*/ 2431232 h 3833200"/>
              <a:gd name="connsiteX34" fmla="*/ 686920 w 3851524"/>
              <a:gd name="connsiteY34" fmla="*/ 2699725 h 3833200"/>
              <a:gd name="connsiteX35" fmla="*/ 613210 w 3851524"/>
              <a:gd name="connsiteY35" fmla="*/ 2956169 h 3833200"/>
              <a:gd name="connsiteX36" fmla="*/ 781984 w 3851524"/>
              <a:gd name="connsiteY36" fmla="*/ 3118989 h 3833200"/>
              <a:gd name="connsiteX37" fmla="*/ 755899 w 3851524"/>
              <a:gd name="connsiteY37" fmla="*/ 3267075 h 3833200"/>
              <a:gd name="connsiteX38" fmla="*/ 955924 w 3851524"/>
              <a:gd name="connsiteY38" fmla="*/ 3476625 h 3833200"/>
              <a:gd name="connsiteX39" fmla="*/ 1108324 w 3851524"/>
              <a:gd name="connsiteY39" fmla="*/ 3600450 h 3833200"/>
              <a:gd name="connsiteX40" fmla="*/ 1174999 w 3851524"/>
              <a:gd name="connsiteY40" fmla="*/ 3705225 h 3833200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518024 w 3851524"/>
              <a:gd name="connsiteY10" fmla="*/ 168762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846143 h 3916237"/>
              <a:gd name="connsiteX1" fmla="*/ 697917 w 3851524"/>
              <a:gd name="connsiteY1" fmla="*/ 3681321 h 3916237"/>
              <a:gd name="connsiteX2" fmla="*/ 374713 w 3851524"/>
              <a:gd name="connsiteY2" fmla="*/ 3211552 h 3916237"/>
              <a:gd name="connsiteX3" fmla="*/ 187427 w 3851524"/>
              <a:gd name="connsiteY3" fmla="*/ 2933985 h 3916237"/>
              <a:gd name="connsiteX4" fmla="*/ 0 w 3851524"/>
              <a:gd name="connsiteY4" fmla="*/ 2303259 h 3916237"/>
              <a:gd name="connsiteX5" fmla="*/ 3051 w 3851524"/>
              <a:gd name="connsiteY5" fmla="*/ 1557786 h 3916237"/>
              <a:gd name="connsiteX6" fmla="*/ 244599 w 3851524"/>
              <a:gd name="connsiteY6" fmla="*/ 934346 h 3916237"/>
              <a:gd name="connsiteX7" fmla="*/ 695699 w 3851524"/>
              <a:gd name="connsiteY7" fmla="*/ 393213 h 3916237"/>
              <a:gd name="connsiteX8" fmla="*/ 1299010 w 3851524"/>
              <a:gd name="connsiteY8" fmla="*/ 87517 h 3916237"/>
              <a:gd name="connsiteX9" fmla="*/ 1921373 w 3851524"/>
              <a:gd name="connsiteY9" fmla="*/ 0 h 3916237"/>
              <a:gd name="connsiteX10" fmla="*/ 2607360 w 3851524"/>
              <a:gd name="connsiteY10" fmla="*/ 99565 h 3916237"/>
              <a:gd name="connsiteX11" fmla="*/ 3099049 w 3851524"/>
              <a:gd name="connsiteY11" fmla="*/ 435462 h 3916237"/>
              <a:gd name="connsiteX12" fmla="*/ 3480049 w 3851524"/>
              <a:gd name="connsiteY12" fmla="*/ 864087 h 3916237"/>
              <a:gd name="connsiteX13" fmla="*/ 3708649 w 3851524"/>
              <a:gd name="connsiteY13" fmla="*/ 1235562 h 3916237"/>
              <a:gd name="connsiteX14" fmla="*/ 3822949 w 3851524"/>
              <a:gd name="connsiteY14" fmla="*/ 1683237 h 3916237"/>
              <a:gd name="connsiteX15" fmla="*/ 3851524 w 3851524"/>
              <a:gd name="connsiteY15" fmla="*/ 2264262 h 3916237"/>
              <a:gd name="connsiteX16" fmla="*/ 3775324 w 3851524"/>
              <a:gd name="connsiteY16" fmla="*/ 2711937 h 3916237"/>
              <a:gd name="connsiteX17" fmla="*/ 3546724 w 3851524"/>
              <a:gd name="connsiteY17" fmla="*/ 3121512 h 3916237"/>
              <a:gd name="connsiteX18" fmla="*/ 3118099 w 3851524"/>
              <a:gd name="connsiteY18" fmla="*/ 3578712 h 3916237"/>
              <a:gd name="connsiteX19" fmla="*/ 2555191 w 3851524"/>
              <a:gd name="connsiteY19" fmla="*/ 3916237 h 3916237"/>
              <a:gd name="connsiteX20" fmla="*/ 2927599 w 3851524"/>
              <a:gd name="connsiteY20" fmla="*/ 3559662 h 3916237"/>
              <a:gd name="connsiteX21" fmla="*/ 3136776 w 3851524"/>
              <a:gd name="connsiteY21" fmla="*/ 3183873 h 3916237"/>
              <a:gd name="connsiteX22" fmla="*/ 3196602 w 3851524"/>
              <a:gd name="connsiteY22" fmla="*/ 2684258 h 3916237"/>
              <a:gd name="connsiteX23" fmla="*/ 3097742 w 3851524"/>
              <a:gd name="connsiteY23" fmla="*/ 2224371 h 3916237"/>
              <a:gd name="connsiteX24" fmla="*/ 2897344 w 3851524"/>
              <a:gd name="connsiteY24" fmla="*/ 1820901 h 3916237"/>
              <a:gd name="connsiteX25" fmla="*/ 2748741 w 3851524"/>
              <a:gd name="connsiteY25" fmla="*/ 1685595 h 3916237"/>
              <a:gd name="connsiteX26" fmla="*/ 2424891 w 3851524"/>
              <a:gd name="connsiteY26" fmla="*/ 1405951 h 3916237"/>
              <a:gd name="connsiteX27" fmla="*/ 2079688 w 3851524"/>
              <a:gd name="connsiteY27" fmla="*/ 1289859 h 3916237"/>
              <a:gd name="connsiteX28" fmla="*/ 1667435 w 3851524"/>
              <a:gd name="connsiteY28" fmla="*/ 1258761 h 3916237"/>
              <a:gd name="connsiteX29" fmla="*/ 1327960 w 3851524"/>
              <a:gd name="connsiteY29" fmla="*/ 1471730 h 3916237"/>
              <a:gd name="connsiteX30" fmla="*/ 1080309 w 3851524"/>
              <a:gd name="connsiteY30" fmla="*/ 1637074 h 3916237"/>
              <a:gd name="connsiteX31" fmla="*/ 886571 w 3851524"/>
              <a:gd name="connsiteY31" fmla="*/ 1888143 h 3916237"/>
              <a:gd name="connsiteX32" fmla="*/ 708460 w 3851524"/>
              <a:gd name="connsiteY32" fmla="*/ 2201572 h 3916237"/>
              <a:gd name="connsiteX33" fmla="*/ 623109 w 3851524"/>
              <a:gd name="connsiteY33" fmla="*/ 2514269 h 3916237"/>
              <a:gd name="connsiteX34" fmla="*/ 686920 w 3851524"/>
              <a:gd name="connsiteY34" fmla="*/ 2782762 h 3916237"/>
              <a:gd name="connsiteX35" fmla="*/ 613210 w 3851524"/>
              <a:gd name="connsiteY35" fmla="*/ 3039206 h 3916237"/>
              <a:gd name="connsiteX36" fmla="*/ 781984 w 3851524"/>
              <a:gd name="connsiteY36" fmla="*/ 3202026 h 3916237"/>
              <a:gd name="connsiteX37" fmla="*/ 755899 w 3851524"/>
              <a:gd name="connsiteY37" fmla="*/ 3350112 h 3916237"/>
              <a:gd name="connsiteX38" fmla="*/ 955924 w 3851524"/>
              <a:gd name="connsiteY38" fmla="*/ 3559662 h 3916237"/>
              <a:gd name="connsiteX39" fmla="*/ 1108324 w 3851524"/>
              <a:gd name="connsiteY39" fmla="*/ 3683487 h 3916237"/>
              <a:gd name="connsiteX40" fmla="*/ 1174999 w 3851524"/>
              <a:gd name="connsiteY40" fmla="*/ 3788262 h 3916237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099049 w 3851524"/>
              <a:gd name="connsiteY11" fmla="*/ 51849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  <a:gd name="connsiteX0" fmla="*/ 1006599 w 3851524"/>
              <a:gd name="connsiteY0" fmla="*/ 3929180 h 3999274"/>
              <a:gd name="connsiteX1" fmla="*/ 697917 w 3851524"/>
              <a:gd name="connsiteY1" fmla="*/ 3764358 h 3999274"/>
              <a:gd name="connsiteX2" fmla="*/ 374713 w 3851524"/>
              <a:gd name="connsiteY2" fmla="*/ 3294589 h 3999274"/>
              <a:gd name="connsiteX3" fmla="*/ 187427 w 3851524"/>
              <a:gd name="connsiteY3" fmla="*/ 3017022 h 3999274"/>
              <a:gd name="connsiteX4" fmla="*/ 0 w 3851524"/>
              <a:gd name="connsiteY4" fmla="*/ 2386296 h 3999274"/>
              <a:gd name="connsiteX5" fmla="*/ 3051 w 3851524"/>
              <a:gd name="connsiteY5" fmla="*/ 1640823 h 3999274"/>
              <a:gd name="connsiteX6" fmla="*/ 244599 w 3851524"/>
              <a:gd name="connsiteY6" fmla="*/ 1017383 h 3999274"/>
              <a:gd name="connsiteX7" fmla="*/ 695699 w 3851524"/>
              <a:gd name="connsiteY7" fmla="*/ 476250 h 3999274"/>
              <a:gd name="connsiteX8" fmla="*/ 1299010 w 3851524"/>
              <a:gd name="connsiteY8" fmla="*/ 170554 h 3999274"/>
              <a:gd name="connsiteX9" fmla="*/ 1921373 w 3851524"/>
              <a:gd name="connsiteY9" fmla="*/ 0 h 3999274"/>
              <a:gd name="connsiteX10" fmla="*/ 2607360 w 3851524"/>
              <a:gd name="connsiteY10" fmla="*/ 182602 h 3999274"/>
              <a:gd name="connsiteX11" fmla="*/ 3162861 w 3851524"/>
              <a:gd name="connsiteY11" fmla="*/ 504659 h 3999274"/>
              <a:gd name="connsiteX12" fmla="*/ 3480049 w 3851524"/>
              <a:gd name="connsiteY12" fmla="*/ 947124 h 3999274"/>
              <a:gd name="connsiteX13" fmla="*/ 3708649 w 3851524"/>
              <a:gd name="connsiteY13" fmla="*/ 1318599 h 3999274"/>
              <a:gd name="connsiteX14" fmla="*/ 3822949 w 3851524"/>
              <a:gd name="connsiteY14" fmla="*/ 1766274 h 3999274"/>
              <a:gd name="connsiteX15" fmla="*/ 3851524 w 3851524"/>
              <a:gd name="connsiteY15" fmla="*/ 2347299 h 3999274"/>
              <a:gd name="connsiteX16" fmla="*/ 3775324 w 3851524"/>
              <a:gd name="connsiteY16" fmla="*/ 2794974 h 3999274"/>
              <a:gd name="connsiteX17" fmla="*/ 3546724 w 3851524"/>
              <a:gd name="connsiteY17" fmla="*/ 3204549 h 3999274"/>
              <a:gd name="connsiteX18" fmla="*/ 3118099 w 3851524"/>
              <a:gd name="connsiteY18" fmla="*/ 3661749 h 3999274"/>
              <a:gd name="connsiteX19" fmla="*/ 2555191 w 3851524"/>
              <a:gd name="connsiteY19" fmla="*/ 3999274 h 3999274"/>
              <a:gd name="connsiteX20" fmla="*/ 2927599 w 3851524"/>
              <a:gd name="connsiteY20" fmla="*/ 3642699 h 3999274"/>
              <a:gd name="connsiteX21" fmla="*/ 3136776 w 3851524"/>
              <a:gd name="connsiteY21" fmla="*/ 3266910 h 3999274"/>
              <a:gd name="connsiteX22" fmla="*/ 3196602 w 3851524"/>
              <a:gd name="connsiteY22" fmla="*/ 2767295 h 3999274"/>
              <a:gd name="connsiteX23" fmla="*/ 3097742 w 3851524"/>
              <a:gd name="connsiteY23" fmla="*/ 2307408 h 3999274"/>
              <a:gd name="connsiteX24" fmla="*/ 2897344 w 3851524"/>
              <a:gd name="connsiteY24" fmla="*/ 1903938 h 3999274"/>
              <a:gd name="connsiteX25" fmla="*/ 2748741 w 3851524"/>
              <a:gd name="connsiteY25" fmla="*/ 1768632 h 3999274"/>
              <a:gd name="connsiteX26" fmla="*/ 2424891 w 3851524"/>
              <a:gd name="connsiteY26" fmla="*/ 1488988 h 3999274"/>
              <a:gd name="connsiteX27" fmla="*/ 2079688 w 3851524"/>
              <a:gd name="connsiteY27" fmla="*/ 1372896 h 3999274"/>
              <a:gd name="connsiteX28" fmla="*/ 1667435 w 3851524"/>
              <a:gd name="connsiteY28" fmla="*/ 1341798 h 3999274"/>
              <a:gd name="connsiteX29" fmla="*/ 1327960 w 3851524"/>
              <a:gd name="connsiteY29" fmla="*/ 1554767 h 3999274"/>
              <a:gd name="connsiteX30" fmla="*/ 1080309 w 3851524"/>
              <a:gd name="connsiteY30" fmla="*/ 1720111 h 3999274"/>
              <a:gd name="connsiteX31" fmla="*/ 886571 w 3851524"/>
              <a:gd name="connsiteY31" fmla="*/ 1971180 h 3999274"/>
              <a:gd name="connsiteX32" fmla="*/ 708460 w 3851524"/>
              <a:gd name="connsiteY32" fmla="*/ 2284609 h 3999274"/>
              <a:gd name="connsiteX33" fmla="*/ 623109 w 3851524"/>
              <a:gd name="connsiteY33" fmla="*/ 2597306 h 3999274"/>
              <a:gd name="connsiteX34" fmla="*/ 686920 w 3851524"/>
              <a:gd name="connsiteY34" fmla="*/ 2865799 h 3999274"/>
              <a:gd name="connsiteX35" fmla="*/ 613210 w 3851524"/>
              <a:gd name="connsiteY35" fmla="*/ 3122243 h 3999274"/>
              <a:gd name="connsiteX36" fmla="*/ 781984 w 3851524"/>
              <a:gd name="connsiteY36" fmla="*/ 3285063 h 3999274"/>
              <a:gd name="connsiteX37" fmla="*/ 755899 w 3851524"/>
              <a:gd name="connsiteY37" fmla="*/ 3433149 h 3999274"/>
              <a:gd name="connsiteX38" fmla="*/ 955924 w 3851524"/>
              <a:gd name="connsiteY38" fmla="*/ 3642699 h 3999274"/>
              <a:gd name="connsiteX39" fmla="*/ 1108324 w 3851524"/>
              <a:gd name="connsiteY39" fmla="*/ 3766524 h 3999274"/>
              <a:gd name="connsiteX40" fmla="*/ 1174999 w 3851524"/>
              <a:gd name="connsiteY40" fmla="*/ 3871299 h 399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51524" h="3999274">
                <a:moveTo>
                  <a:pt x="1006599" y="3929180"/>
                </a:moveTo>
                <a:cubicBezTo>
                  <a:pt x="929229" y="3878852"/>
                  <a:pt x="775287" y="3814686"/>
                  <a:pt x="697917" y="3764358"/>
                </a:cubicBezTo>
                <a:lnTo>
                  <a:pt x="374713" y="3294589"/>
                </a:lnTo>
                <a:cubicBezTo>
                  <a:pt x="337809" y="3192840"/>
                  <a:pt x="224331" y="3118771"/>
                  <a:pt x="187427" y="3017022"/>
                </a:cubicBezTo>
                <a:lnTo>
                  <a:pt x="0" y="2386296"/>
                </a:lnTo>
                <a:lnTo>
                  <a:pt x="3051" y="1640823"/>
                </a:lnTo>
                <a:lnTo>
                  <a:pt x="244599" y="1017383"/>
                </a:lnTo>
                <a:lnTo>
                  <a:pt x="695699" y="476250"/>
                </a:lnTo>
                <a:lnTo>
                  <a:pt x="1299010" y="170554"/>
                </a:lnTo>
                <a:lnTo>
                  <a:pt x="1921373" y="0"/>
                </a:lnTo>
                <a:lnTo>
                  <a:pt x="2607360" y="182602"/>
                </a:lnTo>
                <a:lnTo>
                  <a:pt x="3162861" y="504659"/>
                </a:lnTo>
                <a:lnTo>
                  <a:pt x="3480049" y="947124"/>
                </a:lnTo>
                <a:lnTo>
                  <a:pt x="3708649" y="1318599"/>
                </a:lnTo>
                <a:lnTo>
                  <a:pt x="3822949" y="1766274"/>
                </a:lnTo>
                <a:lnTo>
                  <a:pt x="3851524" y="2347299"/>
                </a:lnTo>
                <a:lnTo>
                  <a:pt x="3775324" y="2794974"/>
                </a:lnTo>
                <a:lnTo>
                  <a:pt x="3546724" y="3204549"/>
                </a:lnTo>
                <a:lnTo>
                  <a:pt x="3118099" y="3661749"/>
                </a:lnTo>
                <a:lnTo>
                  <a:pt x="2555191" y="3999274"/>
                </a:lnTo>
                <a:lnTo>
                  <a:pt x="2927599" y="3642699"/>
                </a:lnTo>
                <a:lnTo>
                  <a:pt x="3136776" y="3266910"/>
                </a:lnTo>
                <a:lnTo>
                  <a:pt x="3196602" y="2767295"/>
                </a:lnTo>
                <a:lnTo>
                  <a:pt x="3097742" y="2307408"/>
                </a:lnTo>
                <a:lnTo>
                  <a:pt x="2897344" y="1903938"/>
                </a:lnTo>
                <a:lnTo>
                  <a:pt x="2748741" y="1768632"/>
                </a:lnTo>
                <a:lnTo>
                  <a:pt x="2424891" y="1488988"/>
                </a:lnTo>
                <a:lnTo>
                  <a:pt x="2079688" y="1372896"/>
                </a:lnTo>
                <a:lnTo>
                  <a:pt x="1667435" y="1341798"/>
                </a:lnTo>
                <a:lnTo>
                  <a:pt x="1327960" y="1554767"/>
                </a:lnTo>
                <a:lnTo>
                  <a:pt x="1080309" y="1720111"/>
                </a:lnTo>
                <a:lnTo>
                  <a:pt x="886571" y="1971180"/>
                </a:lnTo>
                <a:lnTo>
                  <a:pt x="708460" y="2284609"/>
                </a:lnTo>
                <a:lnTo>
                  <a:pt x="623109" y="2597306"/>
                </a:lnTo>
                <a:lnTo>
                  <a:pt x="686920" y="2865799"/>
                </a:lnTo>
                <a:lnTo>
                  <a:pt x="613210" y="3122243"/>
                </a:lnTo>
                <a:lnTo>
                  <a:pt x="781984" y="3285063"/>
                </a:lnTo>
                <a:lnTo>
                  <a:pt x="755899" y="3433149"/>
                </a:lnTo>
                <a:lnTo>
                  <a:pt x="955924" y="3642699"/>
                </a:lnTo>
                <a:lnTo>
                  <a:pt x="1108324" y="3766524"/>
                </a:lnTo>
                <a:lnTo>
                  <a:pt x="1174999" y="3871299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FA8294-77A8-0239-E156-F7415C2767E7}"/>
              </a:ext>
            </a:extLst>
          </p:cNvPr>
          <p:cNvSpPr/>
          <p:nvPr/>
        </p:nvSpPr>
        <p:spPr>
          <a:xfrm>
            <a:off x="8382000" y="4219576"/>
            <a:ext cx="1916905" cy="1996714"/>
          </a:xfrm>
          <a:prstGeom prst="ellipse">
            <a:avLst/>
          </a:pr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318433-F7B3-351A-2146-A5B431FBD45E}"/>
              </a:ext>
            </a:extLst>
          </p:cNvPr>
          <p:cNvSpPr/>
          <p:nvPr/>
        </p:nvSpPr>
        <p:spPr>
          <a:xfrm>
            <a:off x="7448550" y="2324100"/>
            <a:ext cx="3800475" cy="3705225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00475" h="3705225">
                <a:moveTo>
                  <a:pt x="981075" y="3638550"/>
                </a:moveTo>
                <a:lnTo>
                  <a:pt x="361950" y="3114675"/>
                </a:lnTo>
                <a:lnTo>
                  <a:pt x="0" y="2247900"/>
                </a:lnTo>
                <a:lnTo>
                  <a:pt x="28575" y="1571625"/>
                </a:lnTo>
                <a:lnTo>
                  <a:pt x="219075" y="962025"/>
                </a:lnTo>
                <a:lnTo>
                  <a:pt x="619125" y="476250"/>
                </a:lnTo>
                <a:lnTo>
                  <a:pt x="1209675" y="142875"/>
                </a:lnTo>
                <a:lnTo>
                  <a:pt x="1819275" y="0"/>
                </a:lnTo>
                <a:lnTo>
                  <a:pt x="2466975" y="85725"/>
                </a:lnTo>
                <a:lnTo>
                  <a:pt x="3048000" y="352425"/>
                </a:lnTo>
                <a:lnTo>
                  <a:pt x="3429000" y="781050"/>
                </a:lnTo>
                <a:lnTo>
                  <a:pt x="3657600" y="1152525"/>
                </a:lnTo>
                <a:lnTo>
                  <a:pt x="3771900" y="1600200"/>
                </a:lnTo>
                <a:lnTo>
                  <a:pt x="3800475" y="2181225"/>
                </a:lnTo>
                <a:lnTo>
                  <a:pt x="3724275" y="2628900"/>
                </a:lnTo>
                <a:lnTo>
                  <a:pt x="3495675" y="3038475"/>
                </a:lnTo>
                <a:lnTo>
                  <a:pt x="3067050" y="3495675"/>
                </a:lnTo>
                <a:lnTo>
                  <a:pt x="2695575" y="3667125"/>
                </a:lnTo>
                <a:lnTo>
                  <a:pt x="2876550" y="3476625"/>
                </a:lnTo>
                <a:lnTo>
                  <a:pt x="3162300" y="3114675"/>
                </a:lnTo>
                <a:lnTo>
                  <a:pt x="3324225" y="2628900"/>
                </a:lnTo>
                <a:lnTo>
                  <a:pt x="3314700" y="2085975"/>
                </a:lnTo>
                <a:lnTo>
                  <a:pt x="3190875" y="1724025"/>
                </a:lnTo>
                <a:lnTo>
                  <a:pt x="2914650" y="1381125"/>
                </a:lnTo>
                <a:lnTo>
                  <a:pt x="2590800" y="1143000"/>
                </a:lnTo>
                <a:lnTo>
                  <a:pt x="2066925" y="971550"/>
                </a:lnTo>
                <a:lnTo>
                  <a:pt x="1552575" y="1009650"/>
                </a:lnTo>
                <a:lnTo>
                  <a:pt x="1162050" y="1181100"/>
                </a:lnTo>
                <a:lnTo>
                  <a:pt x="914400" y="1304925"/>
                </a:lnTo>
                <a:lnTo>
                  <a:pt x="733425" y="1514475"/>
                </a:lnTo>
                <a:lnTo>
                  <a:pt x="619125" y="1800225"/>
                </a:lnTo>
                <a:lnTo>
                  <a:pt x="457200" y="2209800"/>
                </a:lnTo>
                <a:lnTo>
                  <a:pt x="457200" y="2533650"/>
                </a:lnTo>
                <a:lnTo>
                  <a:pt x="523875" y="2914650"/>
                </a:lnTo>
                <a:lnTo>
                  <a:pt x="590550" y="3105150"/>
                </a:lnTo>
                <a:lnTo>
                  <a:pt x="704850" y="3267075"/>
                </a:lnTo>
                <a:lnTo>
                  <a:pt x="904875" y="3476625"/>
                </a:lnTo>
                <a:lnTo>
                  <a:pt x="1057275" y="3600450"/>
                </a:lnTo>
                <a:lnTo>
                  <a:pt x="1123950" y="3705225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B8E2DE-AA9B-05F0-D776-2C052C49BC12}"/>
              </a:ext>
            </a:extLst>
          </p:cNvPr>
          <p:cNvSpPr/>
          <p:nvPr/>
        </p:nvSpPr>
        <p:spPr>
          <a:xfrm>
            <a:off x="6918960" y="1365613"/>
            <a:ext cx="4796790" cy="4678038"/>
          </a:xfrm>
          <a:custGeom>
            <a:avLst/>
            <a:gdLst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62050 w 3800475"/>
              <a:gd name="connsiteY27" fmla="*/ 1181100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914400 w 3800475"/>
              <a:gd name="connsiteY28" fmla="*/ 1304925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748375 w 3800475"/>
              <a:gd name="connsiteY28" fmla="*/ 1254330 h 3705225"/>
              <a:gd name="connsiteX29" fmla="*/ 733425 w 3800475"/>
              <a:gd name="connsiteY29" fmla="*/ 1514475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748375 w 3800475"/>
              <a:gd name="connsiteY28" fmla="*/ 1254330 h 3705225"/>
              <a:gd name="connsiteX29" fmla="*/ 650412 w 3800475"/>
              <a:gd name="connsiteY29" fmla="*/ 1507247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801202 w 3800475"/>
              <a:gd name="connsiteY28" fmla="*/ 1304925 h 3705225"/>
              <a:gd name="connsiteX29" fmla="*/ 650412 w 3800475"/>
              <a:gd name="connsiteY29" fmla="*/ 1507247 h 3705225"/>
              <a:gd name="connsiteX30" fmla="*/ 619125 w 3800475"/>
              <a:gd name="connsiteY30" fmla="*/ 1800225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801202 w 3800475"/>
              <a:gd name="connsiteY28" fmla="*/ 1304925 h 3705225"/>
              <a:gd name="connsiteX29" fmla="*/ 650412 w 3800475"/>
              <a:gd name="connsiteY29" fmla="*/ 1507247 h 3705225"/>
              <a:gd name="connsiteX30" fmla="*/ 468193 w 3800475"/>
              <a:gd name="connsiteY30" fmla="*/ 1756858 h 3705225"/>
              <a:gd name="connsiteX31" fmla="*/ 457200 w 3800475"/>
              <a:gd name="connsiteY31" fmla="*/ 2209800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705225"/>
              <a:gd name="connsiteX1" fmla="*/ 361950 w 3800475"/>
              <a:gd name="connsiteY1" fmla="*/ 3114675 h 3705225"/>
              <a:gd name="connsiteX2" fmla="*/ 0 w 3800475"/>
              <a:gd name="connsiteY2" fmla="*/ 2247900 h 3705225"/>
              <a:gd name="connsiteX3" fmla="*/ 28575 w 3800475"/>
              <a:gd name="connsiteY3" fmla="*/ 1571625 h 3705225"/>
              <a:gd name="connsiteX4" fmla="*/ 219075 w 3800475"/>
              <a:gd name="connsiteY4" fmla="*/ 962025 h 3705225"/>
              <a:gd name="connsiteX5" fmla="*/ 619125 w 3800475"/>
              <a:gd name="connsiteY5" fmla="*/ 476250 h 3705225"/>
              <a:gd name="connsiteX6" fmla="*/ 1209675 w 3800475"/>
              <a:gd name="connsiteY6" fmla="*/ 142875 h 3705225"/>
              <a:gd name="connsiteX7" fmla="*/ 1819275 w 3800475"/>
              <a:gd name="connsiteY7" fmla="*/ 0 h 3705225"/>
              <a:gd name="connsiteX8" fmla="*/ 2466975 w 3800475"/>
              <a:gd name="connsiteY8" fmla="*/ 85725 h 3705225"/>
              <a:gd name="connsiteX9" fmla="*/ 3048000 w 3800475"/>
              <a:gd name="connsiteY9" fmla="*/ 352425 h 3705225"/>
              <a:gd name="connsiteX10" fmla="*/ 3429000 w 3800475"/>
              <a:gd name="connsiteY10" fmla="*/ 781050 h 3705225"/>
              <a:gd name="connsiteX11" fmla="*/ 3657600 w 3800475"/>
              <a:gd name="connsiteY11" fmla="*/ 1152525 h 3705225"/>
              <a:gd name="connsiteX12" fmla="*/ 3771900 w 3800475"/>
              <a:gd name="connsiteY12" fmla="*/ 1600200 h 3705225"/>
              <a:gd name="connsiteX13" fmla="*/ 3800475 w 3800475"/>
              <a:gd name="connsiteY13" fmla="*/ 2181225 h 3705225"/>
              <a:gd name="connsiteX14" fmla="*/ 3724275 w 3800475"/>
              <a:gd name="connsiteY14" fmla="*/ 2628900 h 3705225"/>
              <a:gd name="connsiteX15" fmla="*/ 3495675 w 3800475"/>
              <a:gd name="connsiteY15" fmla="*/ 3038475 h 3705225"/>
              <a:gd name="connsiteX16" fmla="*/ 3067050 w 3800475"/>
              <a:gd name="connsiteY16" fmla="*/ 3495675 h 3705225"/>
              <a:gd name="connsiteX17" fmla="*/ 2695575 w 3800475"/>
              <a:gd name="connsiteY17" fmla="*/ 3667125 h 3705225"/>
              <a:gd name="connsiteX18" fmla="*/ 2876550 w 3800475"/>
              <a:gd name="connsiteY18" fmla="*/ 3476625 h 3705225"/>
              <a:gd name="connsiteX19" fmla="*/ 3162300 w 3800475"/>
              <a:gd name="connsiteY19" fmla="*/ 3114675 h 3705225"/>
              <a:gd name="connsiteX20" fmla="*/ 3324225 w 3800475"/>
              <a:gd name="connsiteY20" fmla="*/ 2628900 h 3705225"/>
              <a:gd name="connsiteX21" fmla="*/ 3314700 w 3800475"/>
              <a:gd name="connsiteY21" fmla="*/ 2085975 h 3705225"/>
              <a:gd name="connsiteX22" fmla="*/ 3190875 w 3800475"/>
              <a:gd name="connsiteY22" fmla="*/ 1724025 h 3705225"/>
              <a:gd name="connsiteX23" fmla="*/ 2914650 w 3800475"/>
              <a:gd name="connsiteY23" fmla="*/ 1381125 h 3705225"/>
              <a:gd name="connsiteX24" fmla="*/ 2590800 w 3800475"/>
              <a:gd name="connsiteY24" fmla="*/ 1143000 h 3705225"/>
              <a:gd name="connsiteX25" fmla="*/ 2066925 w 3800475"/>
              <a:gd name="connsiteY25" fmla="*/ 971550 h 3705225"/>
              <a:gd name="connsiteX26" fmla="*/ 1552575 w 3800475"/>
              <a:gd name="connsiteY26" fmla="*/ 1009650 h 3705225"/>
              <a:gd name="connsiteX27" fmla="*/ 1101677 w 3800475"/>
              <a:gd name="connsiteY27" fmla="*/ 1014859 h 3705225"/>
              <a:gd name="connsiteX28" fmla="*/ 801202 w 3800475"/>
              <a:gd name="connsiteY28" fmla="*/ 1304925 h 3705225"/>
              <a:gd name="connsiteX29" fmla="*/ 650412 w 3800475"/>
              <a:gd name="connsiteY29" fmla="*/ 1507247 h 3705225"/>
              <a:gd name="connsiteX30" fmla="*/ 468193 w 3800475"/>
              <a:gd name="connsiteY30" fmla="*/ 1756858 h 3705225"/>
              <a:gd name="connsiteX31" fmla="*/ 419467 w 3800475"/>
              <a:gd name="connsiteY31" fmla="*/ 2231484 h 3705225"/>
              <a:gd name="connsiteX32" fmla="*/ 457200 w 3800475"/>
              <a:gd name="connsiteY32" fmla="*/ 2533650 h 3705225"/>
              <a:gd name="connsiteX33" fmla="*/ 523875 w 3800475"/>
              <a:gd name="connsiteY33" fmla="*/ 2914650 h 3705225"/>
              <a:gd name="connsiteX34" fmla="*/ 590550 w 3800475"/>
              <a:gd name="connsiteY34" fmla="*/ 3105150 h 3705225"/>
              <a:gd name="connsiteX35" fmla="*/ 704850 w 3800475"/>
              <a:gd name="connsiteY35" fmla="*/ 3267075 h 3705225"/>
              <a:gd name="connsiteX36" fmla="*/ 904875 w 3800475"/>
              <a:gd name="connsiteY36" fmla="*/ 3476625 h 3705225"/>
              <a:gd name="connsiteX37" fmla="*/ 1057275 w 3800475"/>
              <a:gd name="connsiteY37" fmla="*/ 3600450 h 3705225"/>
              <a:gd name="connsiteX38" fmla="*/ 1123950 w 3800475"/>
              <a:gd name="connsiteY38" fmla="*/ 3705225 h 37052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590550 w 3800475"/>
              <a:gd name="connsiteY34" fmla="*/ 3105150 h 3667125"/>
              <a:gd name="connsiteX35" fmla="*/ 704850 w 3800475"/>
              <a:gd name="connsiteY35" fmla="*/ 3267075 h 3667125"/>
              <a:gd name="connsiteX36" fmla="*/ 904875 w 3800475"/>
              <a:gd name="connsiteY36" fmla="*/ 3476625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590550 w 3800475"/>
              <a:gd name="connsiteY34" fmla="*/ 3105150 h 3667125"/>
              <a:gd name="connsiteX35" fmla="*/ 704850 w 3800475"/>
              <a:gd name="connsiteY35" fmla="*/ 3267075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590550 w 3800475"/>
              <a:gd name="connsiteY34" fmla="*/ 3105150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23875 w 3800475"/>
              <a:gd name="connsiteY33" fmla="*/ 291465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361950 w 3800475"/>
              <a:gd name="connsiteY1" fmla="*/ 3114675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84248 w 3800475"/>
              <a:gd name="connsiteY33" fmla="*/ 287851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638550 h 3667125"/>
              <a:gd name="connsiteX1" fmla="*/ 460056 w 3800475"/>
              <a:gd name="connsiteY1" fmla="*/ 3071307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84248 w 3800475"/>
              <a:gd name="connsiteY33" fmla="*/ 287851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508448 h 3667125"/>
              <a:gd name="connsiteX1" fmla="*/ 460056 w 3800475"/>
              <a:gd name="connsiteY1" fmla="*/ 3071307 h 3667125"/>
              <a:gd name="connsiteX2" fmla="*/ 0 w 3800475"/>
              <a:gd name="connsiteY2" fmla="*/ 2247900 h 3667125"/>
              <a:gd name="connsiteX3" fmla="*/ 28575 w 3800475"/>
              <a:gd name="connsiteY3" fmla="*/ 1571625 h 3667125"/>
              <a:gd name="connsiteX4" fmla="*/ 219075 w 3800475"/>
              <a:gd name="connsiteY4" fmla="*/ 962025 h 3667125"/>
              <a:gd name="connsiteX5" fmla="*/ 619125 w 3800475"/>
              <a:gd name="connsiteY5" fmla="*/ 476250 h 3667125"/>
              <a:gd name="connsiteX6" fmla="*/ 1209675 w 3800475"/>
              <a:gd name="connsiteY6" fmla="*/ 142875 h 3667125"/>
              <a:gd name="connsiteX7" fmla="*/ 1819275 w 3800475"/>
              <a:gd name="connsiteY7" fmla="*/ 0 h 3667125"/>
              <a:gd name="connsiteX8" fmla="*/ 2466975 w 3800475"/>
              <a:gd name="connsiteY8" fmla="*/ 85725 h 3667125"/>
              <a:gd name="connsiteX9" fmla="*/ 3048000 w 3800475"/>
              <a:gd name="connsiteY9" fmla="*/ 352425 h 3667125"/>
              <a:gd name="connsiteX10" fmla="*/ 3429000 w 3800475"/>
              <a:gd name="connsiteY10" fmla="*/ 781050 h 3667125"/>
              <a:gd name="connsiteX11" fmla="*/ 3657600 w 3800475"/>
              <a:gd name="connsiteY11" fmla="*/ 1152525 h 3667125"/>
              <a:gd name="connsiteX12" fmla="*/ 3771900 w 3800475"/>
              <a:gd name="connsiteY12" fmla="*/ 1600200 h 3667125"/>
              <a:gd name="connsiteX13" fmla="*/ 3800475 w 3800475"/>
              <a:gd name="connsiteY13" fmla="*/ 2181225 h 3667125"/>
              <a:gd name="connsiteX14" fmla="*/ 3724275 w 3800475"/>
              <a:gd name="connsiteY14" fmla="*/ 2628900 h 3667125"/>
              <a:gd name="connsiteX15" fmla="*/ 3495675 w 3800475"/>
              <a:gd name="connsiteY15" fmla="*/ 3038475 h 3667125"/>
              <a:gd name="connsiteX16" fmla="*/ 3067050 w 3800475"/>
              <a:gd name="connsiteY16" fmla="*/ 3495675 h 3667125"/>
              <a:gd name="connsiteX17" fmla="*/ 2695575 w 3800475"/>
              <a:gd name="connsiteY17" fmla="*/ 3667125 h 3667125"/>
              <a:gd name="connsiteX18" fmla="*/ 2876550 w 3800475"/>
              <a:gd name="connsiteY18" fmla="*/ 3476625 h 3667125"/>
              <a:gd name="connsiteX19" fmla="*/ 3162300 w 3800475"/>
              <a:gd name="connsiteY19" fmla="*/ 3114675 h 3667125"/>
              <a:gd name="connsiteX20" fmla="*/ 3324225 w 3800475"/>
              <a:gd name="connsiteY20" fmla="*/ 2628900 h 3667125"/>
              <a:gd name="connsiteX21" fmla="*/ 3314700 w 3800475"/>
              <a:gd name="connsiteY21" fmla="*/ 2085975 h 3667125"/>
              <a:gd name="connsiteX22" fmla="*/ 3190875 w 3800475"/>
              <a:gd name="connsiteY22" fmla="*/ 1724025 h 3667125"/>
              <a:gd name="connsiteX23" fmla="*/ 2914650 w 3800475"/>
              <a:gd name="connsiteY23" fmla="*/ 1381125 h 3667125"/>
              <a:gd name="connsiteX24" fmla="*/ 2590800 w 3800475"/>
              <a:gd name="connsiteY24" fmla="*/ 1143000 h 3667125"/>
              <a:gd name="connsiteX25" fmla="*/ 2066925 w 3800475"/>
              <a:gd name="connsiteY25" fmla="*/ 971550 h 3667125"/>
              <a:gd name="connsiteX26" fmla="*/ 1552575 w 3800475"/>
              <a:gd name="connsiteY26" fmla="*/ 1009650 h 3667125"/>
              <a:gd name="connsiteX27" fmla="*/ 1101677 w 3800475"/>
              <a:gd name="connsiteY27" fmla="*/ 1014859 h 3667125"/>
              <a:gd name="connsiteX28" fmla="*/ 801202 w 3800475"/>
              <a:gd name="connsiteY28" fmla="*/ 1304925 h 3667125"/>
              <a:gd name="connsiteX29" fmla="*/ 650412 w 3800475"/>
              <a:gd name="connsiteY29" fmla="*/ 1507247 h 3667125"/>
              <a:gd name="connsiteX30" fmla="*/ 468193 w 3800475"/>
              <a:gd name="connsiteY30" fmla="*/ 1756858 h 3667125"/>
              <a:gd name="connsiteX31" fmla="*/ 419467 w 3800475"/>
              <a:gd name="connsiteY31" fmla="*/ 2231484 h 3667125"/>
              <a:gd name="connsiteX32" fmla="*/ 457200 w 3800475"/>
              <a:gd name="connsiteY32" fmla="*/ 2533650 h 3667125"/>
              <a:gd name="connsiteX33" fmla="*/ 584248 w 3800475"/>
              <a:gd name="connsiteY33" fmla="*/ 2878510 h 3667125"/>
              <a:gd name="connsiteX34" fmla="*/ 688656 w 3800475"/>
              <a:gd name="connsiteY34" fmla="*/ 3047327 h 3667125"/>
              <a:gd name="connsiteX35" fmla="*/ 802956 w 3800475"/>
              <a:gd name="connsiteY35" fmla="*/ 3187568 h 3667125"/>
              <a:gd name="connsiteX36" fmla="*/ 987888 w 3800475"/>
              <a:gd name="connsiteY36" fmla="*/ 3382662 h 3667125"/>
              <a:gd name="connsiteX37" fmla="*/ 1057275 w 3800475"/>
              <a:gd name="connsiteY37" fmla="*/ 3600450 h 3667125"/>
              <a:gd name="connsiteX38" fmla="*/ 1086217 w 3800475"/>
              <a:gd name="connsiteY38" fmla="*/ 3466704 h 3667125"/>
              <a:gd name="connsiteX0" fmla="*/ 981075 w 3800475"/>
              <a:gd name="connsiteY0" fmla="*/ 3457853 h 3616530"/>
              <a:gd name="connsiteX1" fmla="*/ 460056 w 3800475"/>
              <a:gd name="connsiteY1" fmla="*/ 3020712 h 3616530"/>
              <a:gd name="connsiteX2" fmla="*/ 0 w 3800475"/>
              <a:gd name="connsiteY2" fmla="*/ 2197305 h 3616530"/>
              <a:gd name="connsiteX3" fmla="*/ 28575 w 3800475"/>
              <a:gd name="connsiteY3" fmla="*/ 1521030 h 3616530"/>
              <a:gd name="connsiteX4" fmla="*/ 219075 w 3800475"/>
              <a:gd name="connsiteY4" fmla="*/ 911430 h 3616530"/>
              <a:gd name="connsiteX5" fmla="*/ 619125 w 3800475"/>
              <a:gd name="connsiteY5" fmla="*/ 425655 h 3616530"/>
              <a:gd name="connsiteX6" fmla="*/ 1209675 w 3800475"/>
              <a:gd name="connsiteY6" fmla="*/ 92280 h 3616530"/>
              <a:gd name="connsiteX7" fmla="*/ 1826822 w 3800475"/>
              <a:gd name="connsiteY7" fmla="*/ 0 h 3616530"/>
              <a:gd name="connsiteX8" fmla="*/ 2466975 w 3800475"/>
              <a:gd name="connsiteY8" fmla="*/ 35130 h 3616530"/>
              <a:gd name="connsiteX9" fmla="*/ 3048000 w 3800475"/>
              <a:gd name="connsiteY9" fmla="*/ 301830 h 3616530"/>
              <a:gd name="connsiteX10" fmla="*/ 3429000 w 3800475"/>
              <a:gd name="connsiteY10" fmla="*/ 730455 h 3616530"/>
              <a:gd name="connsiteX11" fmla="*/ 3657600 w 3800475"/>
              <a:gd name="connsiteY11" fmla="*/ 1101930 h 3616530"/>
              <a:gd name="connsiteX12" fmla="*/ 3771900 w 3800475"/>
              <a:gd name="connsiteY12" fmla="*/ 1549605 h 3616530"/>
              <a:gd name="connsiteX13" fmla="*/ 3800475 w 3800475"/>
              <a:gd name="connsiteY13" fmla="*/ 2130630 h 3616530"/>
              <a:gd name="connsiteX14" fmla="*/ 3724275 w 3800475"/>
              <a:gd name="connsiteY14" fmla="*/ 2578305 h 3616530"/>
              <a:gd name="connsiteX15" fmla="*/ 3495675 w 3800475"/>
              <a:gd name="connsiteY15" fmla="*/ 2987880 h 3616530"/>
              <a:gd name="connsiteX16" fmla="*/ 3067050 w 3800475"/>
              <a:gd name="connsiteY16" fmla="*/ 3445080 h 3616530"/>
              <a:gd name="connsiteX17" fmla="*/ 2695575 w 3800475"/>
              <a:gd name="connsiteY17" fmla="*/ 3616530 h 3616530"/>
              <a:gd name="connsiteX18" fmla="*/ 2876550 w 3800475"/>
              <a:gd name="connsiteY18" fmla="*/ 3426030 h 3616530"/>
              <a:gd name="connsiteX19" fmla="*/ 3162300 w 3800475"/>
              <a:gd name="connsiteY19" fmla="*/ 3064080 h 3616530"/>
              <a:gd name="connsiteX20" fmla="*/ 3324225 w 3800475"/>
              <a:gd name="connsiteY20" fmla="*/ 2578305 h 3616530"/>
              <a:gd name="connsiteX21" fmla="*/ 3314700 w 3800475"/>
              <a:gd name="connsiteY21" fmla="*/ 2035380 h 3616530"/>
              <a:gd name="connsiteX22" fmla="*/ 3190875 w 3800475"/>
              <a:gd name="connsiteY22" fmla="*/ 1673430 h 3616530"/>
              <a:gd name="connsiteX23" fmla="*/ 2914650 w 3800475"/>
              <a:gd name="connsiteY23" fmla="*/ 1330530 h 3616530"/>
              <a:gd name="connsiteX24" fmla="*/ 2590800 w 3800475"/>
              <a:gd name="connsiteY24" fmla="*/ 1092405 h 3616530"/>
              <a:gd name="connsiteX25" fmla="*/ 2066925 w 3800475"/>
              <a:gd name="connsiteY25" fmla="*/ 920955 h 3616530"/>
              <a:gd name="connsiteX26" fmla="*/ 1552575 w 3800475"/>
              <a:gd name="connsiteY26" fmla="*/ 959055 h 3616530"/>
              <a:gd name="connsiteX27" fmla="*/ 1101677 w 3800475"/>
              <a:gd name="connsiteY27" fmla="*/ 964264 h 3616530"/>
              <a:gd name="connsiteX28" fmla="*/ 801202 w 3800475"/>
              <a:gd name="connsiteY28" fmla="*/ 1254330 h 3616530"/>
              <a:gd name="connsiteX29" fmla="*/ 650412 w 3800475"/>
              <a:gd name="connsiteY29" fmla="*/ 1456652 h 3616530"/>
              <a:gd name="connsiteX30" fmla="*/ 468193 w 3800475"/>
              <a:gd name="connsiteY30" fmla="*/ 1706263 h 3616530"/>
              <a:gd name="connsiteX31" fmla="*/ 419467 w 3800475"/>
              <a:gd name="connsiteY31" fmla="*/ 2180889 h 3616530"/>
              <a:gd name="connsiteX32" fmla="*/ 457200 w 3800475"/>
              <a:gd name="connsiteY32" fmla="*/ 2483055 h 3616530"/>
              <a:gd name="connsiteX33" fmla="*/ 584248 w 3800475"/>
              <a:gd name="connsiteY33" fmla="*/ 2827915 h 3616530"/>
              <a:gd name="connsiteX34" fmla="*/ 688656 w 3800475"/>
              <a:gd name="connsiteY34" fmla="*/ 2996732 h 3616530"/>
              <a:gd name="connsiteX35" fmla="*/ 802956 w 3800475"/>
              <a:gd name="connsiteY35" fmla="*/ 3136973 h 3616530"/>
              <a:gd name="connsiteX36" fmla="*/ 987888 w 3800475"/>
              <a:gd name="connsiteY36" fmla="*/ 3332067 h 3616530"/>
              <a:gd name="connsiteX37" fmla="*/ 1057275 w 3800475"/>
              <a:gd name="connsiteY37" fmla="*/ 3549855 h 3616530"/>
              <a:gd name="connsiteX38" fmla="*/ 1086217 w 3800475"/>
              <a:gd name="connsiteY38" fmla="*/ 3416109 h 3616530"/>
              <a:gd name="connsiteX0" fmla="*/ 981075 w 3800475"/>
              <a:gd name="connsiteY0" fmla="*/ 3457853 h 3616530"/>
              <a:gd name="connsiteX1" fmla="*/ 460056 w 3800475"/>
              <a:gd name="connsiteY1" fmla="*/ 3020712 h 3616530"/>
              <a:gd name="connsiteX2" fmla="*/ 0 w 3800475"/>
              <a:gd name="connsiteY2" fmla="*/ 2197305 h 3616530"/>
              <a:gd name="connsiteX3" fmla="*/ 28575 w 3800475"/>
              <a:gd name="connsiteY3" fmla="*/ 1521030 h 3616530"/>
              <a:gd name="connsiteX4" fmla="*/ 219075 w 3800475"/>
              <a:gd name="connsiteY4" fmla="*/ 911430 h 3616530"/>
              <a:gd name="connsiteX5" fmla="*/ 619125 w 3800475"/>
              <a:gd name="connsiteY5" fmla="*/ 425655 h 3616530"/>
              <a:gd name="connsiteX6" fmla="*/ 1209675 w 3800475"/>
              <a:gd name="connsiteY6" fmla="*/ 92280 h 3616530"/>
              <a:gd name="connsiteX7" fmla="*/ 1826822 w 3800475"/>
              <a:gd name="connsiteY7" fmla="*/ 0 h 3616530"/>
              <a:gd name="connsiteX8" fmla="*/ 2451882 w 3800475"/>
              <a:gd name="connsiteY8" fmla="*/ 78498 h 3616530"/>
              <a:gd name="connsiteX9" fmla="*/ 3048000 w 3800475"/>
              <a:gd name="connsiteY9" fmla="*/ 301830 h 3616530"/>
              <a:gd name="connsiteX10" fmla="*/ 3429000 w 3800475"/>
              <a:gd name="connsiteY10" fmla="*/ 730455 h 3616530"/>
              <a:gd name="connsiteX11" fmla="*/ 3657600 w 3800475"/>
              <a:gd name="connsiteY11" fmla="*/ 1101930 h 3616530"/>
              <a:gd name="connsiteX12" fmla="*/ 3771900 w 3800475"/>
              <a:gd name="connsiteY12" fmla="*/ 1549605 h 3616530"/>
              <a:gd name="connsiteX13" fmla="*/ 3800475 w 3800475"/>
              <a:gd name="connsiteY13" fmla="*/ 2130630 h 3616530"/>
              <a:gd name="connsiteX14" fmla="*/ 3724275 w 3800475"/>
              <a:gd name="connsiteY14" fmla="*/ 2578305 h 3616530"/>
              <a:gd name="connsiteX15" fmla="*/ 3495675 w 3800475"/>
              <a:gd name="connsiteY15" fmla="*/ 2987880 h 3616530"/>
              <a:gd name="connsiteX16" fmla="*/ 3067050 w 3800475"/>
              <a:gd name="connsiteY16" fmla="*/ 3445080 h 3616530"/>
              <a:gd name="connsiteX17" fmla="*/ 2695575 w 3800475"/>
              <a:gd name="connsiteY17" fmla="*/ 3616530 h 3616530"/>
              <a:gd name="connsiteX18" fmla="*/ 2876550 w 3800475"/>
              <a:gd name="connsiteY18" fmla="*/ 3426030 h 3616530"/>
              <a:gd name="connsiteX19" fmla="*/ 3162300 w 3800475"/>
              <a:gd name="connsiteY19" fmla="*/ 3064080 h 3616530"/>
              <a:gd name="connsiteX20" fmla="*/ 3324225 w 3800475"/>
              <a:gd name="connsiteY20" fmla="*/ 2578305 h 3616530"/>
              <a:gd name="connsiteX21" fmla="*/ 3314700 w 3800475"/>
              <a:gd name="connsiteY21" fmla="*/ 2035380 h 3616530"/>
              <a:gd name="connsiteX22" fmla="*/ 3190875 w 3800475"/>
              <a:gd name="connsiteY22" fmla="*/ 1673430 h 3616530"/>
              <a:gd name="connsiteX23" fmla="*/ 2914650 w 3800475"/>
              <a:gd name="connsiteY23" fmla="*/ 1330530 h 3616530"/>
              <a:gd name="connsiteX24" fmla="*/ 2590800 w 3800475"/>
              <a:gd name="connsiteY24" fmla="*/ 1092405 h 3616530"/>
              <a:gd name="connsiteX25" fmla="*/ 2066925 w 3800475"/>
              <a:gd name="connsiteY25" fmla="*/ 920955 h 3616530"/>
              <a:gd name="connsiteX26" fmla="*/ 1552575 w 3800475"/>
              <a:gd name="connsiteY26" fmla="*/ 959055 h 3616530"/>
              <a:gd name="connsiteX27" fmla="*/ 1101677 w 3800475"/>
              <a:gd name="connsiteY27" fmla="*/ 964264 h 3616530"/>
              <a:gd name="connsiteX28" fmla="*/ 801202 w 3800475"/>
              <a:gd name="connsiteY28" fmla="*/ 1254330 h 3616530"/>
              <a:gd name="connsiteX29" fmla="*/ 650412 w 3800475"/>
              <a:gd name="connsiteY29" fmla="*/ 1456652 h 3616530"/>
              <a:gd name="connsiteX30" fmla="*/ 468193 w 3800475"/>
              <a:gd name="connsiteY30" fmla="*/ 1706263 h 3616530"/>
              <a:gd name="connsiteX31" fmla="*/ 419467 w 3800475"/>
              <a:gd name="connsiteY31" fmla="*/ 2180889 h 3616530"/>
              <a:gd name="connsiteX32" fmla="*/ 457200 w 3800475"/>
              <a:gd name="connsiteY32" fmla="*/ 2483055 h 3616530"/>
              <a:gd name="connsiteX33" fmla="*/ 584248 w 3800475"/>
              <a:gd name="connsiteY33" fmla="*/ 2827915 h 3616530"/>
              <a:gd name="connsiteX34" fmla="*/ 688656 w 3800475"/>
              <a:gd name="connsiteY34" fmla="*/ 2996732 h 3616530"/>
              <a:gd name="connsiteX35" fmla="*/ 802956 w 3800475"/>
              <a:gd name="connsiteY35" fmla="*/ 3136973 h 3616530"/>
              <a:gd name="connsiteX36" fmla="*/ 987888 w 3800475"/>
              <a:gd name="connsiteY36" fmla="*/ 3332067 h 3616530"/>
              <a:gd name="connsiteX37" fmla="*/ 1057275 w 3800475"/>
              <a:gd name="connsiteY37" fmla="*/ 3549855 h 3616530"/>
              <a:gd name="connsiteX38" fmla="*/ 1086217 w 3800475"/>
              <a:gd name="connsiteY38" fmla="*/ 3416109 h 3616530"/>
              <a:gd name="connsiteX0" fmla="*/ 981075 w 3800475"/>
              <a:gd name="connsiteY0" fmla="*/ 3457853 h 3616530"/>
              <a:gd name="connsiteX1" fmla="*/ 460056 w 3800475"/>
              <a:gd name="connsiteY1" fmla="*/ 3020712 h 3616530"/>
              <a:gd name="connsiteX2" fmla="*/ 0 w 3800475"/>
              <a:gd name="connsiteY2" fmla="*/ 2197305 h 3616530"/>
              <a:gd name="connsiteX3" fmla="*/ 28575 w 3800475"/>
              <a:gd name="connsiteY3" fmla="*/ 1521030 h 3616530"/>
              <a:gd name="connsiteX4" fmla="*/ 219075 w 3800475"/>
              <a:gd name="connsiteY4" fmla="*/ 911430 h 3616530"/>
              <a:gd name="connsiteX5" fmla="*/ 619125 w 3800475"/>
              <a:gd name="connsiteY5" fmla="*/ 425655 h 3616530"/>
              <a:gd name="connsiteX6" fmla="*/ 1209675 w 3800475"/>
              <a:gd name="connsiteY6" fmla="*/ 92280 h 3616530"/>
              <a:gd name="connsiteX7" fmla="*/ 1826822 w 3800475"/>
              <a:gd name="connsiteY7" fmla="*/ 0 h 3616530"/>
              <a:gd name="connsiteX8" fmla="*/ 2451882 w 3800475"/>
              <a:gd name="connsiteY8" fmla="*/ 78498 h 3616530"/>
              <a:gd name="connsiteX9" fmla="*/ 3032907 w 3800475"/>
              <a:gd name="connsiteY9" fmla="*/ 323514 h 3616530"/>
              <a:gd name="connsiteX10" fmla="*/ 3429000 w 3800475"/>
              <a:gd name="connsiteY10" fmla="*/ 730455 h 3616530"/>
              <a:gd name="connsiteX11" fmla="*/ 3657600 w 3800475"/>
              <a:gd name="connsiteY11" fmla="*/ 1101930 h 3616530"/>
              <a:gd name="connsiteX12" fmla="*/ 3771900 w 3800475"/>
              <a:gd name="connsiteY12" fmla="*/ 1549605 h 3616530"/>
              <a:gd name="connsiteX13" fmla="*/ 3800475 w 3800475"/>
              <a:gd name="connsiteY13" fmla="*/ 2130630 h 3616530"/>
              <a:gd name="connsiteX14" fmla="*/ 3724275 w 3800475"/>
              <a:gd name="connsiteY14" fmla="*/ 2578305 h 3616530"/>
              <a:gd name="connsiteX15" fmla="*/ 3495675 w 3800475"/>
              <a:gd name="connsiteY15" fmla="*/ 2987880 h 3616530"/>
              <a:gd name="connsiteX16" fmla="*/ 3067050 w 3800475"/>
              <a:gd name="connsiteY16" fmla="*/ 3445080 h 3616530"/>
              <a:gd name="connsiteX17" fmla="*/ 2695575 w 3800475"/>
              <a:gd name="connsiteY17" fmla="*/ 3616530 h 3616530"/>
              <a:gd name="connsiteX18" fmla="*/ 2876550 w 3800475"/>
              <a:gd name="connsiteY18" fmla="*/ 3426030 h 3616530"/>
              <a:gd name="connsiteX19" fmla="*/ 3162300 w 3800475"/>
              <a:gd name="connsiteY19" fmla="*/ 3064080 h 3616530"/>
              <a:gd name="connsiteX20" fmla="*/ 3324225 w 3800475"/>
              <a:gd name="connsiteY20" fmla="*/ 2578305 h 3616530"/>
              <a:gd name="connsiteX21" fmla="*/ 3314700 w 3800475"/>
              <a:gd name="connsiteY21" fmla="*/ 2035380 h 3616530"/>
              <a:gd name="connsiteX22" fmla="*/ 3190875 w 3800475"/>
              <a:gd name="connsiteY22" fmla="*/ 1673430 h 3616530"/>
              <a:gd name="connsiteX23" fmla="*/ 2914650 w 3800475"/>
              <a:gd name="connsiteY23" fmla="*/ 1330530 h 3616530"/>
              <a:gd name="connsiteX24" fmla="*/ 2590800 w 3800475"/>
              <a:gd name="connsiteY24" fmla="*/ 1092405 h 3616530"/>
              <a:gd name="connsiteX25" fmla="*/ 2066925 w 3800475"/>
              <a:gd name="connsiteY25" fmla="*/ 920955 h 3616530"/>
              <a:gd name="connsiteX26" fmla="*/ 1552575 w 3800475"/>
              <a:gd name="connsiteY26" fmla="*/ 959055 h 3616530"/>
              <a:gd name="connsiteX27" fmla="*/ 1101677 w 3800475"/>
              <a:gd name="connsiteY27" fmla="*/ 964264 h 3616530"/>
              <a:gd name="connsiteX28" fmla="*/ 801202 w 3800475"/>
              <a:gd name="connsiteY28" fmla="*/ 1254330 h 3616530"/>
              <a:gd name="connsiteX29" fmla="*/ 650412 w 3800475"/>
              <a:gd name="connsiteY29" fmla="*/ 1456652 h 3616530"/>
              <a:gd name="connsiteX30" fmla="*/ 468193 w 3800475"/>
              <a:gd name="connsiteY30" fmla="*/ 1706263 h 3616530"/>
              <a:gd name="connsiteX31" fmla="*/ 419467 w 3800475"/>
              <a:gd name="connsiteY31" fmla="*/ 2180889 h 3616530"/>
              <a:gd name="connsiteX32" fmla="*/ 457200 w 3800475"/>
              <a:gd name="connsiteY32" fmla="*/ 2483055 h 3616530"/>
              <a:gd name="connsiteX33" fmla="*/ 584248 w 3800475"/>
              <a:gd name="connsiteY33" fmla="*/ 2827915 h 3616530"/>
              <a:gd name="connsiteX34" fmla="*/ 688656 w 3800475"/>
              <a:gd name="connsiteY34" fmla="*/ 2996732 h 3616530"/>
              <a:gd name="connsiteX35" fmla="*/ 802956 w 3800475"/>
              <a:gd name="connsiteY35" fmla="*/ 3136973 h 3616530"/>
              <a:gd name="connsiteX36" fmla="*/ 987888 w 3800475"/>
              <a:gd name="connsiteY36" fmla="*/ 3332067 h 3616530"/>
              <a:gd name="connsiteX37" fmla="*/ 1057275 w 3800475"/>
              <a:gd name="connsiteY37" fmla="*/ 3549855 h 3616530"/>
              <a:gd name="connsiteX38" fmla="*/ 1086217 w 3800475"/>
              <a:gd name="connsiteY38" fmla="*/ 3416109 h 3616530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724275 w 3800475"/>
              <a:gd name="connsiteY14" fmla="*/ 2578305 h 3549855"/>
              <a:gd name="connsiteX15" fmla="*/ 3495675 w 3800475"/>
              <a:gd name="connsiteY15" fmla="*/ 2987880 h 3549855"/>
              <a:gd name="connsiteX16" fmla="*/ 3067050 w 3800475"/>
              <a:gd name="connsiteY16" fmla="*/ 3445080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724275 w 3800475"/>
              <a:gd name="connsiteY14" fmla="*/ 2578305 h 3549855"/>
              <a:gd name="connsiteX15" fmla="*/ 3495675 w 3800475"/>
              <a:gd name="connsiteY15" fmla="*/ 298788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724275 w 3800475"/>
              <a:gd name="connsiteY14" fmla="*/ 2578305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7190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552575 w 3800475"/>
              <a:gd name="connsiteY26" fmla="*/ 95905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066925 w 3800475"/>
              <a:gd name="connsiteY25" fmla="*/ 920955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590800 w 3800475"/>
              <a:gd name="connsiteY24" fmla="*/ 1092405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14650 w 3800475"/>
              <a:gd name="connsiteY23" fmla="*/ 1330530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190875 w 3800475"/>
              <a:gd name="connsiteY22" fmla="*/ 1673430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314700 w 3800475"/>
              <a:gd name="connsiteY21" fmla="*/ 2035380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465633 w 3800475"/>
              <a:gd name="connsiteY21" fmla="*/ 2093203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24225 w 3800475"/>
              <a:gd name="connsiteY20" fmla="*/ 2578305 h 3549855"/>
              <a:gd name="connsiteX21" fmla="*/ 3450540 w 3800475"/>
              <a:gd name="connsiteY21" fmla="*/ 2151026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  <a:gd name="connsiteX0" fmla="*/ 981075 w 3800475"/>
              <a:gd name="connsiteY0" fmla="*/ 3457853 h 3549855"/>
              <a:gd name="connsiteX1" fmla="*/ 460056 w 3800475"/>
              <a:gd name="connsiteY1" fmla="*/ 3020712 h 3549855"/>
              <a:gd name="connsiteX2" fmla="*/ 0 w 3800475"/>
              <a:gd name="connsiteY2" fmla="*/ 2197305 h 3549855"/>
              <a:gd name="connsiteX3" fmla="*/ 28575 w 3800475"/>
              <a:gd name="connsiteY3" fmla="*/ 1521030 h 3549855"/>
              <a:gd name="connsiteX4" fmla="*/ 219075 w 3800475"/>
              <a:gd name="connsiteY4" fmla="*/ 911430 h 3549855"/>
              <a:gd name="connsiteX5" fmla="*/ 619125 w 3800475"/>
              <a:gd name="connsiteY5" fmla="*/ 425655 h 3549855"/>
              <a:gd name="connsiteX6" fmla="*/ 1209675 w 3800475"/>
              <a:gd name="connsiteY6" fmla="*/ 92280 h 3549855"/>
              <a:gd name="connsiteX7" fmla="*/ 1826822 w 3800475"/>
              <a:gd name="connsiteY7" fmla="*/ 0 h 3549855"/>
              <a:gd name="connsiteX8" fmla="*/ 2451882 w 3800475"/>
              <a:gd name="connsiteY8" fmla="*/ 78498 h 3549855"/>
              <a:gd name="connsiteX9" fmla="*/ 3032907 w 3800475"/>
              <a:gd name="connsiteY9" fmla="*/ 323514 h 3549855"/>
              <a:gd name="connsiteX10" fmla="*/ 3429000 w 3800475"/>
              <a:gd name="connsiteY10" fmla="*/ 730455 h 3549855"/>
              <a:gd name="connsiteX11" fmla="*/ 3657600 w 3800475"/>
              <a:gd name="connsiteY11" fmla="*/ 1101930 h 3549855"/>
              <a:gd name="connsiteX12" fmla="*/ 3794540 w 3800475"/>
              <a:gd name="connsiteY12" fmla="*/ 1549605 h 3549855"/>
              <a:gd name="connsiteX13" fmla="*/ 3800475 w 3800475"/>
              <a:gd name="connsiteY13" fmla="*/ 2130630 h 3549855"/>
              <a:gd name="connsiteX14" fmla="*/ 3686542 w 3800475"/>
              <a:gd name="connsiteY14" fmla="*/ 2571077 h 3549855"/>
              <a:gd name="connsiteX15" fmla="*/ 3450395 w 3800475"/>
              <a:gd name="connsiteY15" fmla="*/ 2951740 h 3549855"/>
              <a:gd name="connsiteX16" fmla="*/ 3067050 w 3800475"/>
              <a:gd name="connsiteY16" fmla="*/ 3336662 h 3549855"/>
              <a:gd name="connsiteX17" fmla="*/ 2650296 w 3800475"/>
              <a:gd name="connsiteY17" fmla="*/ 3471972 h 3549855"/>
              <a:gd name="connsiteX18" fmla="*/ 2876550 w 3800475"/>
              <a:gd name="connsiteY18" fmla="*/ 3426030 h 3549855"/>
              <a:gd name="connsiteX19" fmla="*/ 3162300 w 3800475"/>
              <a:gd name="connsiteY19" fmla="*/ 3064080 h 3549855"/>
              <a:gd name="connsiteX20" fmla="*/ 3384598 w 3800475"/>
              <a:gd name="connsiteY20" fmla="*/ 2599989 h 3549855"/>
              <a:gd name="connsiteX21" fmla="*/ 3450540 w 3800475"/>
              <a:gd name="connsiteY21" fmla="*/ 2151026 h 3549855"/>
              <a:gd name="connsiteX22" fmla="*/ 3319167 w 3800475"/>
              <a:gd name="connsiteY22" fmla="*/ 1637291 h 3549855"/>
              <a:gd name="connsiteX23" fmla="*/ 2997663 w 3800475"/>
              <a:gd name="connsiteY23" fmla="*/ 1185972 h 3549855"/>
              <a:gd name="connsiteX24" fmla="*/ 2703999 w 3800475"/>
              <a:gd name="connsiteY24" fmla="*/ 969531 h 3549855"/>
              <a:gd name="connsiteX25" fmla="*/ 2157485 w 3800475"/>
              <a:gd name="connsiteY25" fmla="*/ 798081 h 3549855"/>
              <a:gd name="connsiteX26" fmla="*/ 1605401 w 3800475"/>
              <a:gd name="connsiteY26" fmla="*/ 785585 h 3549855"/>
              <a:gd name="connsiteX27" fmla="*/ 1101677 w 3800475"/>
              <a:gd name="connsiteY27" fmla="*/ 964264 h 3549855"/>
              <a:gd name="connsiteX28" fmla="*/ 801202 w 3800475"/>
              <a:gd name="connsiteY28" fmla="*/ 1254330 h 3549855"/>
              <a:gd name="connsiteX29" fmla="*/ 650412 w 3800475"/>
              <a:gd name="connsiteY29" fmla="*/ 1456652 h 3549855"/>
              <a:gd name="connsiteX30" fmla="*/ 468193 w 3800475"/>
              <a:gd name="connsiteY30" fmla="*/ 1706263 h 3549855"/>
              <a:gd name="connsiteX31" fmla="*/ 419467 w 3800475"/>
              <a:gd name="connsiteY31" fmla="*/ 2180889 h 3549855"/>
              <a:gd name="connsiteX32" fmla="*/ 457200 w 3800475"/>
              <a:gd name="connsiteY32" fmla="*/ 2483055 h 3549855"/>
              <a:gd name="connsiteX33" fmla="*/ 584248 w 3800475"/>
              <a:gd name="connsiteY33" fmla="*/ 2827915 h 3549855"/>
              <a:gd name="connsiteX34" fmla="*/ 688656 w 3800475"/>
              <a:gd name="connsiteY34" fmla="*/ 2996732 h 3549855"/>
              <a:gd name="connsiteX35" fmla="*/ 802956 w 3800475"/>
              <a:gd name="connsiteY35" fmla="*/ 3136973 h 3549855"/>
              <a:gd name="connsiteX36" fmla="*/ 987888 w 3800475"/>
              <a:gd name="connsiteY36" fmla="*/ 3332067 h 3549855"/>
              <a:gd name="connsiteX37" fmla="*/ 1057275 w 3800475"/>
              <a:gd name="connsiteY37" fmla="*/ 3549855 h 3549855"/>
              <a:gd name="connsiteX38" fmla="*/ 1086217 w 3800475"/>
              <a:gd name="connsiteY38" fmla="*/ 3416109 h 354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00475" h="3549855">
                <a:moveTo>
                  <a:pt x="981075" y="3457853"/>
                </a:moveTo>
                <a:lnTo>
                  <a:pt x="460056" y="3020712"/>
                </a:lnTo>
                <a:lnTo>
                  <a:pt x="0" y="2197305"/>
                </a:lnTo>
                <a:lnTo>
                  <a:pt x="28575" y="1521030"/>
                </a:lnTo>
                <a:lnTo>
                  <a:pt x="219075" y="911430"/>
                </a:lnTo>
                <a:lnTo>
                  <a:pt x="619125" y="425655"/>
                </a:lnTo>
                <a:lnTo>
                  <a:pt x="1209675" y="92280"/>
                </a:lnTo>
                <a:lnTo>
                  <a:pt x="1826822" y="0"/>
                </a:lnTo>
                <a:lnTo>
                  <a:pt x="2451882" y="78498"/>
                </a:lnTo>
                <a:lnTo>
                  <a:pt x="3032907" y="323514"/>
                </a:lnTo>
                <a:lnTo>
                  <a:pt x="3429000" y="730455"/>
                </a:lnTo>
                <a:lnTo>
                  <a:pt x="3657600" y="1101930"/>
                </a:lnTo>
                <a:lnTo>
                  <a:pt x="3794540" y="1549605"/>
                </a:lnTo>
                <a:cubicBezTo>
                  <a:pt x="3796518" y="1743280"/>
                  <a:pt x="3798497" y="1936955"/>
                  <a:pt x="3800475" y="2130630"/>
                </a:cubicBezTo>
                <a:lnTo>
                  <a:pt x="3686542" y="2571077"/>
                </a:lnTo>
                <a:lnTo>
                  <a:pt x="3450395" y="2951740"/>
                </a:lnTo>
                <a:lnTo>
                  <a:pt x="3067050" y="3336662"/>
                </a:lnTo>
                <a:lnTo>
                  <a:pt x="2650296" y="3471972"/>
                </a:lnTo>
                <a:lnTo>
                  <a:pt x="2876550" y="3426030"/>
                </a:lnTo>
                <a:lnTo>
                  <a:pt x="3162300" y="3064080"/>
                </a:lnTo>
                <a:lnTo>
                  <a:pt x="3384598" y="2599989"/>
                </a:lnTo>
                <a:lnTo>
                  <a:pt x="3450540" y="2151026"/>
                </a:lnTo>
                <a:lnTo>
                  <a:pt x="3319167" y="1637291"/>
                </a:lnTo>
                <a:lnTo>
                  <a:pt x="2997663" y="1185972"/>
                </a:lnTo>
                <a:lnTo>
                  <a:pt x="2703999" y="969531"/>
                </a:lnTo>
                <a:cubicBezTo>
                  <a:pt x="2559561" y="871423"/>
                  <a:pt x="2422669" y="831138"/>
                  <a:pt x="2157485" y="798081"/>
                </a:cubicBezTo>
                <a:cubicBezTo>
                  <a:pt x="2003644" y="752958"/>
                  <a:pt x="1827162" y="751201"/>
                  <a:pt x="1605401" y="785585"/>
                </a:cubicBezTo>
                <a:lnTo>
                  <a:pt x="1101677" y="964264"/>
                </a:lnTo>
                <a:lnTo>
                  <a:pt x="801202" y="1254330"/>
                </a:lnTo>
                <a:lnTo>
                  <a:pt x="650412" y="1456652"/>
                </a:lnTo>
                <a:lnTo>
                  <a:pt x="468193" y="1706263"/>
                </a:lnTo>
                <a:lnTo>
                  <a:pt x="419467" y="2180889"/>
                </a:lnTo>
                <a:lnTo>
                  <a:pt x="457200" y="2483055"/>
                </a:lnTo>
                <a:lnTo>
                  <a:pt x="584248" y="2827915"/>
                </a:lnTo>
                <a:lnTo>
                  <a:pt x="688656" y="2996732"/>
                </a:lnTo>
                <a:lnTo>
                  <a:pt x="802956" y="3136973"/>
                </a:lnTo>
                <a:lnTo>
                  <a:pt x="987888" y="3332067"/>
                </a:lnTo>
                <a:lnTo>
                  <a:pt x="1057275" y="3549855"/>
                </a:lnTo>
                <a:lnTo>
                  <a:pt x="1086217" y="3416109"/>
                </a:lnTo>
              </a:path>
            </a:pathLst>
          </a:custGeom>
          <a:solidFill>
            <a:srgbClr val="92D050">
              <a:alpha val="1411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65C9-8C4A-C8B4-5FD5-EB332FCCE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9308FF-1637-6700-40BE-79785502022B}"/>
              </a:ext>
            </a:extLst>
          </p:cNvPr>
          <p:cNvSpPr/>
          <p:nvPr/>
        </p:nvSpPr>
        <p:spPr>
          <a:xfrm>
            <a:off x="-378238" y="3808164"/>
            <a:ext cx="6677439" cy="128337"/>
          </a:xfrm>
          <a:custGeom>
            <a:avLst/>
            <a:gdLst>
              <a:gd name="connsiteX0" fmla="*/ 0 w 10148603"/>
              <a:gd name="connsiteY0" fmla="*/ 0 h 1719397"/>
              <a:gd name="connsiteX1" fmla="*/ 10148603 w 10148603"/>
              <a:gd name="connsiteY1" fmla="*/ 0 h 1719397"/>
              <a:gd name="connsiteX2" fmla="*/ 10148603 w 10148603"/>
              <a:gd name="connsiteY2" fmla="*/ 1719397 h 1719397"/>
              <a:gd name="connsiteX3" fmla="*/ 0 w 10148603"/>
              <a:gd name="connsiteY3" fmla="*/ 1719397 h 1719397"/>
              <a:gd name="connsiteX4" fmla="*/ 0 w 10148603"/>
              <a:gd name="connsiteY4" fmla="*/ 0 h 1719397"/>
              <a:gd name="connsiteX0" fmla="*/ 0 w 10327507"/>
              <a:gd name="connsiteY0" fmla="*/ 0 h 1719397"/>
              <a:gd name="connsiteX1" fmla="*/ 10327507 w 10327507"/>
              <a:gd name="connsiteY1" fmla="*/ 19878 h 1719397"/>
              <a:gd name="connsiteX2" fmla="*/ 10148603 w 10327507"/>
              <a:gd name="connsiteY2" fmla="*/ 1719397 h 1719397"/>
              <a:gd name="connsiteX3" fmla="*/ 0 w 10327507"/>
              <a:gd name="connsiteY3" fmla="*/ 1719397 h 1719397"/>
              <a:gd name="connsiteX4" fmla="*/ 0 w 10327507"/>
              <a:gd name="connsiteY4" fmla="*/ 0 h 1719397"/>
              <a:gd name="connsiteX0" fmla="*/ 0 w 10327507"/>
              <a:gd name="connsiteY0" fmla="*/ 0 h 1739275"/>
              <a:gd name="connsiteX1" fmla="*/ 10327507 w 10327507"/>
              <a:gd name="connsiteY1" fmla="*/ 19878 h 1739275"/>
              <a:gd name="connsiteX2" fmla="*/ 9949820 w 10327507"/>
              <a:gd name="connsiteY2" fmla="*/ 1739275 h 1739275"/>
              <a:gd name="connsiteX3" fmla="*/ 0 w 10327507"/>
              <a:gd name="connsiteY3" fmla="*/ 1719397 h 1739275"/>
              <a:gd name="connsiteX4" fmla="*/ 0 w 10327507"/>
              <a:gd name="connsiteY4" fmla="*/ 0 h 173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7507" h="1739275">
                <a:moveTo>
                  <a:pt x="0" y="0"/>
                </a:moveTo>
                <a:lnTo>
                  <a:pt x="10327507" y="19878"/>
                </a:lnTo>
                <a:lnTo>
                  <a:pt x="9949820" y="1739275"/>
                </a:lnTo>
                <a:lnTo>
                  <a:pt x="0" y="1719397"/>
                </a:lnTo>
                <a:lnTo>
                  <a:pt x="0" y="0"/>
                </a:lnTo>
                <a:close/>
              </a:path>
            </a:pathLst>
          </a:custGeom>
          <a:solidFill>
            <a:srgbClr val="AB1F2D"/>
          </a:solidFill>
          <a:ln>
            <a:noFill/>
          </a:ln>
          <a:effectLst>
            <a:outerShdw blurRad="50800" dist="762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marL="714358">
              <a:tabLst>
                <a:tab pos="714358" algn="l"/>
                <a:tab pos="3411981" algn="l"/>
              </a:tabLst>
            </a:pPr>
            <a:endParaRPr lang="en-GB" sz="4400" b="1" spc="-133" dirty="0">
              <a:solidFill>
                <a:schemeClr val="tx1"/>
              </a:solidFill>
              <a:latin typeface="Sanchez Regular" panose="02000000000000000000" pitchFamily="50" charset="0"/>
              <a:ea typeface="Sanchez " charset="0"/>
              <a:cs typeface="Sanchez 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1CD1E-2FA8-648A-C5DA-BC7D4A175CD3}"/>
              </a:ext>
            </a:extLst>
          </p:cNvPr>
          <p:cNvSpPr txBox="1"/>
          <p:nvPr/>
        </p:nvSpPr>
        <p:spPr>
          <a:xfrm>
            <a:off x="-619020" y="3192610"/>
            <a:ext cx="1078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58">
              <a:tabLst>
                <a:tab pos="714358" algn="l"/>
                <a:tab pos="3411981" algn="l"/>
              </a:tabLst>
            </a:pPr>
            <a:r>
              <a:rPr lang="en-US" sz="3600" b="1" spc="-133" dirty="0">
                <a:latin typeface="Arial" panose="020B0604020202020204" pitchFamily="34" charset="0"/>
                <a:ea typeface="Sanchez " charset="0"/>
                <a:cs typeface="Arial" panose="020B0604020202020204" pitchFamily="34" charset="0"/>
              </a:rPr>
              <a:t>Final thoughts</a:t>
            </a:r>
            <a:endParaRPr lang="en-GB" sz="3600" b="1" spc="-133" dirty="0">
              <a:latin typeface="Arial" panose="020B0604020202020204" pitchFamily="34" charset="0"/>
              <a:ea typeface="Sanchez 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7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19B8-8EF5-A3FF-0EAD-9C826297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11AE909-3366-5178-4B7B-3C4667A2A83C}"/>
              </a:ext>
            </a:extLst>
          </p:cNvPr>
          <p:cNvGrpSpPr/>
          <p:nvPr/>
        </p:nvGrpSpPr>
        <p:grpSpPr>
          <a:xfrm rot="5400000">
            <a:off x="1281938" y="-153230"/>
            <a:ext cx="5238786" cy="7846543"/>
            <a:chOff x="8469221" y="3282259"/>
            <a:chExt cx="4123734" cy="39633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A154C2-215C-7B43-B866-3886373470D5}"/>
                </a:ext>
              </a:extLst>
            </p:cNvPr>
            <p:cNvSpPr/>
            <p:nvPr/>
          </p:nvSpPr>
          <p:spPr>
            <a:xfrm>
              <a:off x="8469221" y="3282259"/>
              <a:ext cx="4123734" cy="3963382"/>
            </a:xfrm>
            <a:prstGeom prst="round2SameRect">
              <a:avLst/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7F202263-8FE1-9D6B-8DC6-73ED204D91A2}"/>
                </a:ext>
              </a:extLst>
            </p:cNvPr>
            <p:cNvSpPr txBox="1"/>
            <p:nvPr/>
          </p:nvSpPr>
          <p:spPr>
            <a:xfrm rot="16200000">
              <a:off x="8657502" y="4307591"/>
              <a:ext cx="3747174" cy="1910464"/>
            </a:xfrm>
            <a:prstGeom prst="round2Same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r>
                <a:rPr lang="en-US" sz="3000" dirty="0"/>
                <a:t>Health justice describes the ecosystem of community-led movements </a:t>
              </a:r>
            </a:p>
            <a:p>
              <a:endParaRPr lang="en-US" sz="3000" dirty="0"/>
            </a:p>
            <a:p>
              <a:r>
                <a:rPr lang="en-US" sz="3000" dirty="0"/>
                <a:t>What one small action will YOU take to challenge hatred in your role?</a:t>
              </a:r>
            </a:p>
            <a:p>
              <a:endParaRPr lang="en-US" sz="3000" dirty="0"/>
            </a:p>
            <a:p>
              <a:r>
                <a:rPr lang="en-US" sz="3000" dirty="0"/>
                <a:t>Think about learning beyond journals – social media, activism, books, plays, films, poetry</a:t>
              </a:r>
            </a:p>
            <a:p>
              <a:endParaRPr lang="en-US" sz="3000" dirty="0"/>
            </a:p>
            <a:p>
              <a:r>
                <a:rPr lang="en-US" sz="3000" dirty="0"/>
                <a:t>Embed educational solutions in community </a:t>
              </a:r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176E5C5-E781-AD0C-7BAB-1D2D97A4DD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A96442-7631-612F-9D67-F8C753932656}"/>
              </a:ext>
            </a:extLst>
          </p:cNvPr>
          <p:cNvSpPr txBox="1">
            <a:spLocks/>
          </p:cNvSpPr>
          <p:nvPr/>
        </p:nvSpPr>
        <p:spPr>
          <a:xfrm>
            <a:off x="76658" y="-59027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Liberation?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12+ Thousand Bird Set Free Royalty-Free Images, Stock Photos &amp; Pictures |  Shutterstock">
            <a:extLst>
              <a:ext uri="{FF2B5EF4-FFF2-40B4-BE49-F238E27FC236}">
                <a16:creationId xmlns:a16="http://schemas.microsoft.com/office/drawing/2014/main" id="{BB1A1239-C9CC-5534-5EA9-8C0E547D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0" r="48113"/>
          <a:stretch/>
        </p:blipFill>
        <p:spPr bwMode="auto">
          <a:xfrm>
            <a:off x="8138983" y="-28715"/>
            <a:ext cx="4053017" cy="69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9AC34-0A65-9D34-77B0-3CAFCCB0C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B5C4668-F75B-787D-4939-565A1E036F9F}"/>
              </a:ext>
            </a:extLst>
          </p:cNvPr>
          <p:cNvGrpSpPr/>
          <p:nvPr/>
        </p:nvGrpSpPr>
        <p:grpSpPr>
          <a:xfrm>
            <a:off x="2856540" y="815339"/>
            <a:ext cx="6050324" cy="4795643"/>
            <a:chOff x="9086384" y="2839410"/>
            <a:chExt cx="3417936" cy="4493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EBC524-CF47-7C49-0EB4-B8CC9A5165A1}"/>
                </a:ext>
              </a:extLst>
            </p:cNvPr>
            <p:cNvSpPr/>
            <p:nvPr/>
          </p:nvSpPr>
          <p:spPr>
            <a:xfrm>
              <a:off x="9136303" y="3369171"/>
              <a:ext cx="3368017" cy="3963382"/>
            </a:xfrm>
            <a:prstGeom prst="cloudCallout">
              <a:avLst>
                <a:gd name="adj1" fmla="val -45012"/>
                <a:gd name="adj2" fmla="val 52836"/>
              </a:avLst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C221C287-4131-F331-230D-4943EB3A62EC}"/>
                </a:ext>
              </a:extLst>
            </p:cNvPr>
            <p:cNvSpPr txBox="1"/>
            <p:nvPr/>
          </p:nvSpPr>
          <p:spPr>
            <a:xfrm rot="16200000">
              <a:off x="8245898" y="3679896"/>
              <a:ext cx="3591435" cy="1910464"/>
            </a:xfrm>
            <a:prstGeom prst="cloudCallou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000" b="1"/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F9698A6-4594-A44A-A28F-0CE28E6F85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764A78D4-312C-3775-CD97-240E15FEE929}"/>
              </a:ext>
            </a:extLst>
          </p:cNvPr>
          <p:cNvSpPr/>
          <p:nvPr/>
        </p:nvSpPr>
        <p:spPr>
          <a:xfrm>
            <a:off x="0" y="1"/>
            <a:ext cx="388620" cy="437452"/>
          </a:xfrm>
          <a:prstGeom prst="halfFrame">
            <a:avLst>
              <a:gd name="adj1" fmla="val 33333"/>
              <a:gd name="adj2" fmla="val 100000"/>
            </a:avLst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E1726-03F1-812C-D8AF-5DF06CDED324}"/>
              </a:ext>
            </a:extLst>
          </p:cNvPr>
          <p:cNvSpPr txBox="1"/>
          <p:nvPr/>
        </p:nvSpPr>
        <p:spPr>
          <a:xfrm>
            <a:off x="3766052" y="2705725"/>
            <a:ext cx="4650889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/>
              <a:t>Is healthcare political?</a:t>
            </a:r>
            <a:endParaRPr lang="en-US" sz="28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36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AD79A-0DB9-34FD-D4B6-EE917EB2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FFA50BB0-3D11-1D17-D4F1-061751F48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644" y="1680882"/>
            <a:ext cx="3257774" cy="32577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C7699E1-19D2-19AE-2200-7741ECAE5A68}"/>
              </a:ext>
            </a:extLst>
          </p:cNvPr>
          <p:cNvGrpSpPr/>
          <p:nvPr/>
        </p:nvGrpSpPr>
        <p:grpSpPr>
          <a:xfrm>
            <a:off x="1162374" y="963996"/>
            <a:ext cx="4650889" cy="3851238"/>
            <a:chOff x="9086384" y="2839410"/>
            <a:chExt cx="3417936" cy="4493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991547-A063-791B-D04A-F45162B2AB12}"/>
                </a:ext>
              </a:extLst>
            </p:cNvPr>
            <p:cNvSpPr/>
            <p:nvPr/>
          </p:nvSpPr>
          <p:spPr>
            <a:xfrm>
              <a:off x="9136303" y="3369171"/>
              <a:ext cx="3368017" cy="3963382"/>
            </a:xfrm>
            <a:prstGeom prst="cloudCallout">
              <a:avLst>
                <a:gd name="adj1" fmla="val -45012"/>
                <a:gd name="adj2" fmla="val 52836"/>
              </a:avLst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CA5B07ED-DAD8-7EED-45A6-4AA401530503}"/>
                </a:ext>
              </a:extLst>
            </p:cNvPr>
            <p:cNvSpPr txBox="1"/>
            <p:nvPr/>
          </p:nvSpPr>
          <p:spPr>
            <a:xfrm rot="16200000">
              <a:off x="8245898" y="3679896"/>
              <a:ext cx="3591435" cy="1910464"/>
            </a:xfrm>
            <a:prstGeom prst="cloudCallou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000" b="1"/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7582479-C419-4E6E-B049-7ACDA64795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CA1FBCCB-B8DC-48AE-FAB6-CA796D5F2A8D}"/>
              </a:ext>
            </a:extLst>
          </p:cNvPr>
          <p:cNvSpPr/>
          <p:nvPr/>
        </p:nvSpPr>
        <p:spPr>
          <a:xfrm>
            <a:off x="0" y="1"/>
            <a:ext cx="388620" cy="437452"/>
          </a:xfrm>
          <a:prstGeom prst="halfFrame">
            <a:avLst>
              <a:gd name="adj1" fmla="val 33333"/>
              <a:gd name="adj2" fmla="val 100000"/>
            </a:avLst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1C87C-A99E-8FD5-1404-F15CFA1B5811}"/>
              </a:ext>
            </a:extLst>
          </p:cNvPr>
          <p:cNvSpPr txBox="1"/>
          <p:nvPr/>
        </p:nvSpPr>
        <p:spPr>
          <a:xfrm>
            <a:off x="1956509" y="2195395"/>
            <a:ext cx="3610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/>
              <a:t>Should health education be political?</a:t>
            </a:r>
            <a:endParaRPr lang="en-US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6D0E2-5725-3E9A-E09C-D04492C415C9}"/>
              </a:ext>
            </a:extLst>
          </p:cNvPr>
          <p:cNvSpPr txBox="1"/>
          <p:nvPr/>
        </p:nvSpPr>
        <p:spPr>
          <a:xfrm>
            <a:off x="7418644" y="2503172"/>
            <a:ext cx="3610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/>
              <a:t>What do I even mean by that?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152671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34265-4920-D7D5-46BF-D5A709004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9B976B-2FD7-B6B7-FDE1-9906B567DEE2}"/>
              </a:ext>
            </a:extLst>
          </p:cNvPr>
          <p:cNvSpPr/>
          <p:nvPr/>
        </p:nvSpPr>
        <p:spPr>
          <a:xfrm>
            <a:off x="381279" y="260150"/>
            <a:ext cx="3537578" cy="1325892"/>
          </a:xfrm>
          <a:prstGeom prst="rect">
            <a:avLst/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73CDF-8631-F501-6CB0-21FCC8C86A31}"/>
              </a:ext>
            </a:extLst>
          </p:cNvPr>
          <p:cNvSpPr/>
          <p:nvPr/>
        </p:nvSpPr>
        <p:spPr>
          <a:xfrm>
            <a:off x="381279" y="6014143"/>
            <a:ext cx="3263752" cy="649559"/>
          </a:xfrm>
          <a:prstGeom prst="rect">
            <a:avLst/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E14CFC-430F-199D-65D4-C48A57C5F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457" y="923096"/>
            <a:ext cx="7012800" cy="1468800"/>
          </a:xfrm>
        </p:spPr>
        <p:txBody>
          <a:bodyPr/>
          <a:lstStyle/>
          <a:p>
            <a:pPr marL="936625" indent="-754063">
              <a:tabLst>
                <a:tab pos="937664" algn="l"/>
              </a:tabLst>
            </a:pPr>
            <a:r>
              <a:rPr lang="en-GB" spc="-175" dirty="0">
                <a:latin typeface="+mn-lt"/>
                <a:ea typeface="Sanchez " charset="0"/>
                <a:cs typeface="Sanchez " charset="0"/>
              </a:rPr>
              <a:t>Questions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06ECBA-E50A-B959-C714-E63B5D23F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880" y="2441655"/>
            <a:ext cx="7012800" cy="1752000"/>
          </a:xfrm>
        </p:spPr>
        <p:txBody>
          <a:bodyPr>
            <a:normAutofit/>
          </a:bodyPr>
          <a:lstStyle/>
          <a:p>
            <a:r>
              <a:rPr lang="en-GB" sz="3200" dirty="0"/>
              <a:t>Jo.hartland@bristol.ac.uk</a:t>
            </a:r>
          </a:p>
          <a:p>
            <a:r>
              <a:rPr lang="en-GB" sz="3200" dirty="0"/>
              <a:t>patels2@cardiff.ac.uk </a:t>
            </a:r>
            <a:br>
              <a:rPr lang="en-GB" sz="3200" dirty="0"/>
            </a:br>
            <a:endParaRPr lang="en-GB" sz="3200" dirty="0"/>
          </a:p>
          <a:p>
            <a:pPr algn="ctr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DC05A-46CA-A608-D8BC-1033A23404DD}"/>
              </a:ext>
            </a:extLst>
          </p:cNvPr>
          <p:cNvSpPr txBox="1"/>
          <p:nvPr/>
        </p:nvSpPr>
        <p:spPr>
          <a:xfrm>
            <a:off x="673880" y="5934904"/>
            <a:ext cx="7598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961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14B77-FF1B-E431-DB7C-4C486ABC1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41866B6-49CF-9A9A-3406-2B741369D70C}"/>
              </a:ext>
            </a:extLst>
          </p:cNvPr>
          <p:cNvGrpSpPr/>
          <p:nvPr/>
        </p:nvGrpSpPr>
        <p:grpSpPr>
          <a:xfrm>
            <a:off x="2856540" y="815339"/>
            <a:ext cx="6050324" cy="4795643"/>
            <a:chOff x="9086384" y="2839410"/>
            <a:chExt cx="3417936" cy="4493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3FB103-DB2A-2002-66FA-51C9D56BF358}"/>
                </a:ext>
              </a:extLst>
            </p:cNvPr>
            <p:cNvSpPr/>
            <p:nvPr/>
          </p:nvSpPr>
          <p:spPr>
            <a:xfrm>
              <a:off x="9136303" y="3369171"/>
              <a:ext cx="3368017" cy="3963382"/>
            </a:xfrm>
            <a:prstGeom prst="cloudCallout">
              <a:avLst>
                <a:gd name="adj1" fmla="val -45012"/>
                <a:gd name="adj2" fmla="val 52836"/>
              </a:avLst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5D441AB5-1319-DE97-0254-50F7C0B471AE}"/>
                </a:ext>
              </a:extLst>
            </p:cNvPr>
            <p:cNvSpPr txBox="1"/>
            <p:nvPr/>
          </p:nvSpPr>
          <p:spPr>
            <a:xfrm rot="16200000">
              <a:off x="8245898" y="3679896"/>
              <a:ext cx="3591435" cy="1910464"/>
            </a:xfrm>
            <a:prstGeom prst="cloudCallou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000" b="1"/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D08CF4F1-FD5E-716F-7B2F-691FE9FFA3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46FC174F-3CBF-7B86-BD0B-748971867B45}"/>
              </a:ext>
            </a:extLst>
          </p:cNvPr>
          <p:cNvSpPr/>
          <p:nvPr/>
        </p:nvSpPr>
        <p:spPr>
          <a:xfrm>
            <a:off x="0" y="1"/>
            <a:ext cx="388620" cy="437452"/>
          </a:xfrm>
          <a:prstGeom prst="halfFrame">
            <a:avLst>
              <a:gd name="adj1" fmla="val 33333"/>
              <a:gd name="adj2" fmla="val 100000"/>
            </a:avLst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7F9B3-46F2-D1F0-CDF6-A9F31903863D}"/>
              </a:ext>
            </a:extLst>
          </p:cNvPr>
          <p:cNvSpPr txBox="1"/>
          <p:nvPr/>
        </p:nvSpPr>
        <p:spPr>
          <a:xfrm>
            <a:off x="3766052" y="2705725"/>
            <a:ext cx="4650889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dirty="0"/>
              <a:t>Is healthcare political?</a:t>
            </a:r>
            <a:endParaRPr lang="en-US" sz="2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9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B702B-F70F-0BFD-F3C4-3E277534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DC6D0D65-C42B-B5AB-9C60-901ED2D1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644" y="1680882"/>
            <a:ext cx="3257774" cy="32577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CB9E47-309E-3BE4-7594-957327F227E7}"/>
              </a:ext>
            </a:extLst>
          </p:cNvPr>
          <p:cNvGrpSpPr/>
          <p:nvPr/>
        </p:nvGrpSpPr>
        <p:grpSpPr>
          <a:xfrm>
            <a:off x="1162374" y="963996"/>
            <a:ext cx="4650889" cy="3851238"/>
            <a:chOff x="9086384" y="2839410"/>
            <a:chExt cx="3417936" cy="449314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3D13EB-9218-8854-786E-E7E0B48C20FB}"/>
                </a:ext>
              </a:extLst>
            </p:cNvPr>
            <p:cNvSpPr/>
            <p:nvPr/>
          </p:nvSpPr>
          <p:spPr>
            <a:xfrm>
              <a:off x="9136303" y="3369171"/>
              <a:ext cx="3368017" cy="3963382"/>
            </a:xfrm>
            <a:prstGeom prst="cloudCallout">
              <a:avLst>
                <a:gd name="adj1" fmla="val -45012"/>
                <a:gd name="adj2" fmla="val 52836"/>
              </a:avLst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6E512D74-0ABE-54E8-C592-6A802C1B09E0}"/>
                </a:ext>
              </a:extLst>
            </p:cNvPr>
            <p:cNvSpPr txBox="1"/>
            <p:nvPr/>
          </p:nvSpPr>
          <p:spPr>
            <a:xfrm rot="16200000">
              <a:off x="8245898" y="3679896"/>
              <a:ext cx="3591435" cy="1910464"/>
            </a:xfrm>
            <a:prstGeom prst="cloudCallou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000" b="1"/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8BFDF02-A995-7463-3273-A66026D0C5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16" name="Half Frame 15">
            <a:extLst>
              <a:ext uri="{FF2B5EF4-FFF2-40B4-BE49-F238E27FC236}">
                <a16:creationId xmlns:a16="http://schemas.microsoft.com/office/drawing/2014/main" id="{938CE17B-4097-C7E0-6548-9C5226B55948}"/>
              </a:ext>
            </a:extLst>
          </p:cNvPr>
          <p:cNvSpPr/>
          <p:nvPr/>
        </p:nvSpPr>
        <p:spPr>
          <a:xfrm>
            <a:off x="0" y="1"/>
            <a:ext cx="388620" cy="437452"/>
          </a:xfrm>
          <a:prstGeom prst="halfFrame">
            <a:avLst>
              <a:gd name="adj1" fmla="val 33333"/>
              <a:gd name="adj2" fmla="val 100000"/>
            </a:avLst>
          </a:prstGeom>
          <a:solidFill>
            <a:srgbClr val="AB1E2E"/>
          </a:solidFill>
          <a:ln>
            <a:solidFill>
              <a:srgbClr val="AB1E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01337-6549-B50C-CD2D-B8FB94B8705E}"/>
              </a:ext>
            </a:extLst>
          </p:cNvPr>
          <p:cNvSpPr txBox="1"/>
          <p:nvPr/>
        </p:nvSpPr>
        <p:spPr>
          <a:xfrm>
            <a:off x="1956509" y="2195395"/>
            <a:ext cx="36109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/>
              <a:t>Should health education be political?</a:t>
            </a:r>
            <a:endParaRPr lang="en-US" sz="2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DEEB3B-1E32-1763-DECE-2612704DE36E}"/>
              </a:ext>
            </a:extLst>
          </p:cNvPr>
          <p:cNvSpPr txBox="1"/>
          <p:nvPr/>
        </p:nvSpPr>
        <p:spPr>
          <a:xfrm>
            <a:off x="7418644" y="2503172"/>
            <a:ext cx="3610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/>
              <a:t>What do I even mean by that?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8452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2EF5-647E-260B-C8C3-374E5FB1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problem with "Hatred"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D5E19-CA38-E739-6C25-4D9C65196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8020"/>
            <a:ext cx="458398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Do we really think this is just about hate?</a:t>
            </a:r>
          </a:p>
          <a:p>
            <a:r>
              <a:rPr lang="en-US" dirty="0">
                <a:ea typeface="Calibri"/>
                <a:cs typeface="Calibri"/>
              </a:rPr>
              <a:t>Hatred ignores other factors</a:t>
            </a:r>
          </a:p>
          <a:p>
            <a:r>
              <a:rPr lang="en-US" dirty="0">
                <a:ea typeface="Calibri"/>
                <a:cs typeface="Calibri"/>
              </a:rPr>
              <a:t>What else drives </a:t>
            </a:r>
            <a:r>
              <a:rPr lang="en-US" dirty="0" err="1">
                <a:ea typeface="Calibri"/>
                <a:cs typeface="Calibri"/>
              </a:rPr>
              <a:t>polarisation</a:t>
            </a:r>
            <a:r>
              <a:rPr lang="en-US" dirty="0">
                <a:ea typeface="Calibri"/>
                <a:cs typeface="Calibri"/>
              </a:rPr>
              <a:t>?</a:t>
            </a:r>
          </a:p>
          <a:p>
            <a:r>
              <a:rPr lang="en-US" dirty="0">
                <a:ea typeface="Calibri"/>
                <a:cs typeface="Calibri"/>
              </a:rPr>
              <a:t>Is there a better word?</a:t>
            </a:r>
          </a:p>
        </p:txBody>
      </p:sp>
      <p:pic>
        <p:nvPicPr>
          <p:cNvPr id="4" name="Picture 3" descr="Oppression Actions of Minority Shareholders | Disinherited">
            <a:extLst>
              <a:ext uri="{FF2B5EF4-FFF2-40B4-BE49-F238E27FC236}">
                <a16:creationId xmlns:a16="http://schemas.microsoft.com/office/drawing/2014/main" id="{23570687-451E-0A43-16C5-820C0B7A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918" y="1848832"/>
            <a:ext cx="5441482" cy="36596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E1E1E"/>
                </a:solidFill>
                <a:latin typeface="Calibri"/>
              </a:rPr>
              <a:t>Question</a:t>
            </a:r>
            <a:endParaRPr sz="3600" b="1" dirty="0">
              <a:solidFill>
                <a:srgbClr val="1E1E1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00351"/>
            <a:ext cx="515302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you name any forms of oppression that exert power in healthcare and healthcare education?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350E9-074F-22AD-BB54-15070D379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1680921"/>
            <a:ext cx="6009046" cy="4292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A68C-2918-8B0C-E85B-1D37CB853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4133D91-3D1B-8899-EB81-DD1FBED575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115CDD-FDF8-5B25-2A04-07D3469FEE1F}"/>
              </a:ext>
            </a:extLst>
          </p:cNvPr>
          <p:cNvSpPr txBox="1">
            <a:spLocks/>
          </p:cNvSpPr>
          <p:nvPr/>
        </p:nvSpPr>
        <p:spPr>
          <a:xfrm>
            <a:off x="124283" y="-177005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Colonisation of knowledge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diagram of a person and a building&#10;&#10;Description automatically generated">
            <a:extLst>
              <a:ext uri="{FF2B5EF4-FFF2-40B4-BE49-F238E27FC236}">
                <a16:creationId xmlns:a16="http://schemas.microsoft.com/office/drawing/2014/main" id="{672B5F53-2D6C-29FE-7E75-F216F842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0" y="886901"/>
            <a:ext cx="10864026" cy="507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ACF068-4BCD-E042-D2DC-DE7CF4D46353}"/>
              </a:ext>
            </a:extLst>
          </p:cNvPr>
          <p:cNvSpPr txBox="1"/>
          <p:nvPr/>
        </p:nvSpPr>
        <p:spPr>
          <a:xfrm>
            <a:off x="3196883" y="6189197"/>
            <a:ext cx="5798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Calibri" panose="020F0502020204030204" pitchFamily="34" charset="0"/>
                <a:ea typeface="Times New Roman" panose="02020603050405020304" pitchFamily="18" charset="0"/>
              </a:rPr>
              <a:t>Charles E. Decolonizing the curriculum. Insights the UKSG journal. 2019;32(1).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63216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BAB80-7D60-FC48-E77A-8FA711C45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F026FD8-04AF-DDFE-0E38-CAC43C48EFA5}"/>
              </a:ext>
            </a:extLst>
          </p:cNvPr>
          <p:cNvGrpSpPr/>
          <p:nvPr/>
        </p:nvGrpSpPr>
        <p:grpSpPr>
          <a:xfrm>
            <a:off x="683544" y="1211421"/>
            <a:ext cx="10882252" cy="3315978"/>
            <a:chOff x="6820735" y="4356420"/>
            <a:chExt cx="8396114" cy="114198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64A4E5-4C48-8F76-D7CB-B34E85AF41EF}"/>
                </a:ext>
              </a:extLst>
            </p:cNvPr>
            <p:cNvSpPr/>
            <p:nvPr/>
          </p:nvSpPr>
          <p:spPr>
            <a:xfrm>
              <a:off x="6820735" y="4356420"/>
              <a:ext cx="8396114" cy="1141985"/>
            </a:xfrm>
            <a:prstGeom prst="snip2SameRect">
              <a:avLst/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F976EC64-2A87-AEC2-0643-CFB83D4AB504}"/>
                </a:ext>
              </a:extLst>
            </p:cNvPr>
            <p:cNvSpPr txBox="1"/>
            <p:nvPr/>
          </p:nvSpPr>
          <p:spPr>
            <a:xfrm>
              <a:off x="7272298" y="4517607"/>
              <a:ext cx="7694529" cy="770600"/>
            </a:xfrm>
            <a:prstGeom prst="snip2Same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,Sans-Serif" panose="020B0604020202020204" pitchFamily="34" charset="0"/>
                <a:buChar char="•"/>
              </a:pPr>
              <a:r>
                <a:rPr lang="en-US" sz="2800" dirty="0"/>
                <a:t>Controlling health curricula controls population health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Absence, stereotyping and moralism often dehumanize people through their </a:t>
              </a:r>
              <a:r>
                <a:rPr lang="en-US" sz="2800" dirty="0" err="1"/>
                <a:t>behaviours</a:t>
              </a:r>
              <a:r>
                <a:rPr lang="en-US" sz="2800" dirty="0"/>
                <a:t> or diagnosis</a:t>
              </a:r>
              <a:endParaRPr lang="en-US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/>
                <a:t>What we teach and how we teach about says a lot about the lives we value</a:t>
              </a:r>
              <a:endParaRPr lang="en-US" b="1" dirty="0">
                <a:ea typeface="Calibri"/>
                <a:cs typeface="Calibri"/>
              </a:endParaRPr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F6DE5CC-6B6F-ECAE-A83C-4A156B49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A05B52B-E5C0-1C9E-65A2-6CBF42785D70}"/>
              </a:ext>
            </a:extLst>
          </p:cNvPr>
          <p:cNvSpPr txBox="1">
            <a:spLocks/>
          </p:cNvSpPr>
          <p:nvPr/>
        </p:nvSpPr>
        <p:spPr>
          <a:xfrm>
            <a:off x="305258" y="-91280"/>
            <a:ext cx="11203200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curricula – oppression and hatred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AF5256-74D0-D32C-FABC-E4120B58CEA0}"/>
              </a:ext>
            </a:extLst>
          </p:cNvPr>
          <p:cNvGrpSpPr/>
          <p:nvPr/>
        </p:nvGrpSpPr>
        <p:grpSpPr>
          <a:xfrm rot="10800000">
            <a:off x="1268817" y="4527399"/>
            <a:ext cx="9833765" cy="2018814"/>
            <a:chOff x="6820735" y="4356420"/>
            <a:chExt cx="8396114" cy="114198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Rectangle 19">
              <a:extLst>
                <a:ext uri="{FF2B5EF4-FFF2-40B4-BE49-F238E27FC236}">
                  <a16:creationId xmlns:a16="http://schemas.microsoft.com/office/drawing/2014/main" id="{FD8B4C70-61E3-4EB0-5828-4BC76B8DE7AB}"/>
                </a:ext>
              </a:extLst>
            </p:cNvPr>
            <p:cNvSpPr/>
            <p:nvPr/>
          </p:nvSpPr>
          <p:spPr>
            <a:xfrm>
              <a:off x="6820735" y="4356420"/>
              <a:ext cx="8396114" cy="1141985"/>
            </a:xfrm>
            <a:prstGeom prst="snip2SameRect">
              <a:avLst/>
            </a:prstGeom>
            <a:solidFill>
              <a:srgbClr val="AB1E2E">
                <a:alpha val="45098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B806F2-76FF-F189-2DF5-55C2C44B3493}"/>
                </a:ext>
              </a:extLst>
            </p:cNvPr>
            <p:cNvSpPr txBox="1"/>
            <p:nvPr/>
          </p:nvSpPr>
          <p:spPr>
            <a:xfrm rot="10800000">
              <a:off x="6894058" y="4523202"/>
              <a:ext cx="8235171" cy="808421"/>
            </a:xfrm>
            <a:prstGeom prst="snip2Same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/>
              <a:r>
                <a:rPr lang="en-GB" sz="3200" dirty="0"/>
                <a:t>White Supremacy, Racism, Ableism, Eugenics, Queerphobia, </a:t>
              </a:r>
              <a:r>
                <a:rPr lang="en-GB" sz="3200" dirty="0" err="1"/>
                <a:t>C</a:t>
              </a:r>
              <a:r>
                <a:rPr lang="en-GB" sz="3200" dirty="0" err="1">
                  <a:solidFill>
                    <a:schemeClr val="tx1"/>
                  </a:solidFill>
                </a:rPr>
                <a:t>apilitism</a:t>
              </a:r>
              <a:r>
                <a:rPr lang="en-GB" sz="3200" dirty="0">
                  <a:solidFill>
                    <a:schemeClr val="tx1"/>
                  </a:solidFill>
                </a:rPr>
                <a:t>, Colonialism, </a:t>
              </a:r>
              <a:r>
                <a:rPr lang="en-GB" sz="3200" dirty="0" err="1"/>
                <a:t>E</a:t>
              </a:r>
              <a:r>
                <a:rPr lang="en-GB" sz="3200" dirty="0" err="1">
                  <a:solidFill>
                    <a:schemeClr val="tx1"/>
                  </a:solidFill>
                </a:rPr>
                <a:t>xtractivism</a:t>
              </a:r>
              <a:r>
                <a:rPr lang="en-GB" sz="3200" dirty="0">
                  <a:solidFill>
                    <a:schemeClr val="tx1"/>
                  </a:solidFill>
                </a:rPr>
                <a:t>, Epistemic </a:t>
              </a:r>
              <a:r>
                <a:rPr lang="en-GB" sz="3200" dirty="0"/>
                <a:t>I</a:t>
              </a:r>
              <a:r>
                <a:rPr lang="en-GB" sz="3200" dirty="0">
                  <a:solidFill>
                    <a:schemeClr val="tx1"/>
                  </a:solidFill>
                </a:rPr>
                <a:t>njustice, …etc</a:t>
              </a:r>
              <a:endParaRPr lang="en-001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81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65FF-0F0C-7C34-0D2A-E0DD6749E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83B813C-B55A-BF31-F4C7-D630F17621F9}"/>
              </a:ext>
            </a:extLst>
          </p:cNvPr>
          <p:cNvGrpSpPr/>
          <p:nvPr/>
        </p:nvGrpSpPr>
        <p:grpSpPr>
          <a:xfrm rot="5400000">
            <a:off x="448298" y="969532"/>
            <a:ext cx="4829833" cy="5726428"/>
            <a:chOff x="8437412" y="3271176"/>
            <a:chExt cx="4123734" cy="39633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0B55BD-CA68-84A8-99FE-5DC3A981F651}"/>
                </a:ext>
              </a:extLst>
            </p:cNvPr>
            <p:cNvSpPr/>
            <p:nvPr/>
          </p:nvSpPr>
          <p:spPr>
            <a:xfrm>
              <a:off x="8437412" y="3271176"/>
              <a:ext cx="4123734" cy="3963382"/>
            </a:xfrm>
            <a:prstGeom prst="round2SameRect">
              <a:avLst/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9AC8399E-BF59-1C73-C41D-E2A6B23C21F2}"/>
                </a:ext>
              </a:extLst>
            </p:cNvPr>
            <p:cNvSpPr txBox="1"/>
            <p:nvPr/>
          </p:nvSpPr>
          <p:spPr>
            <a:xfrm rot="16200000">
              <a:off x="8820748" y="4389520"/>
              <a:ext cx="3357061" cy="1910464"/>
            </a:xfrm>
            <a:prstGeom prst="round2Same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What knowledge is filtered and </a:t>
              </a:r>
              <a:r>
                <a:rPr lang="en-US" sz="3200" dirty="0" err="1"/>
                <a:t>politicised</a:t>
              </a:r>
              <a:r>
                <a:rPr lang="en-US" sz="3200" dirty="0"/>
                <a:t>? </a:t>
              </a:r>
              <a:br>
                <a:rPr lang="en-US" sz="3200" dirty="0"/>
              </a:br>
              <a:endParaRPr lang="en-US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Which people and communities are excluded?</a:t>
              </a:r>
              <a:br>
                <a:rPr lang="en-US" sz="3200" dirty="0"/>
              </a:br>
              <a:endParaRPr lang="en-US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How does this occur?</a:t>
              </a:r>
            </a:p>
          </p:txBody>
        </p:sp>
      </p:grpSp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E6E121EC-0173-8299-B384-3E59FFF1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26" y="186479"/>
            <a:ext cx="957665" cy="4374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80961D-6A58-7425-4044-941FCCDA9C35}"/>
              </a:ext>
            </a:extLst>
          </p:cNvPr>
          <p:cNvSpPr txBox="1">
            <a:spLocks/>
          </p:cNvSpPr>
          <p:nvPr/>
        </p:nvSpPr>
        <p:spPr>
          <a:xfrm>
            <a:off x="124829" y="77546"/>
            <a:ext cx="10476496" cy="132556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cap="none" baseline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drivers for oppression are focused on achieving particular goals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6187F-9C9A-F4C0-26AD-A797BCE18B0A}"/>
              </a:ext>
            </a:extLst>
          </p:cNvPr>
          <p:cNvGrpSpPr/>
          <p:nvPr/>
        </p:nvGrpSpPr>
        <p:grpSpPr>
          <a:xfrm rot="16200000">
            <a:off x="6987495" y="969532"/>
            <a:ext cx="4829833" cy="5726428"/>
            <a:chOff x="8892830" y="3204563"/>
            <a:chExt cx="4123734" cy="396338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D4CC96D1-C6AE-3B0B-6269-19BF4CA64541}"/>
                </a:ext>
              </a:extLst>
            </p:cNvPr>
            <p:cNvSpPr/>
            <p:nvPr/>
          </p:nvSpPr>
          <p:spPr>
            <a:xfrm>
              <a:off x="8892830" y="3204563"/>
              <a:ext cx="4123734" cy="3963382"/>
            </a:xfrm>
            <a:prstGeom prst="round2SameRect">
              <a:avLst/>
            </a:prstGeom>
            <a:solidFill>
              <a:srgbClr val="AB1E2E">
                <a:alpha val="10000"/>
              </a:srgbClr>
            </a:solidFill>
            <a:ln w="28575" cap="rnd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8B64B965-6ACB-7F0E-9FA5-F38818960099}"/>
                </a:ext>
              </a:extLst>
            </p:cNvPr>
            <p:cNvSpPr txBox="1"/>
            <p:nvPr/>
          </p:nvSpPr>
          <p:spPr>
            <a:xfrm rot="5400000">
              <a:off x="9056133" y="4189926"/>
              <a:ext cx="3660292" cy="1910464"/>
            </a:xfrm>
            <a:prstGeom prst="round2SameRect">
              <a:avLst/>
            </a:prstGeom>
            <a:noFill/>
            <a:ln cap="rnd">
              <a:noFill/>
              <a:prstDash val="dash"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What principles dictate this exclusion?</a:t>
              </a:r>
              <a:br>
                <a:rPr lang="en-US" sz="3200" dirty="0"/>
              </a:br>
              <a:endParaRPr lang="en-US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How do we decide who and what we value?</a:t>
              </a:r>
              <a:br>
                <a:rPr lang="en-US" sz="3200" dirty="0"/>
              </a:br>
              <a:endParaRPr lang="en-US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What is this designed to achieve?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04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1E7C49C96014B9C207FB28D9C87CE" ma:contentTypeVersion="3" ma:contentTypeDescription="Create a new document." ma:contentTypeScope="" ma:versionID="e6c3a783a601eaf48c379b876c469615">
  <xsd:schema xmlns:xsd="http://www.w3.org/2001/XMLSchema" xmlns:xs="http://www.w3.org/2001/XMLSchema" xmlns:p="http://schemas.microsoft.com/office/2006/metadata/properties" xmlns:ns2="6f58a13e-88bd-4704-a976-a8869fbb3e0f" targetNamespace="http://schemas.microsoft.com/office/2006/metadata/properties" ma:root="true" ma:fieldsID="b2041c23ae9b2e14c4d8eed745cb4fa5" ns2:_="">
    <xsd:import namespace="6f58a13e-88bd-4704-a976-a8869fbb3e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8a13e-88bd-4704-a976-a8869fbb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362FA-91CC-45D3-80F3-5BBA5AD2AAE2}">
  <ds:schemaRefs>
    <ds:schemaRef ds:uri="c1e2aa5f-d46a-4b9e-8978-bca18b4976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A6B2F4-2EFD-4849-B700-7DC679A7D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A3DAAF-1C44-4CD8-9FCD-73E447D165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1727</Words>
  <Application>Microsoft Office PowerPoint</Application>
  <PresentationFormat>Widescreen</PresentationFormat>
  <Paragraphs>177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Arial,Sans-Serif</vt:lpstr>
      <vt:lpstr>Calibri</vt:lpstr>
      <vt:lpstr>Sanchez Regular</vt:lpstr>
      <vt:lpstr>Office Theme</vt:lpstr>
      <vt:lpstr>PowerPoint Presentation</vt:lpstr>
      <vt:lpstr>Introductions</vt:lpstr>
      <vt:lpstr>PowerPoint Presentation</vt:lpstr>
      <vt:lpstr>PowerPoint Presentation</vt:lpstr>
      <vt:lpstr>The problem with "Hatred"</vt:lpstr>
      <vt:lpstr>Question</vt:lpstr>
      <vt:lpstr>PowerPoint Presentation</vt:lpstr>
      <vt:lpstr>PowerPoint Presentation</vt:lpstr>
      <vt:lpstr>PowerPoint Presentation</vt:lpstr>
      <vt:lpstr>PowerPoint Presentation</vt:lpstr>
      <vt:lpstr>Question</vt:lpstr>
      <vt:lpstr>PowerPoint Presentation</vt:lpstr>
      <vt:lpstr>PowerPoint Presentation</vt:lpstr>
      <vt:lpstr>PowerPoint Presentation</vt:lpstr>
      <vt:lpstr>PowerPoint Presentation</vt:lpstr>
      <vt:lpstr>Why Medical Education Matters</vt:lpstr>
      <vt:lpstr>PowerPoint Presentation</vt:lpstr>
      <vt:lpstr>Strategies: Curriculum</vt:lpstr>
      <vt:lpstr>Strategies: Simulation and reflection</vt:lpstr>
      <vt:lpstr>Strategies: Assessment </vt:lpstr>
      <vt:lpstr>Strategies: Faculty &amp; Culture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Jo Hartland</cp:lastModifiedBy>
  <cp:revision>4</cp:revision>
  <dcterms:created xsi:type="dcterms:W3CDTF">2013-01-27T09:14:16Z</dcterms:created>
  <dcterms:modified xsi:type="dcterms:W3CDTF">2025-09-05T17:42:34Z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0x01010000E1E7C49C96014B9C207FB28D9C87CE</vt:lpwstr>
  </property>
  <property fmtid="{D5CDD505-2E9C-101B-9397-08002B2CF9AE}" pid="3" name="MediaServiceImageTags">
    <vt:lpwstr/>
  </property>
</Properties>
</file>