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8" r:id="rId3"/>
    <p:sldId id="259" r:id="rId4"/>
    <p:sldId id="262" r:id="rId5"/>
    <p:sldId id="263" r:id="rId6"/>
    <p:sldId id="260" r:id="rId7"/>
    <p:sldId id="267" r:id="rId8"/>
    <p:sldId id="268" r:id="rId9"/>
    <p:sldId id="272" r:id="rId10"/>
    <p:sldId id="269" r:id="rId11"/>
    <p:sldId id="270" r:id="rId12"/>
    <p:sldId id="274" r:id="rId13"/>
    <p:sldId id="273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08D475-561E-4954-BD2B-BA6C50CF1D7F}" v="1" dt="2025-09-15T15:03:13.8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Ryder" userId="e2d2935a-8ebf-499a-b9bc-e7f40862ad4e" providerId="ADAL" clId="{861B3FBD-F9C4-49A9-A16F-D38A432B9462}"/>
    <pc:docChg chg="custSel addSld modSld">
      <pc:chgData name="Nicholas Ryder" userId="e2d2935a-8ebf-499a-b9bc-e7f40862ad4e" providerId="ADAL" clId="{861B3FBD-F9C4-49A9-A16F-D38A432B9462}" dt="2025-09-15T15:16:42.809" v="440" actId="6549"/>
      <pc:docMkLst>
        <pc:docMk/>
      </pc:docMkLst>
      <pc:sldChg chg="modSp mod">
        <pc:chgData name="Nicholas Ryder" userId="e2d2935a-8ebf-499a-b9bc-e7f40862ad4e" providerId="ADAL" clId="{861B3FBD-F9C4-49A9-A16F-D38A432B9462}" dt="2025-09-15T15:02:50.361" v="31" actId="113"/>
        <pc:sldMkLst>
          <pc:docMk/>
          <pc:sldMk cId="1174114147" sldId="269"/>
        </pc:sldMkLst>
        <pc:spChg chg="mod">
          <ac:chgData name="Nicholas Ryder" userId="e2d2935a-8ebf-499a-b9bc-e7f40862ad4e" providerId="ADAL" clId="{861B3FBD-F9C4-49A9-A16F-D38A432B9462}" dt="2025-09-15T15:02:50.361" v="31" actId="113"/>
          <ac:spMkLst>
            <pc:docMk/>
            <pc:sldMk cId="1174114147" sldId="269"/>
            <ac:spMk id="4" creationId="{5CC31541-581F-24AE-1646-1009A6819E3F}"/>
          </ac:spMkLst>
        </pc:spChg>
      </pc:sldChg>
      <pc:sldChg chg="modSp mod">
        <pc:chgData name="Nicholas Ryder" userId="e2d2935a-8ebf-499a-b9bc-e7f40862ad4e" providerId="ADAL" clId="{861B3FBD-F9C4-49A9-A16F-D38A432B9462}" dt="2025-09-15T15:16:42.809" v="440" actId="6549"/>
        <pc:sldMkLst>
          <pc:docMk/>
          <pc:sldMk cId="2604530496" sldId="271"/>
        </pc:sldMkLst>
        <pc:spChg chg="mod">
          <ac:chgData name="Nicholas Ryder" userId="e2d2935a-8ebf-499a-b9bc-e7f40862ad4e" providerId="ADAL" clId="{861B3FBD-F9C4-49A9-A16F-D38A432B9462}" dt="2025-09-15T15:12:48.571" v="103" actId="113"/>
          <ac:spMkLst>
            <pc:docMk/>
            <pc:sldMk cId="2604530496" sldId="271"/>
            <ac:spMk id="2" creationId="{654BD06A-FA6A-361D-22F3-53E77EF59FD7}"/>
          </ac:spMkLst>
        </pc:spChg>
        <pc:spChg chg="mod">
          <ac:chgData name="Nicholas Ryder" userId="e2d2935a-8ebf-499a-b9bc-e7f40862ad4e" providerId="ADAL" clId="{861B3FBD-F9C4-49A9-A16F-D38A432B9462}" dt="2025-09-15T15:16:42.809" v="440" actId="6549"/>
          <ac:spMkLst>
            <pc:docMk/>
            <pc:sldMk cId="2604530496" sldId="271"/>
            <ac:spMk id="3" creationId="{D855D7CF-08B8-CFAD-C4CC-16E38C4F4711}"/>
          </ac:spMkLst>
        </pc:spChg>
      </pc:sldChg>
      <pc:sldChg chg="modSp mod">
        <pc:chgData name="Nicholas Ryder" userId="e2d2935a-8ebf-499a-b9bc-e7f40862ad4e" providerId="ADAL" clId="{861B3FBD-F9C4-49A9-A16F-D38A432B9462}" dt="2025-09-15T15:02:43.067" v="30" actId="20577"/>
        <pc:sldMkLst>
          <pc:docMk/>
          <pc:sldMk cId="1921431" sldId="272"/>
        </pc:sldMkLst>
        <pc:spChg chg="mod">
          <ac:chgData name="Nicholas Ryder" userId="e2d2935a-8ebf-499a-b9bc-e7f40862ad4e" providerId="ADAL" clId="{861B3FBD-F9C4-49A9-A16F-D38A432B9462}" dt="2025-09-15T15:02:43.067" v="30" actId="20577"/>
          <ac:spMkLst>
            <pc:docMk/>
            <pc:sldMk cId="1921431" sldId="272"/>
            <ac:spMk id="3" creationId="{A7E1EBAC-918D-C498-73E5-984C26068107}"/>
          </ac:spMkLst>
        </pc:spChg>
      </pc:sldChg>
      <pc:sldChg chg="addSp delSp modSp new mod modClrScheme chgLayout">
        <pc:chgData name="Nicholas Ryder" userId="e2d2935a-8ebf-499a-b9bc-e7f40862ad4e" providerId="ADAL" clId="{861B3FBD-F9C4-49A9-A16F-D38A432B9462}" dt="2025-09-15T15:03:37.435" v="73" actId="12"/>
        <pc:sldMkLst>
          <pc:docMk/>
          <pc:sldMk cId="3593144468" sldId="274"/>
        </pc:sldMkLst>
        <pc:spChg chg="del mod ord">
          <ac:chgData name="Nicholas Ryder" userId="e2d2935a-8ebf-499a-b9bc-e7f40862ad4e" providerId="ADAL" clId="{861B3FBD-F9C4-49A9-A16F-D38A432B9462}" dt="2025-09-15T15:03:04.923" v="33" actId="700"/>
          <ac:spMkLst>
            <pc:docMk/>
            <pc:sldMk cId="3593144468" sldId="274"/>
            <ac:spMk id="2" creationId="{8E2CC5D7-E080-606C-DAA5-E534199E686D}"/>
          </ac:spMkLst>
        </pc:spChg>
        <pc:spChg chg="del mod ord">
          <ac:chgData name="Nicholas Ryder" userId="e2d2935a-8ebf-499a-b9bc-e7f40862ad4e" providerId="ADAL" clId="{861B3FBD-F9C4-49A9-A16F-D38A432B9462}" dt="2025-09-15T15:03:04.923" v="33" actId="700"/>
          <ac:spMkLst>
            <pc:docMk/>
            <pc:sldMk cId="3593144468" sldId="274"/>
            <ac:spMk id="3" creationId="{EA81BBC5-DD51-C9D8-19CA-3F9519BE2960}"/>
          </ac:spMkLst>
        </pc:spChg>
        <pc:spChg chg="del">
          <ac:chgData name="Nicholas Ryder" userId="e2d2935a-8ebf-499a-b9bc-e7f40862ad4e" providerId="ADAL" clId="{861B3FBD-F9C4-49A9-A16F-D38A432B9462}" dt="2025-09-15T15:03:04.923" v="33" actId="700"/>
          <ac:spMkLst>
            <pc:docMk/>
            <pc:sldMk cId="3593144468" sldId="274"/>
            <ac:spMk id="4" creationId="{F81B1058-95B9-76C6-0088-68204E7DA94D}"/>
          </ac:spMkLst>
        </pc:spChg>
        <pc:spChg chg="add mod ord">
          <ac:chgData name="Nicholas Ryder" userId="e2d2935a-8ebf-499a-b9bc-e7f40862ad4e" providerId="ADAL" clId="{861B3FBD-F9C4-49A9-A16F-D38A432B9462}" dt="2025-09-15T15:03:18.895" v="41" actId="113"/>
          <ac:spMkLst>
            <pc:docMk/>
            <pc:sldMk cId="3593144468" sldId="274"/>
            <ac:spMk id="5" creationId="{8BE228B8-FF2F-752D-03FE-31A92A09CFED}"/>
          </ac:spMkLst>
        </pc:spChg>
        <pc:spChg chg="add mod ord">
          <ac:chgData name="Nicholas Ryder" userId="e2d2935a-8ebf-499a-b9bc-e7f40862ad4e" providerId="ADAL" clId="{861B3FBD-F9C4-49A9-A16F-D38A432B9462}" dt="2025-09-15T15:03:37.435" v="73" actId="12"/>
          <ac:spMkLst>
            <pc:docMk/>
            <pc:sldMk cId="3593144468" sldId="274"/>
            <ac:spMk id="6" creationId="{B08520F6-1FD8-5153-5A5B-3EFB88D99F8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C138F-84E5-8932-D2EB-2C5F13E54F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ED4B2F-1943-1156-5C13-1F68B01C50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8CACB-BF6D-60B1-E0DD-A74D57070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ADFA-9D00-401F-9DE5-100D79F2CBD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9DD64-6767-6914-4AB2-29D609D95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0F1C36-97B1-1AEA-7674-F92C4BA6E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16AE-A98C-44EE-BA11-217489A27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670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3C694-5BB8-97CE-84DB-E20EC063F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FA2B4F-82DF-C77E-6B09-C511C31C7E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F8D9F5-63F8-DABE-E951-E0AECEEFB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ADFA-9D00-401F-9DE5-100D79F2CBD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62ACF-5EEB-3411-9901-361BEBB23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ED4F3A-BE8B-C341-FACA-B071265D3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16AE-A98C-44EE-BA11-217489A27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182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178A10-191C-70D9-9493-CBF83A2049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B612F8-C44F-BEED-F84B-F5D5F140D4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9CF94-679B-5DC4-1635-FB600FE91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ADFA-9D00-401F-9DE5-100D79F2CBD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69B28-E14F-5526-65EC-5191C0067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CED3C-52BB-F951-3493-34A8E5001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16AE-A98C-44EE-BA11-217489A27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735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8BCB3-6C11-0502-FB39-0C8C3A69B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C5FEB-8232-67C2-C792-33161E7E5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A8661D-E992-3C1A-BD8A-108037396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ADFA-9D00-401F-9DE5-100D79F2CBD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B8DB56-E35F-FCB1-83E0-090753619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3AD9E-1B7D-F234-3E3F-024152CD7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16AE-A98C-44EE-BA11-217489A27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020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7B88F-35B5-39CE-B9BC-13A8A7B27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65F741-F7FB-5BC3-8D24-2FA888874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6E1B6-9F4B-05BF-78FE-7A21F43C8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ADFA-9D00-401F-9DE5-100D79F2CBD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E9E513-BA08-5B1F-A741-9975C0171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B9BA0-7BB7-2E2F-6F28-8A80248DE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16AE-A98C-44EE-BA11-217489A27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162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E4D27-6B17-4E57-0C89-05238D4FA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D1A58-0801-9EF0-E848-92C19C72F2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790A2A-6B40-21AF-3B1A-EC45F556DF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81443B-8DDA-FBDC-648E-68F2F1C24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ADFA-9D00-401F-9DE5-100D79F2CBD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1393-1E95-8FF8-0755-AF6DEC01F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7A106-D109-29A7-FE7F-E7A172BED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16AE-A98C-44EE-BA11-217489A27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282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E8C5A-2FE5-479E-B823-0AB2FB252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58CC59-C98C-AD9A-5459-CB0CBC06FB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DE3593-D34A-8964-EBDC-E75F85709A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59EBF2-ABC9-ACFE-E3DA-2D94F6145F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8F66E5-BECE-5688-6161-85CDCBFFFA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6382F9-673A-D49F-639A-83DB7C542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ADFA-9D00-401F-9DE5-100D79F2CBD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75B30E-C1FA-F6BE-A1F1-CA6061A79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4D84AA-265C-FB17-CAFE-96BC4FA41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16AE-A98C-44EE-BA11-217489A27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3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BA69D-5D85-A9CC-259F-8EF5AF34E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C44A93-38E2-112C-5281-090C973DA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ADFA-9D00-401F-9DE5-100D79F2CBD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8C1B0F-4C90-73D3-8518-581D30D89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CE5AE2-AE8E-32C3-DAC5-B59329078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16AE-A98C-44EE-BA11-217489A27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284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C7A4B2-C17C-F7A3-2D71-31FFBB1C2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ADFA-9D00-401F-9DE5-100D79F2CBD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BE1605-6370-733E-CAD9-10A277E68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5989AB-7268-1E3C-4D51-935AB0B0E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16AE-A98C-44EE-BA11-217489A27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717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F3D5C-C713-4ADF-1083-34238C2CD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7623-3089-9BF2-13DF-82A212909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D3F8DD-A5B8-B91E-691C-759816B1CF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36843-E1CF-B5FA-41EB-0D367F1AC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ADFA-9D00-401F-9DE5-100D79F2CBD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D27F50-5DF3-EDA6-B8DC-D0F820CF2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878F1A-7EE8-DA99-894D-A9E6F9724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16AE-A98C-44EE-BA11-217489A27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65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0AC71-5DC6-668C-8402-4B5D4F968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B56C8F-9B3E-363C-B7A3-821A2BD17E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FBD19D-7FC7-5BC2-D6B5-DE958C4F92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305DEE-540E-12EA-6107-C32353201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ADFA-9D00-401F-9DE5-100D79F2CBD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9C79D7-01EA-D18C-575D-FAA4C1E68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E8D3E-DC3B-3D50-08C8-0A9645C81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16AE-A98C-44EE-BA11-217489A27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587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981C20-39C9-49CA-6AA4-C723B39D5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3FD6F1-42EA-486D-4D0F-2B126C5807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D74C5-7788-647C-7244-818632664B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16ADFA-9D00-401F-9DE5-100D79F2CBD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C9C724-1ECB-E8C0-F24E-1A6A984468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1D3EA2-D211-C69E-31C2-7C2173A7B6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CF16AE-A98C-44EE-BA11-217489A27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061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rchive.transparency.org.uk/publications/paradise-los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mf.org/en/News/Articles/2015/09/28/04/53/sp021098" TargetMode="External"/><Relationship Id="rId2" Type="http://schemas.openxmlformats.org/officeDocument/2006/relationships/hyperlink" Target="https://www.unodc.org/documents/data-and-analysis/Studies/Illicit_financial_flows_2011_web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tf-gafi.org/en/publications/Fatfrecommendations/Fatf-recommendations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3A327-B44E-F225-1EBD-BBBB7C4751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87829"/>
            <a:ext cx="9144000" cy="2144485"/>
          </a:xfrm>
        </p:spPr>
        <p:txBody>
          <a:bodyPr>
            <a:normAutofit/>
          </a:bodyPr>
          <a:lstStyle/>
          <a:p>
            <a:r>
              <a:rPr lang="en-US" sz="4400" b="1" dirty="0"/>
              <a:t>Can AI strengthen transaction monitoring against money laundering in the UK?</a:t>
            </a:r>
            <a:endParaRPr lang="en-GB" sz="44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DF0A0-AC62-AD07-06CF-B9AF306628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04458"/>
            <a:ext cx="9144000" cy="123008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Professor Nic Ryder</a:t>
            </a:r>
          </a:p>
          <a:p>
            <a:r>
              <a:rPr lang="en-US" dirty="0"/>
              <a:t>School of Law and Politics</a:t>
            </a:r>
          </a:p>
          <a:p>
            <a:r>
              <a:rPr lang="en-US" dirty="0"/>
              <a:t>Cardiff University</a:t>
            </a:r>
          </a:p>
          <a:p>
            <a:r>
              <a:rPr lang="en-US" dirty="0"/>
              <a:t>Tuesday 16 September 2025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3C2688-9707-F091-82C5-8A325CE78C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5" y="4725987"/>
            <a:ext cx="1198245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606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B5E5D-68ED-95EF-825B-771F59DC2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Case Study 4 – National Westminster Bank Plc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F7EDE-AF48-55F3-F87C-9975F58D295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Convicted of failing to comply with the Money Laundering Regulations</a:t>
            </a:r>
          </a:p>
          <a:p>
            <a:r>
              <a:rPr lang="en-GB" dirty="0"/>
              <a:t>Fined £264.7m </a:t>
            </a:r>
          </a:p>
          <a:p>
            <a:r>
              <a:rPr lang="en-GB" dirty="0"/>
              <a:t>Failed to adequately monitor the financial activities of Fowler Oldfield, who deposited approximately £365m, around £265m was in cash</a:t>
            </a:r>
          </a:p>
          <a:p>
            <a:pPr lvl="1"/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C31541-581F-24AE-1646-1009A6819E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GB" dirty="0"/>
              <a:t>Employees reported their suspicions or ‘red flags’ to colleagues</a:t>
            </a:r>
          </a:p>
          <a:p>
            <a:r>
              <a:rPr lang="en-GB" b="1" dirty="0"/>
              <a:t>The problems were exacerbated the banks transaction monitoring system mistakenly designating some cash deposits as cheque deposits</a:t>
            </a:r>
          </a:p>
          <a:p>
            <a:r>
              <a:rPr lang="en-GB" dirty="0"/>
              <a:t>‘significant gap in the bank’s monitoring’</a:t>
            </a:r>
          </a:p>
        </p:txBody>
      </p:sp>
    </p:spTree>
    <p:extLst>
      <p:ext uri="{BB962C8B-B14F-4D97-AF65-F5344CB8AC3E}">
        <p14:creationId xmlns:p14="http://schemas.microsoft.com/office/powerpoint/2010/main" val="1174114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60B03-0DEB-1BF7-CB6A-C76F02D2A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Case Study 5 - Barclays Bank UK PLC and Barclays Bank PLC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B2A0D-AF4C-6F72-AFAE-92DCDBE9375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Bank fined £42m</a:t>
            </a:r>
          </a:p>
          <a:p>
            <a:r>
              <a:rPr lang="en-GB" dirty="0"/>
              <a:t>Bank failed to ascertain it had obtained enough information to understand the money laundering risks before open a client account for WealthTek</a:t>
            </a:r>
          </a:p>
          <a:p>
            <a:r>
              <a:rPr lang="en-GB" dirty="0"/>
              <a:t>Failed to adequately manage money laundering risks associated with providing banking services to Stunt &amp; Co 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1D09513-2E94-44F4-82C2-A16E3327022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 Stunt &amp; Co received £46.8m from Fowler Oldfield (see case study 4)</a:t>
            </a:r>
          </a:p>
          <a:p>
            <a:r>
              <a:rPr lang="en-GB" dirty="0"/>
              <a:t>Barclays did not consider the money laundering risks associated with the firm</a:t>
            </a:r>
          </a:p>
          <a:p>
            <a:r>
              <a:rPr lang="en-GB" dirty="0"/>
              <a:t>Even after receiving information from LEA about suspected money laundering through Fowler Oldfield</a:t>
            </a:r>
          </a:p>
        </p:txBody>
      </p:sp>
    </p:spTree>
    <p:extLst>
      <p:ext uri="{BB962C8B-B14F-4D97-AF65-F5344CB8AC3E}">
        <p14:creationId xmlns:p14="http://schemas.microsoft.com/office/powerpoint/2010/main" val="1391225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BE228B8-FF2F-752D-03FE-31A92A09C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Transaction Monitoring in AML Compliance</a:t>
            </a:r>
            <a:endParaRPr lang="en-GB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8520F6-1FD8-5153-5A5B-3EFB88D99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Continuous, risk-based review of customer transactions against expected behavior</a:t>
            </a:r>
          </a:p>
          <a:p>
            <a:r>
              <a:rPr lang="en-US" dirty="0"/>
              <a:t>Automated system applies predefined rules, scenarios and analytics</a:t>
            </a:r>
          </a:p>
          <a:p>
            <a:r>
              <a:rPr lang="en-US" dirty="0"/>
              <a:t>Flags anomalies and threshold breaches as alerts for investigation</a:t>
            </a:r>
          </a:p>
          <a:p>
            <a:r>
              <a:rPr lang="en-US" dirty="0"/>
              <a:t>Key capabilities: real-time &amp; batch analysis; configurable rules; risk scoring; audit trails</a:t>
            </a:r>
          </a:p>
          <a:p>
            <a:r>
              <a:rPr lang="en-US" dirty="0"/>
              <a:t>Outcome: timely detection of suspicious activity and support for SAR filing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3144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21DDC-786B-71ED-3787-0CC3D7B07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How AI Transforms Transaction Monitoring to Combat Money Laundering in the UK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C993E-C6A8-9CDD-A25A-8E9ABB69D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Smarter Anomaly Detection with Machine Learning</a:t>
            </a:r>
          </a:p>
          <a:p>
            <a:r>
              <a:rPr lang="en-US" sz="3200" dirty="0"/>
              <a:t>Reduction in False Positives</a:t>
            </a:r>
          </a:p>
          <a:p>
            <a:r>
              <a:rPr lang="en-US" sz="3200" dirty="0"/>
              <a:t>Real-Time Risk Scoring and Perpetual Know Your Customer</a:t>
            </a:r>
          </a:p>
          <a:p>
            <a:r>
              <a:rPr lang="en-US" sz="3200" dirty="0"/>
              <a:t>Network and Graph Analytics for Complex Schemes</a:t>
            </a:r>
          </a:p>
          <a:p>
            <a:r>
              <a:rPr lang="en-US" sz="3200" dirty="0"/>
              <a:t>Explainability and Regulatory Compliance</a:t>
            </a:r>
          </a:p>
          <a:p>
            <a:r>
              <a:rPr lang="en-US" sz="3200" dirty="0"/>
              <a:t>Faster Investigations and Cost Efficiency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308917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BD06A-FA6A-361D-22F3-53E77EF59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Conclusions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5D7CF-08B8-CFAD-C4CC-16E38C4F4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Case studies expose gaps in traditional rule-based approaches</a:t>
            </a:r>
          </a:p>
          <a:p>
            <a:r>
              <a:rPr lang="en-US" dirty="0"/>
              <a:t>AI has the potential to uncover subtle laundering schemes</a:t>
            </a:r>
          </a:p>
          <a:p>
            <a:r>
              <a:rPr lang="en-US" dirty="0"/>
              <a:t>Success hinges on robust data governance, transparent model decisioning and alignment with UK legal framework </a:t>
            </a:r>
          </a:p>
          <a:p>
            <a:r>
              <a:rPr lang="en-US" dirty="0"/>
              <a:t>AI must be used with a human financial investigator</a:t>
            </a:r>
          </a:p>
          <a:p>
            <a:r>
              <a:rPr lang="en-US" dirty="0"/>
              <a:t>Thoughtful AI adoption, with ongoing oversight and cross-institution collaboration, could detect money laundering earlier and reinforce financial system integrity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4530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FED45-B32E-D68A-E6FB-1AA21901D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Contents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14341-3CFF-1001-188C-6B93096C6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What is money laundering?</a:t>
            </a:r>
          </a:p>
          <a:p>
            <a:r>
              <a:rPr lang="en-US" dirty="0"/>
              <a:t>What is the extent of money laundering?</a:t>
            </a:r>
          </a:p>
          <a:p>
            <a:r>
              <a:rPr lang="en-US" dirty="0"/>
              <a:t>Defence Against Money Laundering Suspicious Activity Reports</a:t>
            </a:r>
          </a:p>
          <a:p>
            <a:r>
              <a:rPr lang="en-US" dirty="0"/>
              <a:t>Case studies:</a:t>
            </a:r>
          </a:p>
          <a:p>
            <a:pPr lvl="1"/>
            <a:r>
              <a:rPr lang="en-GB" dirty="0"/>
              <a:t>HSBC Bank plc</a:t>
            </a:r>
          </a:p>
          <a:p>
            <a:pPr lvl="1"/>
            <a:r>
              <a:rPr lang="en-GB" dirty="0"/>
              <a:t>Deutsche Bank</a:t>
            </a:r>
          </a:p>
          <a:p>
            <a:pPr lvl="1"/>
            <a:r>
              <a:rPr lang="en-GB" dirty="0"/>
              <a:t>Monzo Bank Ltd</a:t>
            </a:r>
          </a:p>
          <a:p>
            <a:pPr lvl="1"/>
            <a:r>
              <a:rPr lang="en-GB" dirty="0"/>
              <a:t>National Westminster Bank Plc</a:t>
            </a:r>
          </a:p>
          <a:p>
            <a:pPr lvl="1"/>
            <a:r>
              <a:rPr lang="en-GB" dirty="0"/>
              <a:t>Barclays Bank UK PLC and Barclays Bank PLC</a:t>
            </a:r>
          </a:p>
          <a:p>
            <a:r>
              <a:rPr lang="en-GB" dirty="0"/>
              <a:t>AI and Transaction Monitoring</a:t>
            </a:r>
          </a:p>
          <a:p>
            <a:r>
              <a:rPr lang="en-GB" dirty="0"/>
              <a:t>Conclusions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4734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35120-2CB3-318E-0C6B-6BF0DC717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What is money laundering?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BBE17-9E35-B1C9-8CBE-FD358A040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Money laundering is the illegal process or act by which individuals or groups attempt to disguise, hide or distance themselves from their illegal activities.   </a:t>
            </a:r>
          </a:p>
          <a:p>
            <a:r>
              <a:rPr lang="en-US" dirty="0"/>
              <a:t>Transparency International described money laundering as ‘the process of concealing the origin, ownership or destination of illegally or dishonestly-obtained money by hiding it within legitimate economic activities in order to make it appear legal’ (</a:t>
            </a:r>
            <a:r>
              <a:rPr lang="en-US" dirty="0">
                <a:hlinkClick r:id="rId2"/>
              </a:rPr>
              <a:t>2016</a:t>
            </a:r>
            <a:r>
              <a:rPr lang="en-US" dirty="0"/>
              <a:t>, 4)</a:t>
            </a:r>
          </a:p>
          <a:p>
            <a:r>
              <a:rPr lang="en-US" dirty="0"/>
              <a:t>The process can be complicated, hard to detect and involves numerous financial transactions, often in different countries.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8052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02648-159C-3BE0-4FA6-FDF7C1682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What is the extent of money laundering?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FB790-206F-C884-4963-0B5D79A73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traditional and contentious money laundering process involves three stages – placement, layering and integration.</a:t>
            </a:r>
          </a:p>
          <a:p>
            <a:r>
              <a:rPr lang="en-GB" dirty="0"/>
              <a:t>Impossible to determine the extent of money laundering and estimates vary widely:</a:t>
            </a:r>
          </a:p>
          <a:p>
            <a:pPr lvl="1"/>
            <a:r>
              <a:rPr lang="en-GB" sz="2800" dirty="0"/>
              <a:t>United Nations Office on Drugs and Crime, suggest that the annual amount of money laundered is between USD$800billion and USD$2trillion (</a:t>
            </a:r>
            <a:r>
              <a:rPr lang="en-GB" sz="2800" dirty="0">
                <a:hlinkClick r:id="rId2"/>
              </a:rPr>
              <a:t>2011</a:t>
            </a:r>
            <a:r>
              <a:rPr lang="en-GB" sz="2800" dirty="0"/>
              <a:t>)</a:t>
            </a:r>
          </a:p>
          <a:p>
            <a:pPr lvl="1"/>
            <a:r>
              <a:rPr lang="en-GB" sz="2800" dirty="0"/>
              <a:t>The International Monetary Fund estimated that the consensus range of laundered money could be between two and five percent of the world’s gross domestic product (</a:t>
            </a:r>
            <a:r>
              <a:rPr lang="en-GB" sz="2800" dirty="0">
                <a:hlinkClick r:id="rId3"/>
              </a:rPr>
              <a:t>1998</a:t>
            </a:r>
            <a:r>
              <a:rPr lang="en-GB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13635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2EC4F-D5BA-4D92-4C1B-E25BD50CD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44602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Defence Against Money Laundering Suspicious Activity Reports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743FF2-A863-C6EE-2279-48375C4AB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9070"/>
            <a:ext cx="10515600" cy="5422603"/>
          </a:xfrm>
        </p:spPr>
        <p:txBody>
          <a:bodyPr>
            <a:noAutofit/>
          </a:bodyPr>
          <a:lstStyle/>
          <a:p>
            <a:r>
              <a:rPr lang="en-GB" dirty="0"/>
              <a:t>The most used mechanism to combat money laundering are the customer due diligence (CDD) obligations, the use of defence against money laundering SARs (DAML SARs) and sharing of data.  </a:t>
            </a:r>
          </a:p>
          <a:p>
            <a:r>
              <a:rPr lang="en-GB" dirty="0"/>
              <a:t>These mechanisms aim to provide the National Crime Agency (UKFIU) and with financial intelligence which might not otherwise be visible.  </a:t>
            </a:r>
          </a:p>
          <a:p>
            <a:r>
              <a:rPr lang="en-GB" dirty="0"/>
              <a:t>One of the Financial Action Task Forces (FATF) key findings in the 2018 Mutual Evaluation Report (MER) was that ‘co-operation and co-ordination between agencies on AML issues is a strength of the UK system’ (</a:t>
            </a:r>
            <a:r>
              <a:rPr lang="en-GB" dirty="0">
                <a:hlinkClick r:id="rId2"/>
              </a:rPr>
              <a:t>2025</a:t>
            </a:r>
            <a:r>
              <a:rPr lang="en-GB" dirty="0"/>
              <a:t>)</a:t>
            </a:r>
          </a:p>
          <a:p>
            <a:r>
              <a:rPr lang="en-GB" dirty="0"/>
              <a:t>The UK was rated ‘Compliant’ with Recommendations 2, 30 and 31, which require national coordination and cooperation, including the exchange of information, between LEAs. </a:t>
            </a:r>
          </a:p>
        </p:txBody>
      </p:sp>
    </p:spTree>
    <p:extLst>
      <p:ext uri="{BB962C8B-B14F-4D97-AF65-F5344CB8AC3E}">
        <p14:creationId xmlns:p14="http://schemas.microsoft.com/office/powerpoint/2010/main" val="2996537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710D9-F84B-4241-7EA1-92EDC6582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Defence Against Money Laundering Suspicious Activity Reports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C7FD1-5276-BFE7-32CE-BD331FBEF32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000" dirty="0"/>
              <a:t>Drug Trafficking Offences Act 1986 (s. 24(3))</a:t>
            </a:r>
          </a:p>
          <a:p>
            <a:r>
              <a:rPr lang="en-US" sz="3000" dirty="0"/>
              <a:t>Criminal Justice Act 1993 (s. 18)</a:t>
            </a:r>
          </a:p>
          <a:p>
            <a:r>
              <a:rPr lang="en-US" sz="3000" dirty="0"/>
              <a:t>Terrorism Act 2000</a:t>
            </a:r>
          </a:p>
          <a:p>
            <a:r>
              <a:rPr lang="en-US" sz="3000" dirty="0"/>
              <a:t>Proceeds of Crime Act 2002 </a:t>
            </a:r>
          </a:p>
          <a:p>
            <a:r>
              <a:rPr lang="en-US" sz="3000" dirty="0"/>
              <a:t>Money Laundering Regulations 2017 (</a:t>
            </a:r>
            <a:r>
              <a:rPr lang="en-GB" sz="3000" dirty="0"/>
              <a:t>S.I. 2017/692)</a:t>
            </a: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F1158F-DCB8-7158-5132-D4C7B2C0A7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000" dirty="0"/>
              <a:t>Defensive Reporting:</a:t>
            </a:r>
          </a:p>
          <a:p>
            <a:pPr lvl="1"/>
            <a:r>
              <a:rPr lang="en-GB" sz="3000" dirty="0"/>
              <a:t>Inefficiency</a:t>
            </a:r>
          </a:p>
          <a:p>
            <a:pPr lvl="1"/>
            <a:r>
              <a:rPr lang="en-GB" sz="3000" dirty="0"/>
              <a:t>Lack of clarity</a:t>
            </a:r>
          </a:p>
          <a:p>
            <a:pPr lvl="1"/>
            <a:r>
              <a:rPr lang="en-GB" sz="3000" dirty="0"/>
              <a:t>Overwhelmed UKFIU</a:t>
            </a:r>
          </a:p>
          <a:p>
            <a:pPr lvl="1"/>
            <a:r>
              <a:rPr lang="en-GB" sz="3000" dirty="0"/>
              <a:t>Low-quality or overly cautious submissions</a:t>
            </a:r>
          </a:p>
          <a:p>
            <a:pPr lvl="1"/>
            <a:r>
              <a:rPr lang="en-US" sz="3000" dirty="0"/>
              <a:t>Fear factor</a:t>
            </a:r>
          </a:p>
          <a:p>
            <a:pPr lvl="1"/>
            <a:r>
              <a:rPr lang="en-US" sz="3000" dirty="0"/>
              <a:t>Increased compliance costs</a:t>
            </a:r>
          </a:p>
          <a:p>
            <a:pPr lvl="1"/>
            <a:r>
              <a:rPr lang="en-US" sz="3000" dirty="0"/>
              <a:t>Interpretation of suspicion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4851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60687-FAC7-CF7E-6C9C-74DEC2651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Case Study 1 – HSBC Bank plc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CE239-2748-C824-CD6A-DECA62055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HSBC Bank plc was fined £63.9 million for inadequate transaction monitoring controls and for failings in its AML procedures.  </a:t>
            </a:r>
          </a:p>
          <a:p>
            <a:r>
              <a:rPr lang="en-GB" dirty="0"/>
              <a:t>HSBC Bank plc used an automated transaction process as </a:t>
            </a:r>
            <a:r>
              <a:rPr lang="en-GB" b="1" dirty="0"/>
              <a:t>part of monitoring transactions to detect financial crime, which the FCA concluded was flawed</a:t>
            </a:r>
            <a:r>
              <a:rPr lang="en-GB" dirty="0"/>
              <a:t>.  </a:t>
            </a:r>
          </a:p>
          <a:p>
            <a:r>
              <a:rPr lang="en-GB" dirty="0"/>
              <a:t>The FCA concluded that the bank failed to consider whether the scenarios used to identify indicators of money laundering or terrorist financing adequately covered all relevant risks. </a:t>
            </a:r>
          </a:p>
          <a:p>
            <a:r>
              <a:rPr lang="en-GB" dirty="0"/>
              <a:t>HSBC did not appropriately test or update the parameters within its transaction-monitoring systems, nor did it verify the accuracy and completeness of the data being fed into and held within those monitoring systems. 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4647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2A07F-D726-7ED4-EEE1-3F5FF77B7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b="1" dirty="0"/>
              <a:t>Case Study 2 – Deutsche Bank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5D1A8-3F0C-B5F1-6D9D-08D723F89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GB" sz="10800" dirty="0"/>
              <a:t>Fined £163m failing to maintain an adequate AML control system.</a:t>
            </a:r>
          </a:p>
          <a:p>
            <a:r>
              <a:rPr lang="en-GB" sz="10800" dirty="0"/>
              <a:t>FCA highlighted a series of shortcomings including </a:t>
            </a:r>
            <a:r>
              <a:rPr lang="en-GB" sz="10800" b="1" dirty="0"/>
              <a:t>no automatic AML system</a:t>
            </a:r>
            <a:r>
              <a:rPr lang="en-GB" sz="10800" dirty="0"/>
              <a:t> for detecting suspicious activity.  </a:t>
            </a:r>
          </a:p>
          <a:p>
            <a:r>
              <a:rPr lang="en-GB" sz="10800" dirty="0"/>
              <a:t>Deutsche Bank did not obtain sufficient information about is customers to enhance its risk assessment processes and underpin its transaction monitoring.</a:t>
            </a:r>
          </a:p>
          <a:p>
            <a:r>
              <a:rPr lang="en-GB" sz="10800" dirty="0"/>
              <a:t>The FCA concluded that Deutsche Bank has failed to adequately manage the creation of new customer relationships was used by ‘unidentified customers to transfer approximately $10 billion, of unknown origin, from Russia to offshore bank accounts in a manner that is highly suggestive of financial crime’.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4596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828C9-500E-057C-A535-3C11D83DC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Case Study 3 – Monzo Bank Ltd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1EBAC-918D-C498-73E5-984C26068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6257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Fined £21million for inadequate anti-financial crime systems and controls and for persistently breaching a requirement preventing it from opening accounts for high-risk customers</a:t>
            </a:r>
          </a:p>
          <a:p>
            <a:r>
              <a:rPr lang="en-GB" dirty="0"/>
              <a:t>Due to its customer base increasing from 600,000 to 5.5million, the banks financial crime controls did not keep pace</a:t>
            </a:r>
          </a:p>
          <a:p>
            <a:r>
              <a:rPr lang="en-GB" b="1" dirty="0"/>
              <a:t>Monzo failed to design, implement and maintain an adequate transaction monitoring systems to mitigate the risk of financial crime</a:t>
            </a:r>
            <a:endParaRPr lang="en-GB" dirty="0"/>
          </a:p>
          <a:p>
            <a:r>
              <a:rPr lang="en-GB" dirty="0"/>
              <a:t>These systemic failings resulted in the FCA requiring a comprehensive, independent review of the banks financial crime framework in 2020.  </a:t>
            </a:r>
          </a:p>
        </p:txBody>
      </p:sp>
    </p:spTree>
    <p:extLst>
      <p:ext uri="{BB962C8B-B14F-4D97-AF65-F5344CB8AC3E}">
        <p14:creationId xmlns:p14="http://schemas.microsoft.com/office/powerpoint/2010/main" val="1921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bdb74b30-9568-4856-bdbf-06759778fcbc}" enabled="0" method="" siteId="{bdb74b30-9568-4856-bdbf-06759778fcb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1130</Words>
  <Application>Microsoft Office PowerPoint</Application>
  <PresentationFormat>Widescreen</PresentationFormat>
  <Paragraphs>93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Can AI strengthen transaction monitoring against money laundering in the UK?</vt:lpstr>
      <vt:lpstr>Contents</vt:lpstr>
      <vt:lpstr>What is money laundering?</vt:lpstr>
      <vt:lpstr>What is the extent of money laundering?</vt:lpstr>
      <vt:lpstr>Defence Against Money Laundering Suspicious Activity Reports</vt:lpstr>
      <vt:lpstr>Defence Against Money Laundering Suspicious Activity Reports</vt:lpstr>
      <vt:lpstr>Case Study 1 – HSBC Bank plc</vt:lpstr>
      <vt:lpstr>Case Study 2 – Deutsche Bank</vt:lpstr>
      <vt:lpstr>Case Study 3 – Monzo Bank Ltd</vt:lpstr>
      <vt:lpstr>Case Study 4 – National Westminster Bank Plc</vt:lpstr>
      <vt:lpstr>Case Study 5 - Barclays Bank UK PLC and Barclays Bank PLC</vt:lpstr>
      <vt:lpstr>Transaction Monitoring in AML Compliance</vt:lpstr>
      <vt:lpstr>How AI Transforms Transaction Monitoring to Combat Money Laundering in the UK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Nicholas Ryder</dc:creator>
  <cp:lastModifiedBy>Nicholas Ryder</cp:lastModifiedBy>
  <cp:revision>1</cp:revision>
  <dcterms:created xsi:type="dcterms:W3CDTF">2025-09-15T12:39:48Z</dcterms:created>
  <dcterms:modified xsi:type="dcterms:W3CDTF">2025-09-15T15:16:45Z</dcterms:modified>
</cp:coreProperties>
</file>