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notesMasterIdLst>
    <p:notesMasterId r:id="rId27"/>
  </p:notesMasterIdLst>
  <p:handoutMasterIdLst>
    <p:handoutMasterId r:id="rId28"/>
  </p:handoutMasterIdLst>
  <p:sldIdLst>
    <p:sldId id="256" r:id="rId5"/>
    <p:sldId id="282" r:id="rId6"/>
    <p:sldId id="277" r:id="rId7"/>
    <p:sldId id="260" r:id="rId8"/>
    <p:sldId id="283" r:id="rId9"/>
    <p:sldId id="280" r:id="rId10"/>
    <p:sldId id="263" r:id="rId11"/>
    <p:sldId id="258" r:id="rId12"/>
    <p:sldId id="264" r:id="rId13"/>
    <p:sldId id="276" r:id="rId14"/>
    <p:sldId id="267" r:id="rId15"/>
    <p:sldId id="268" r:id="rId16"/>
    <p:sldId id="269" r:id="rId17"/>
    <p:sldId id="270" r:id="rId18"/>
    <p:sldId id="274" r:id="rId19"/>
    <p:sldId id="286" r:id="rId20"/>
    <p:sldId id="287" r:id="rId21"/>
    <p:sldId id="288" r:id="rId22"/>
    <p:sldId id="285" r:id="rId23"/>
    <p:sldId id="289" r:id="rId24"/>
    <p:sldId id="290" r:id="rId25"/>
    <p:sldId id="261" r:id="rId26"/>
  </p:sldIdLst>
  <p:sldSz cx="12192000" cy="6858000"/>
  <p:notesSz cx="9144000" cy="6858000"/>
  <p:custDataLst>
    <p:tags r:id="rId29"/>
  </p:custDataLst>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56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28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00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72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Untitled Section" id="{4284EADD-FE41-494D-A42C-2B60CCFC2DE6}">
          <p14:sldIdLst>
            <p14:sldId id="256"/>
            <p14:sldId id="282"/>
            <p14:sldId id="277"/>
            <p14:sldId id="260"/>
            <p14:sldId id="283"/>
            <p14:sldId id="280"/>
            <p14:sldId id="263"/>
            <p14:sldId id="258"/>
            <p14:sldId id="264"/>
            <p14:sldId id="276"/>
            <p14:sldId id="267"/>
            <p14:sldId id="268"/>
            <p14:sldId id="269"/>
            <p14:sldId id="270"/>
            <p14:sldId id="274"/>
            <p14:sldId id="286"/>
            <p14:sldId id="287"/>
            <p14:sldId id="288"/>
            <p14:sldId id="285"/>
            <p14:sldId id="289"/>
            <p14:sldId id="290"/>
            <p14:sldId id="261"/>
          </p14:sldIdLst>
        </p14:section>
      </p14:sectionLst>
    </p:ext>
    <p:ext uri="{EFAFB233-063F-42B5-8137-9DF3F51BA10A}">
      <p15:sldGuideLst xmlns:p15="http://schemas.microsoft.com/office/powerpoint/2012/main">
        <p15:guide id="4" orient="horz" pos="3838" userDrawn="1">
          <p15:clr>
            <a:srgbClr val="A4A3A4"/>
          </p15:clr>
        </p15:guide>
        <p15:guide id="5" pos="3840" userDrawn="1">
          <p15:clr>
            <a:srgbClr val="A4A3A4"/>
          </p15:clr>
        </p15:guide>
        <p15:guide id="7" pos="6804" userDrawn="1">
          <p15:clr>
            <a:srgbClr val="A4A3A4"/>
          </p15:clr>
        </p15:guide>
        <p15:guide id="12" pos="87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DAC"/>
    <a:srgbClr val="91B149"/>
    <a:srgbClr val="81A141"/>
    <a:srgbClr val="C9D9ED"/>
    <a:srgbClr val="97B7DD"/>
    <a:srgbClr val="2B5384"/>
    <a:srgbClr val="457EC3"/>
    <a:srgbClr val="5C7AA0"/>
    <a:srgbClr val="D9D9D9"/>
    <a:srgbClr val="1681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86410"/>
  </p:normalViewPr>
  <p:slideViewPr>
    <p:cSldViewPr showGuides="1">
      <p:cViewPr varScale="1">
        <p:scale>
          <a:sx n="64" d="100"/>
          <a:sy n="64" d="100"/>
        </p:scale>
        <p:origin x="756" y="48"/>
      </p:cViewPr>
      <p:guideLst>
        <p:guide orient="horz" pos="3838"/>
        <p:guide pos="3840"/>
        <p:guide pos="6804"/>
        <p:guide pos="876"/>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106" d="100"/>
          <a:sy n="106"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https://uweacuk-my.sharepoint.com/personal/sam_bourton_uwe_ac_uk/Documents/Research%202021-22/AML%20Universities/AML%20Universities%20Spreadsheet%20v2%20Condensed.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weacuk-my.sharepoint.com/personal/sam_bourton_uwe_ac_uk/Documents/Research%202021-22/AML%20Universities/AML%20Universities%20Spreadsheet%20v2%20Condensed.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uweacuk-my.sharepoint.com/personal/sam_bourton_uwe_ac_uk/Documents/Research%202021-22/AML%20Universities/AML%20Universities%20Spreadsheet%20v2%20Condensed.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GB"/>
              <a:t>Does Your University Have An Anti-Money Laundering Policy? </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spPr>
            <a:gradFill rotWithShape="1">
              <a:gsLst>
                <a:gs pos="0">
                  <a:schemeClr val="accent5">
                    <a:shade val="76000"/>
                    <a:tint val="100000"/>
                    <a:shade val="100000"/>
                    <a:satMod val="130000"/>
                  </a:schemeClr>
                </a:gs>
                <a:gs pos="100000">
                  <a:schemeClr val="accent5">
                    <a:shade val="76000"/>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Pt>
            <c:idx val="0"/>
            <c:invertIfNegative val="0"/>
            <c:bubble3D val="0"/>
            <c:sp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6-1338-4BB5-A1EC-84D4E0BE8756}"/>
              </c:ext>
            </c:extLst>
          </c:dPt>
          <c:dPt>
            <c:idx val="1"/>
            <c:invertIfNegative val="0"/>
            <c:bubble3D val="0"/>
            <c:spPr>
              <a:gradFill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5-1338-4BB5-A1EC-84D4E0BE8756}"/>
              </c:ext>
            </c:extLst>
          </c:dPt>
          <c:dPt>
            <c:idx val="2"/>
            <c:invertIfNegative val="0"/>
            <c:bubble3D val="0"/>
            <c:spPr>
              <a:gradFill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4-1338-4BB5-A1EC-84D4E0BE8756}"/>
              </c:ext>
            </c:extLst>
          </c:dPt>
          <c:dPt>
            <c:idx val="3"/>
            <c:invertIfNegative val="0"/>
            <c:bubble3D val="0"/>
            <c: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3-1338-4BB5-A1EC-84D4E0BE8756}"/>
              </c:ext>
            </c:extLst>
          </c:dPt>
          <c:dPt>
            <c:idx val="4"/>
            <c:invertIfNegative val="0"/>
            <c:bubble3D val="0"/>
            <c:spPr>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0-1338-4BB5-A1EC-84D4E0BE8756}"/>
              </c:ext>
            </c:extLst>
          </c:dPt>
          <c:dPt>
            <c:idx val="5"/>
            <c:invertIfNegative val="0"/>
            <c:bubble3D val="0"/>
            <c:spPr>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1-1338-4BB5-A1EC-84D4E0BE8756}"/>
              </c:ext>
            </c:extLst>
          </c:dPt>
          <c:dPt>
            <c:idx val="6"/>
            <c:invertIfNegative val="0"/>
            <c:bubble3D val="0"/>
            <c:spPr>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2-1338-4BB5-A1EC-84D4E0BE8756}"/>
              </c:ext>
            </c:extLst>
          </c:dPt>
          <c:cat>
            <c:strRef>
              <c:f>Sheet1!$F$154:$F$161</c:f>
              <c:strCache>
                <c:ptCount val="7"/>
                <c:pt idx="0">
                  <c:v>Refused </c:v>
                </c:pt>
                <c:pt idx="1">
                  <c:v>No - In Progress </c:v>
                </c:pt>
                <c:pt idx="2">
                  <c:v>No – No Further Detail </c:v>
                </c:pt>
                <c:pt idx="3">
                  <c:v>No – Part of Other Policies </c:v>
                </c:pt>
                <c:pt idx="4">
                  <c:v>Yes - Published Internally </c:v>
                </c:pt>
                <c:pt idx="5">
                  <c:v>Yes - Published Externally </c:v>
                </c:pt>
                <c:pt idx="6">
                  <c:v>Yes - Not Published </c:v>
                </c:pt>
              </c:strCache>
            </c:strRef>
          </c:cat>
          <c:val>
            <c:numRef>
              <c:f>Sheet1!$G$154:$G$161</c:f>
              <c:numCache>
                <c:formatCode>General</c:formatCode>
                <c:ptCount val="7"/>
                <c:pt idx="0">
                  <c:v>4</c:v>
                </c:pt>
                <c:pt idx="1">
                  <c:v>6</c:v>
                </c:pt>
                <c:pt idx="2">
                  <c:v>5</c:v>
                </c:pt>
                <c:pt idx="3">
                  <c:v>21</c:v>
                </c:pt>
                <c:pt idx="4">
                  <c:v>24</c:v>
                </c:pt>
                <c:pt idx="5">
                  <c:v>42</c:v>
                </c:pt>
                <c:pt idx="6">
                  <c:v>8</c:v>
                </c:pt>
              </c:numCache>
            </c:numRef>
          </c:val>
          <c:extLst>
            <c:ext xmlns:c16="http://schemas.microsoft.com/office/drawing/2014/chart" uri="{C3380CC4-5D6E-409C-BE32-E72D297353CC}">
              <c16:uniqueId val="{00000000-5B14-4845-A7CF-37FFB28F7003}"/>
            </c:ext>
          </c:extLst>
        </c:ser>
        <c:dLbls>
          <c:showLegendKey val="0"/>
          <c:showVal val="0"/>
          <c:showCatName val="0"/>
          <c:showSerName val="0"/>
          <c:showPercent val="0"/>
          <c:showBubbleSize val="0"/>
        </c:dLbls>
        <c:gapWidth val="100"/>
        <c:overlap val="-24"/>
        <c:axId val="469301104"/>
        <c:axId val="469303072"/>
        <c:extLst>
          <c:ext xmlns:c15="http://schemas.microsoft.com/office/drawing/2012/chart" uri="{02D57815-91ED-43cb-92C2-25804820EDAC}">
            <c15:filteredBarSeries>
              <c15:ser>
                <c:idx val="1"/>
                <c:order val="1"/>
                <c:tx>
                  <c:v>Series 2</c:v>
                </c:tx>
                <c:spPr>
                  <a:gradFill rotWithShape="1">
                    <a:gsLst>
                      <a:gs pos="0">
                        <a:schemeClr val="accent5">
                          <a:tint val="77000"/>
                          <a:tint val="100000"/>
                          <a:shade val="100000"/>
                          <a:satMod val="130000"/>
                        </a:schemeClr>
                      </a:gs>
                      <a:gs pos="100000">
                        <a:schemeClr val="accent5">
                          <a:tint val="77000"/>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val>
                  <c:numRef>
                    <c:extLst>
                      <c:ext uri="{02D57815-91ED-43cb-92C2-25804820EDAC}">
                        <c15:formulaRef>
                          <c15:sqref>Sheet1!$G$154:$G$161</c15:sqref>
                        </c15:formulaRef>
                      </c:ext>
                    </c:extLst>
                    <c:numCache>
                      <c:formatCode>General</c:formatCode>
                      <c:ptCount val="7"/>
                      <c:pt idx="0">
                        <c:v>4</c:v>
                      </c:pt>
                      <c:pt idx="1">
                        <c:v>6</c:v>
                      </c:pt>
                      <c:pt idx="2">
                        <c:v>5</c:v>
                      </c:pt>
                      <c:pt idx="3">
                        <c:v>21</c:v>
                      </c:pt>
                      <c:pt idx="4">
                        <c:v>24</c:v>
                      </c:pt>
                      <c:pt idx="5">
                        <c:v>42</c:v>
                      </c:pt>
                      <c:pt idx="6">
                        <c:v>8</c:v>
                      </c:pt>
                    </c:numCache>
                  </c:numRef>
                </c:val>
                <c:extLst>
                  <c:ext xmlns:c16="http://schemas.microsoft.com/office/drawing/2014/chart" uri="{C3380CC4-5D6E-409C-BE32-E72D297353CC}">
                    <c16:uniqueId val="{00000001-5B14-4845-A7CF-37FFB28F7003}"/>
                  </c:ext>
                </c:extLst>
              </c15:ser>
            </c15:filteredBarSeries>
          </c:ext>
        </c:extLst>
      </c:barChart>
      <c:catAx>
        <c:axId val="4693011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69303072"/>
        <c:crosses val="autoZero"/>
        <c:auto val="1"/>
        <c:lblAlgn val="ctr"/>
        <c:lblOffset val="100"/>
        <c:noMultiLvlLbl val="0"/>
      </c:catAx>
      <c:valAx>
        <c:axId val="469303072"/>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tx2"/>
                    </a:solidFill>
                    <a:latin typeface="+mn-lt"/>
                    <a:ea typeface="+mn-ea"/>
                    <a:cs typeface="+mn-cs"/>
                  </a:defRPr>
                </a:pPr>
                <a:r>
                  <a:rPr lang="en-GB" dirty="0"/>
                  <a:t>Number of HEIs</a:t>
                </a:r>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46930110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GB"/>
              <a:t>Are University Staff Provided With Anti-Money Laundering Training?</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spPr>
            <a:gradFill rotWithShape="1">
              <a:gsLst>
                <a:gs pos="0">
                  <a:schemeClr val="accent5">
                    <a:tint val="100000"/>
                    <a:shade val="100000"/>
                    <a:satMod val="130000"/>
                  </a:schemeClr>
                </a:gs>
                <a:gs pos="100000">
                  <a:schemeClr val="accent5">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Pt>
            <c:idx val="0"/>
            <c:invertIfNegative val="0"/>
            <c:bubble3D val="0"/>
            <c:spPr>
              <a:gradFill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5-0F0B-4463-8507-354185F89920}"/>
              </c:ext>
            </c:extLst>
          </c:dPt>
          <c:dPt>
            <c:idx val="1"/>
            <c:invertIfNegative val="0"/>
            <c:bubble3D val="0"/>
            <c:spPr>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4-0F0B-4463-8507-354185F89920}"/>
              </c:ext>
            </c:extLst>
          </c:dPt>
          <c:dPt>
            <c:idx val="2"/>
            <c:invertIfNegative val="0"/>
            <c:bubble3D val="0"/>
            <c:spPr>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3-0F0B-4463-8507-354185F89920}"/>
              </c:ext>
            </c:extLst>
          </c:dPt>
          <c:dPt>
            <c:idx val="3"/>
            <c:invertIfNegative val="0"/>
            <c:bubble3D val="0"/>
            <c:spPr>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2-0F0B-4463-8507-354185F89920}"/>
              </c:ext>
            </c:extLst>
          </c:dPt>
          <c:dPt>
            <c:idx val="4"/>
            <c:invertIfNegative val="0"/>
            <c:bubble3D val="0"/>
            <c: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1-0F0B-4463-8507-354185F89920}"/>
              </c:ext>
            </c:extLst>
          </c:dPt>
          <c:dPt>
            <c:idx val="5"/>
            <c:invertIfNegative val="0"/>
            <c:bubble3D val="0"/>
            <c:spPr>
              <a:gradFill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0-0F0B-4463-8507-354185F89920}"/>
              </c:ext>
            </c:extLst>
          </c:dPt>
          <c:cat>
            <c:strRef>
              <c:f>Sheet1!$H$119:$H$124</c:f>
              <c:strCache>
                <c:ptCount val="6"/>
                <c:pt idx="0">
                  <c:v>Yes - Specific Categories of Staff</c:v>
                </c:pt>
                <c:pt idx="1">
                  <c:v>Yes - All Staff</c:v>
                </c:pt>
                <c:pt idx="2">
                  <c:v>Yes - Unclear</c:v>
                </c:pt>
                <c:pt idx="3">
                  <c:v>Yes - Total </c:v>
                </c:pt>
                <c:pt idx="4">
                  <c:v>No - Total</c:v>
                </c:pt>
                <c:pt idx="5">
                  <c:v>Refused</c:v>
                </c:pt>
              </c:strCache>
            </c:strRef>
          </c:cat>
          <c:val>
            <c:numRef>
              <c:f>Sheet1!$I$119:$I$124</c:f>
              <c:numCache>
                <c:formatCode>General</c:formatCode>
                <c:ptCount val="6"/>
                <c:pt idx="0">
                  <c:v>66</c:v>
                </c:pt>
                <c:pt idx="1">
                  <c:v>13</c:v>
                </c:pt>
                <c:pt idx="2">
                  <c:v>5</c:v>
                </c:pt>
                <c:pt idx="3">
                  <c:v>84</c:v>
                </c:pt>
                <c:pt idx="4">
                  <c:v>21</c:v>
                </c:pt>
                <c:pt idx="5">
                  <c:v>5</c:v>
                </c:pt>
              </c:numCache>
            </c:numRef>
          </c:val>
          <c:extLst>
            <c:ext xmlns:c16="http://schemas.microsoft.com/office/drawing/2014/chart" uri="{C3380CC4-5D6E-409C-BE32-E72D297353CC}">
              <c16:uniqueId val="{00000000-B924-42FF-ACDE-FBFD9225C6E8}"/>
            </c:ext>
          </c:extLst>
        </c:ser>
        <c:dLbls>
          <c:showLegendKey val="0"/>
          <c:showVal val="0"/>
          <c:showCatName val="0"/>
          <c:showSerName val="0"/>
          <c:showPercent val="0"/>
          <c:showBubbleSize val="0"/>
        </c:dLbls>
        <c:gapWidth val="100"/>
        <c:axId val="605757376"/>
        <c:axId val="605756720"/>
      </c:barChart>
      <c:catAx>
        <c:axId val="605757376"/>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605756720"/>
        <c:crosses val="autoZero"/>
        <c:auto val="1"/>
        <c:lblAlgn val="ctr"/>
        <c:lblOffset val="100"/>
        <c:noMultiLvlLbl val="0"/>
      </c:catAx>
      <c:valAx>
        <c:axId val="605756720"/>
        <c:scaling>
          <c:orientation val="minMax"/>
        </c:scaling>
        <c:delete val="0"/>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r>
                  <a:rPr lang="en-GB" dirty="0"/>
                  <a:t>Number of HEIs</a:t>
                </a:r>
              </a:p>
            </c:rich>
          </c:tx>
          <c:overlay val="0"/>
          <c:spPr>
            <a:noFill/>
            <a:ln>
              <a:noFill/>
            </a:ln>
            <a:effectLst/>
          </c:spPr>
          <c:txPr>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057573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B8EF-48E5-9D22-C66273CB9FD6}"/>
              </c:ext>
            </c:extLst>
          </c:dPt>
          <c:dPt>
            <c:idx val="1"/>
            <c:bubble3D val="0"/>
            <c:spPr>
              <a:gradFill>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gra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B8EF-48E5-9D22-C66273CB9FD6}"/>
              </c:ext>
            </c:extLst>
          </c:dPt>
          <c:dPt>
            <c:idx val="2"/>
            <c:bubble3D val="0"/>
            <c: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B8EF-48E5-9D22-C66273CB9FD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Sheet1!$M$134:$M$136</c:f>
              <c:strCache>
                <c:ptCount val="3"/>
                <c:pt idx="0">
                  <c:v>Refused</c:v>
                </c:pt>
                <c:pt idx="1">
                  <c:v>Yes</c:v>
                </c:pt>
                <c:pt idx="2">
                  <c:v>No</c:v>
                </c:pt>
              </c:strCache>
            </c:strRef>
          </c:cat>
          <c:val>
            <c:numRef>
              <c:f>Sheet1!$N$134:$N$136</c:f>
              <c:numCache>
                <c:formatCode>General</c:formatCode>
                <c:ptCount val="3"/>
                <c:pt idx="0">
                  <c:v>9</c:v>
                </c:pt>
                <c:pt idx="1">
                  <c:v>76</c:v>
                </c:pt>
                <c:pt idx="2">
                  <c:v>25</c:v>
                </c:pt>
              </c:numCache>
            </c:numRef>
          </c:val>
          <c:extLst>
            <c:ext xmlns:c16="http://schemas.microsoft.com/office/drawing/2014/chart" uri="{C3380CC4-5D6E-409C-BE32-E72D297353CC}">
              <c16:uniqueId val="{00000006-B8EF-48E5-9D22-C66273CB9FD6}"/>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43CF07-9307-6C48-9A7D-CFB6D27789B3}"/>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4" name="Footer Placeholder 3">
            <a:extLst>
              <a:ext uri="{FF2B5EF4-FFF2-40B4-BE49-F238E27FC236}">
                <a16:creationId xmlns:a16="http://schemas.microsoft.com/office/drawing/2014/main" id="{3757DB75-BAF4-B743-9A92-74B92A91E0A3}"/>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B22C6B3-A39F-7849-8137-15C55F281F8E}"/>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DA11F245-9DFC-A14D-946D-EB14F66A9135}" type="slidenum">
              <a:rPr lang="en-US" smtClean="0"/>
              <a:t>‹#›</a:t>
            </a:fld>
            <a:endParaRPr lang="en-US"/>
          </a:p>
        </p:txBody>
      </p:sp>
    </p:spTree>
    <p:extLst>
      <p:ext uri="{BB962C8B-B14F-4D97-AF65-F5344CB8AC3E}">
        <p14:creationId xmlns:p14="http://schemas.microsoft.com/office/powerpoint/2010/main" val="1287902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a:p>
        </p:txBody>
      </p:sp>
      <p:sp>
        <p:nvSpPr>
          <p:cNvPr id="11267"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ＭＳ Ｐゴシック" charset="0"/>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2286000" y="514350"/>
            <a:ext cx="4572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a:p>
        </p:txBody>
      </p:sp>
      <p:sp>
        <p:nvSpPr>
          <p:cNvPr id="11271"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5360570-2B09-DB43-BBE0-DA076DA911F1}" type="slidenum">
              <a:rPr lang="en-US" altLang="en-US"/>
              <a:pPr>
                <a:defRPr/>
              </a:pPr>
              <a:t>‹#›</a:t>
            </a:fld>
            <a:endParaRPr lang="en-US" altLang="en-US"/>
          </a:p>
        </p:txBody>
      </p:sp>
    </p:spTree>
    <p:extLst>
      <p:ext uri="{BB962C8B-B14F-4D97-AF65-F5344CB8AC3E}">
        <p14:creationId xmlns:p14="http://schemas.microsoft.com/office/powerpoint/2010/main" val="2004877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5613"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2813"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0013"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7213"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5943" algn="l" defTabSz="914378" rtl="0" eaLnBrk="1" latinLnBrk="0" hangingPunct="1">
      <a:defRPr sz="1200" kern="1200">
        <a:solidFill>
          <a:schemeClr val="tx1"/>
        </a:solidFill>
        <a:latin typeface="+mn-lt"/>
        <a:ea typeface="+mn-ea"/>
        <a:cs typeface="+mn-cs"/>
      </a:defRPr>
    </a:lvl6pPr>
    <a:lvl7pPr marL="2743132" algn="l" defTabSz="914378" rtl="0" eaLnBrk="1" latinLnBrk="0" hangingPunct="1">
      <a:defRPr sz="1200" kern="1200">
        <a:solidFill>
          <a:schemeClr val="tx1"/>
        </a:solidFill>
        <a:latin typeface="+mn-lt"/>
        <a:ea typeface="+mn-ea"/>
        <a:cs typeface="+mn-cs"/>
      </a:defRPr>
    </a:lvl7pPr>
    <a:lvl8pPr marL="3200320" algn="l" defTabSz="914378" rtl="0" eaLnBrk="1" latinLnBrk="0" hangingPunct="1">
      <a:defRPr sz="1200" kern="1200">
        <a:solidFill>
          <a:schemeClr val="tx1"/>
        </a:solidFill>
        <a:latin typeface="+mn-lt"/>
        <a:ea typeface="+mn-ea"/>
        <a:cs typeface="+mn-cs"/>
      </a:defRPr>
    </a:lvl8pPr>
    <a:lvl9pPr marL="3657509" algn="l" defTabSz="91437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A9DAC"/>
        </a:solidFill>
        <a:effectLst/>
      </p:bgPr>
    </p:bg>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D8E96D4C-F781-D146-B2F0-26791859FA34}"/>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87488" y="0"/>
            <a:ext cx="1787872" cy="895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6FE3B5BC-7C7D-A745-8158-A53C466DA14C}"/>
              </a:ext>
            </a:extLst>
          </p:cNvPr>
          <p:cNvSpPr>
            <a:spLocks noGrp="1"/>
          </p:cNvSpPr>
          <p:nvPr>
            <p:ph type="title"/>
          </p:nvPr>
        </p:nvSpPr>
        <p:spPr>
          <a:xfrm>
            <a:off x="2734435" y="1915482"/>
            <a:ext cx="7586032" cy="2089585"/>
          </a:xfrm>
          <a:prstGeom prst="rect">
            <a:avLst/>
          </a:prstGeom>
        </p:spPr>
        <p:txBody>
          <a:bodyPr lIns="0" tIns="0" rIns="0" bIns="0"/>
          <a:lstStyle>
            <a:lvl1pPr>
              <a:defRPr>
                <a:solidFill>
                  <a:schemeClr val="bg1"/>
                </a:solidFill>
              </a:defRPr>
            </a:lvl1pPr>
          </a:lstStyle>
          <a:p>
            <a:r>
              <a:rPr lang="en-US"/>
              <a:t>Click to edit Master title style</a:t>
            </a:r>
            <a:endParaRPr lang="en-US" dirty="0"/>
          </a:p>
        </p:txBody>
      </p:sp>
      <p:sp>
        <p:nvSpPr>
          <p:cNvPr id="16" name="Text Placeholder 14">
            <a:extLst>
              <a:ext uri="{FF2B5EF4-FFF2-40B4-BE49-F238E27FC236}">
                <a16:creationId xmlns:a16="http://schemas.microsoft.com/office/drawing/2014/main" id="{69EC6F0B-C9B0-464E-ABF8-505FA2B99A36}"/>
              </a:ext>
            </a:extLst>
          </p:cNvPr>
          <p:cNvSpPr>
            <a:spLocks noGrp="1"/>
          </p:cNvSpPr>
          <p:nvPr>
            <p:ph type="body" sz="quarter" idx="15" hasCustomPrompt="1"/>
          </p:nvPr>
        </p:nvSpPr>
        <p:spPr>
          <a:xfrm>
            <a:off x="781897" y="1916833"/>
            <a:ext cx="1625519" cy="269081"/>
          </a:xfrm>
          <a:prstGeom prst="rect">
            <a:avLst/>
          </a:prstGeom>
        </p:spPr>
        <p:txBody>
          <a:bodyPr lIns="0" tIns="0" rIns="0" bIns="0"/>
          <a:lstStyle>
            <a:lvl1pPr marL="0" indent="0">
              <a:lnSpc>
                <a:spcPct val="100000"/>
              </a:lnSpc>
              <a:spcBef>
                <a:spcPts val="0"/>
              </a:spcBef>
              <a:buFontTx/>
              <a:buNone/>
              <a:defRPr sz="1800" b="0" i="0">
                <a:solidFill>
                  <a:schemeClr val="bg1"/>
                </a:solidFill>
                <a:latin typeface="+mj-lt"/>
                <a:ea typeface="Tahoma" charset="0"/>
                <a:cs typeface="Tahoma" charset="0"/>
              </a:defRPr>
            </a:lvl1pPr>
          </a:lstStyle>
          <a:p>
            <a:pPr lvl="0"/>
            <a:r>
              <a:rPr lang="en-US" dirty="0"/>
              <a:t>Presented by</a:t>
            </a:r>
          </a:p>
        </p:txBody>
      </p:sp>
      <p:sp>
        <p:nvSpPr>
          <p:cNvPr id="17" name="Text Placeholder 14">
            <a:extLst>
              <a:ext uri="{FF2B5EF4-FFF2-40B4-BE49-F238E27FC236}">
                <a16:creationId xmlns:a16="http://schemas.microsoft.com/office/drawing/2014/main" id="{C1E2BFEE-0AD7-C548-92B3-DE639BB40C8B}"/>
              </a:ext>
            </a:extLst>
          </p:cNvPr>
          <p:cNvSpPr>
            <a:spLocks noGrp="1"/>
          </p:cNvSpPr>
          <p:nvPr>
            <p:ph type="body" sz="quarter" idx="16"/>
          </p:nvPr>
        </p:nvSpPr>
        <p:spPr>
          <a:xfrm>
            <a:off x="798007" y="2542095"/>
            <a:ext cx="1625519" cy="664749"/>
          </a:xfrm>
          <a:prstGeom prst="rect">
            <a:avLst/>
          </a:prstGeom>
        </p:spPr>
        <p:txBody>
          <a:bodyPr lIns="0" tIns="0" rIns="0" bIns="0"/>
          <a:lstStyle>
            <a:lvl1pPr marL="0" indent="0">
              <a:lnSpc>
                <a:spcPct val="100000"/>
              </a:lnSpc>
              <a:spcBef>
                <a:spcPts val="0"/>
              </a:spcBef>
              <a:buFontTx/>
              <a:buNone/>
              <a:defRPr sz="2000" b="1" i="0">
                <a:solidFill>
                  <a:schemeClr val="bg1"/>
                </a:solidFill>
                <a:latin typeface="+mj-lt"/>
                <a:ea typeface="Tahoma" charset="0"/>
                <a:cs typeface="Tahoma" charset="0"/>
              </a:defRPr>
            </a:lvl1pPr>
          </a:lstStyle>
          <a:p>
            <a:pPr lvl="0"/>
            <a:r>
              <a:rPr lang="en-US"/>
              <a:t>Edit Master text styles</a:t>
            </a:r>
          </a:p>
        </p:txBody>
      </p:sp>
      <p:sp>
        <p:nvSpPr>
          <p:cNvPr id="18" name="Text Placeholder 14">
            <a:extLst>
              <a:ext uri="{FF2B5EF4-FFF2-40B4-BE49-F238E27FC236}">
                <a16:creationId xmlns:a16="http://schemas.microsoft.com/office/drawing/2014/main" id="{FE54718D-4C22-E94B-A4C0-C34A3A4257A2}"/>
              </a:ext>
            </a:extLst>
          </p:cNvPr>
          <p:cNvSpPr>
            <a:spLocks noGrp="1"/>
          </p:cNvSpPr>
          <p:nvPr>
            <p:ph type="body" sz="quarter" idx="17"/>
          </p:nvPr>
        </p:nvSpPr>
        <p:spPr>
          <a:xfrm>
            <a:off x="800728" y="3323831"/>
            <a:ext cx="1625519" cy="609225"/>
          </a:xfrm>
          <a:prstGeom prst="rect">
            <a:avLst/>
          </a:prstGeom>
        </p:spPr>
        <p:txBody>
          <a:bodyPr lIns="0" tIns="0" rIns="0" bIns="0"/>
          <a:lstStyle>
            <a:lvl1pPr marL="0" indent="0">
              <a:lnSpc>
                <a:spcPct val="100000"/>
              </a:lnSpc>
              <a:spcBef>
                <a:spcPts val="0"/>
              </a:spcBef>
              <a:buFontTx/>
              <a:buNone/>
              <a:defRPr sz="2000" b="1" i="0">
                <a:solidFill>
                  <a:schemeClr val="bg1"/>
                </a:solidFill>
                <a:latin typeface="+mj-lt"/>
                <a:ea typeface="Tahoma" charset="0"/>
                <a:cs typeface="Tahoma" charset="0"/>
              </a:defRPr>
            </a:lvl1pPr>
          </a:lstStyle>
          <a:p>
            <a:pPr lvl="0"/>
            <a:r>
              <a:rPr lang="en-US"/>
              <a:t>Edit Master text styles</a:t>
            </a:r>
          </a:p>
        </p:txBody>
      </p:sp>
      <p:cxnSp>
        <p:nvCxnSpPr>
          <p:cNvPr id="27" name="Straight Connector 26">
            <a:extLst>
              <a:ext uri="{FF2B5EF4-FFF2-40B4-BE49-F238E27FC236}">
                <a16:creationId xmlns:a16="http://schemas.microsoft.com/office/drawing/2014/main" id="{763A8BFE-74A7-E94B-8A00-4CD70EAFA367}"/>
              </a:ext>
            </a:extLst>
          </p:cNvPr>
          <p:cNvCxnSpPr>
            <a:cxnSpLocks/>
          </p:cNvCxnSpPr>
          <p:nvPr userDrawn="1"/>
        </p:nvCxnSpPr>
        <p:spPr>
          <a:xfrm>
            <a:off x="2559051" y="1916832"/>
            <a:ext cx="0" cy="3802212"/>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sp>
        <p:nvSpPr>
          <p:cNvPr id="19" name="Text Placeholder 14">
            <a:extLst>
              <a:ext uri="{FF2B5EF4-FFF2-40B4-BE49-F238E27FC236}">
                <a16:creationId xmlns:a16="http://schemas.microsoft.com/office/drawing/2014/main" id="{55B2378F-7E74-5649-B1F7-5BE87863FDAE}"/>
              </a:ext>
            </a:extLst>
          </p:cNvPr>
          <p:cNvSpPr>
            <a:spLocks noGrp="1"/>
          </p:cNvSpPr>
          <p:nvPr>
            <p:ph type="body" sz="quarter" idx="18" hasCustomPrompt="1"/>
          </p:nvPr>
        </p:nvSpPr>
        <p:spPr>
          <a:xfrm>
            <a:off x="798008" y="5373216"/>
            <a:ext cx="1625519" cy="345828"/>
          </a:xfrm>
          <a:prstGeom prst="rect">
            <a:avLst/>
          </a:prstGeom>
        </p:spPr>
        <p:txBody>
          <a:bodyPr lIns="0" tIns="0" rIns="0" bIns="0"/>
          <a:lstStyle>
            <a:lvl1pPr marL="0" indent="0">
              <a:lnSpc>
                <a:spcPct val="100000"/>
              </a:lnSpc>
              <a:spcBef>
                <a:spcPts val="0"/>
              </a:spcBef>
              <a:buFontTx/>
              <a:buNone/>
              <a:defRPr sz="1800" b="0" i="0">
                <a:solidFill>
                  <a:schemeClr val="bg1"/>
                </a:solidFill>
                <a:latin typeface="+mn-lt"/>
                <a:ea typeface="Tahoma"/>
                <a:cs typeface="Tahoma"/>
              </a:defRPr>
            </a:lvl1pPr>
          </a:lstStyle>
          <a:p>
            <a:pPr lvl="0"/>
            <a:r>
              <a:rPr lang="en-US" dirty="0"/>
              <a:t>Presentation date</a:t>
            </a:r>
          </a:p>
        </p:txBody>
      </p:sp>
    </p:spTree>
    <p:extLst>
      <p:ext uri="{BB962C8B-B14F-4D97-AF65-F5344CB8AC3E}">
        <p14:creationId xmlns:p14="http://schemas.microsoft.com/office/powerpoint/2010/main" val="2037226853"/>
      </p:ext>
    </p:extLst>
  </p:cSld>
  <p:clrMapOvr>
    <a:masterClrMapping/>
  </p:clrMapOvr>
  <p:transition spd="slow">
    <p:fade/>
  </p:transition>
  <p:extLst>
    <p:ext uri="{DCECCB84-F9BA-43D5-87BE-67443E8EF086}">
      <p15:sldGuideLst xmlns:p15="http://schemas.microsoft.com/office/powerpoint/2012/main">
        <p15:guide id="1" orient="horz" pos="1207" userDrawn="1">
          <p15:clr>
            <a:srgbClr val="FBAE40"/>
          </p15:clr>
        </p15:guide>
        <p15:guide id="2" pos="172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ED979-55B4-3C48-802B-10CF449D32FC}"/>
              </a:ext>
            </a:extLst>
          </p:cNvPr>
          <p:cNvSpPr>
            <a:spLocks noGrp="1"/>
          </p:cNvSpPr>
          <p:nvPr>
            <p:ph type="title"/>
          </p:nvPr>
        </p:nvSpPr>
        <p:spPr>
          <a:xfrm>
            <a:off x="1199456" y="692699"/>
            <a:ext cx="10515600" cy="648069"/>
          </a:xfrm>
        </p:spPr>
        <p:txBody>
          <a:bodyPr/>
          <a:lstStyle/>
          <a:p>
            <a:r>
              <a:rPr lang="en-US"/>
              <a:t>Click to edit Master title style</a:t>
            </a:r>
            <a:endParaRPr lang="en-US" dirty="0"/>
          </a:p>
        </p:txBody>
      </p:sp>
      <p:sp>
        <p:nvSpPr>
          <p:cNvPr id="4" name="Picture Placeholder 12">
            <a:extLst>
              <a:ext uri="{C183D7F6-B498-43B3-948B-1728B52AA6E4}">
                <adec:decorative xmlns:adec="http://schemas.microsoft.com/office/drawing/2017/decorative" val="1"/>
              </a:ext>
            </a:extLst>
          </p:cNvPr>
          <p:cNvSpPr>
            <a:spLocks noGrp="1"/>
          </p:cNvSpPr>
          <p:nvPr>
            <p:ph type="pic" sz="quarter" idx="13"/>
          </p:nvPr>
        </p:nvSpPr>
        <p:spPr>
          <a:xfrm>
            <a:off x="14953" y="1412776"/>
            <a:ext cx="12192000" cy="5951190"/>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250680606"/>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AD231-0526-BA4B-A751-485A68D4F146}"/>
              </a:ext>
            </a:extLst>
          </p:cNvPr>
          <p:cNvSpPr>
            <a:spLocks noGrp="1"/>
          </p:cNvSpPr>
          <p:nvPr>
            <p:ph type="title"/>
          </p:nvPr>
        </p:nvSpPr>
        <p:spPr>
          <a:xfrm>
            <a:off x="1200151" y="692699"/>
            <a:ext cx="9938841" cy="768353"/>
          </a:xfrm>
        </p:spPr>
        <p:txBody>
          <a:bodyPr/>
          <a:lstStyle/>
          <a:p>
            <a:r>
              <a:rPr lang="en-US"/>
              <a:t>Click to edit Master title style</a:t>
            </a:r>
            <a:endParaRPr lang="en-US" dirty="0"/>
          </a:p>
        </p:txBody>
      </p:sp>
      <p:sp>
        <p:nvSpPr>
          <p:cNvPr id="14" name="Picture Placeholder 12">
            <a:extLst>
              <a:ext uri="{C183D7F6-B498-43B3-948B-1728B52AA6E4}">
                <adec:decorative xmlns:adec="http://schemas.microsoft.com/office/drawing/2017/decorative" val="1"/>
              </a:ext>
            </a:extLst>
          </p:cNvPr>
          <p:cNvSpPr>
            <a:spLocks noGrp="1"/>
          </p:cNvSpPr>
          <p:nvPr>
            <p:ph type="pic" sz="quarter" idx="12"/>
          </p:nvPr>
        </p:nvSpPr>
        <p:spPr>
          <a:xfrm>
            <a:off x="1" y="1461052"/>
            <a:ext cx="4032251" cy="5396948"/>
          </a:xfrm>
          <a:prstGeom prst="rect">
            <a:avLst/>
          </a:prstGeom>
        </p:spPr>
        <p:txBody>
          <a:bodyPr/>
          <a:lstStyle/>
          <a:p>
            <a:r>
              <a:rPr lang="en-US"/>
              <a:t>Click icon to add picture</a:t>
            </a:r>
            <a:endParaRPr lang="en-US" dirty="0"/>
          </a:p>
        </p:txBody>
      </p:sp>
      <p:sp>
        <p:nvSpPr>
          <p:cNvPr id="15" name="Picture Placeholder 12">
            <a:extLst>
              <a:ext uri="{C183D7F6-B498-43B3-948B-1728B52AA6E4}">
                <adec:decorative xmlns:adec="http://schemas.microsoft.com/office/drawing/2017/decorative" val="1"/>
              </a:ext>
            </a:extLst>
          </p:cNvPr>
          <p:cNvSpPr>
            <a:spLocks noGrp="1"/>
          </p:cNvSpPr>
          <p:nvPr>
            <p:ph type="pic" sz="quarter" idx="13"/>
          </p:nvPr>
        </p:nvSpPr>
        <p:spPr>
          <a:xfrm>
            <a:off x="4078817" y="1461053"/>
            <a:ext cx="4027088" cy="2650572"/>
          </a:xfrm>
          <a:prstGeom prst="rect">
            <a:avLst/>
          </a:prstGeom>
        </p:spPr>
        <p:txBody>
          <a:bodyPr/>
          <a:lstStyle/>
          <a:p>
            <a:r>
              <a:rPr lang="en-US"/>
              <a:t>Click icon to add picture</a:t>
            </a:r>
            <a:endParaRPr lang="en-US" dirty="0"/>
          </a:p>
        </p:txBody>
      </p:sp>
      <p:sp>
        <p:nvSpPr>
          <p:cNvPr id="17" name="Picture Placeholder 12">
            <a:extLst>
              <a:ext uri="{C183D7F6-B498-43B3-948B-1728B52AA6E4}">
                <adec:decorative xmlns:adec="http://schemas.microsoft.com/office/drawing/2017/decorative" val="1"/>
              </a:ext>
            </a:extLst>
          </p:cNvPr>
          <p:cNvSpPr>
            <a:spLocks noGrp="1"/>
          </p:cNvSpPr>
          <p:nvPr>
            <p:ph type="pic" sz="quarter" idx="14"/>
          </p:nvPr>
        </p:nvSpPr>
        <p:spPr>
          <a:xfrm>
            <a:off x="4078817" y="4149728"/>
            <a:ext cx="4027088" cy="2708275"/>
          </a:xfrm>
          <a:prstGeom prst="rect">
            <a:avLst/>
          </a:prstGeom>
        </p:spPr>
        <p:txBody>
          <a:bodyPr/>
          <a:lstStyle/>
          <a:p>
            <a:r>
              <a:rPr lang="en-US"/>
              <a:t>Click icon to add picture</a:t>
            </a:r>
          </a:p>
        </p:txBody>
      </p:sp>
      <p:sp>
        <p:nvSpPr>
          <p:cNvPr id="13" name="Picture Placeholder 12">
            <a:extLst>
              <a:ext uri="{C183D7F6-B498-43B3-948B-1728B52AA6E4}">
                <adec:decorative xmlns:adec="http://schemas.microsoft.com/office/drawing/2017/decorative" val="1"/>
              </a:ext>
            </a:extLst>
          </p:cNvPr>
          <p:cNvSpPr>
            <a:spLocks noGrp="1"/>
          </p:cNvSpPr>
          <p:nvPr>
            <p:ph type="pic" sz="quarter" idx="11"/>
          </p:nvPr>
        </p:nvSpPr>
        <p:spPr>
          <a:xfrm>
            <a:off x="8157635" y="1461052"/>
            <a:ext cx="4034367" cy="5396948"/>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1974219801"/>
      </p:ext>
    </p:extLst>
  </p:cSld>
  <p:clrMapOvr>
    <a:masterClrMapping/>
  </p:clrMapOvr>
  <p:transition spd="slow">
    <p:fade/>
  </p:transition>
  <p:extLst>
    <p:ext uri="{DCECCB84-F9BA-43D5-87BE-67443E8EF086}">
      <p15:sldGuideLst xmlns:p15="http://schemas.microsoft.com/office/powerpoint/2012/main">
        <p15:guide id="1" orient="horz" pos="332" userDrawn="1">
          <p15:clr>
            <a:srgbClr val="FBAE40"/>
          </p15:clr>
        </p15:guide>
        <p15:guide id="2" pos="3840" userDrawn="1">
          <p15:clr>
            <a:srgbClr val="FBAE40"/>
          </p15:clr>
        </p15:guide>
        <p15:guide id="4" pos="5111" userDrawn="1">
          <p15:clr>
            <a:srgbClr val="FBAE40"/>
          </p15:clr>
        </p15:guide>
        <p15:guide id="5" orient="horz" pos="2614" userDrawn="1">
          <p15:clr>
            <a:srgbClr val="FBAE40"/>
          </p15:clr>
        </p15:guide>
        <p15:guide id="6" pos="756" userDrawn="1">
          <p15:clr>
            <a:srgbClr val="FBAE40"/>
          </p15:clr>
        </p15:guide>
        <p15:guide id="8" pos="2569" userDrawn="1">
          <p15:clr>
            <a:srgbClr val="FBAE40"/>
          </p15:clr>
        </p15:guide>
        <p15:guide id="9" pos="5139" userDrawn="1">
          <p15:clr>
            <a:srgbClr val="FBAE40"/>
          </p15:clr>
        </p15:guide>
        <p15:guide id="10" orient="horz" pos="259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2A74-33A9-1E47-9EBD-B4B8BA3C3C75}"/>
              </a:ext>
            </a:extLst>
          </p:cNvPr>
          <p:cNvSpPr>
            <a:spLocks noGrp="1"/>
          </p:cNvSpPr>
          <p:nvPr>
            <p:ph type="title"/>
          </p:nvPr>
        </p:nvSpPr>
        <p:spPr>
          <a:xfrm>
            <a:off x="610753" y="692700"/>
            <a:ext cx="10515600" cy="733428"/>
          </a:xfrm>
        </p:spPr>
        <p:txBody>
          <a:bodyPr/>
          <a:lstStyle/>
          <a:p>
            <a:r>
              <a:rPr lang="en-US"/>
              <a:t>Click to edit Master title style</a:t>
            </a:r>
            <a:endParaRPr lang="en-US" dirty="0"/>
          </a:p>
        </p:txBody>
      </p:sp>
      <p:sp>
        <p:nvSpPr>
          <p:cNvPr id="8" name="Text Placeholder 5"/>
          <p:cNvSpPr>
            <a:spLocks noGrp="1"/>
          </p:cNvSpPr>
          <p:nvPr>
            <p:ph type="body" sz="quarter" idx="15" hasCustomPrompt="1"/>
          </p:nvPr>
        </p:nvSpPr>
        <p:spPr>
          <a:xfrm>
            <a:off x="610755" y="1461052"/>
            <a:ext cx="3396094" cy="4536504"/>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1A9DAC"/>
              </a:buClr>
              <a:buSzTx/>
              <a:buFont typeface="Arial" panose="020B0604020202020204" pitchFamily="34" charset="0"/>
              <a:buChar char="•"/>
              <a:tabLst/>
              <a:defRPr sz="2000" b="0" i="0" baseline="0">
                <a:solidFill>
                  <a:schemeClr val="tx1"/>
                </a:solidFill>
                <a:latin typeface="+mn-lt"/>
                <a:ea typeface="Tahoma" panose="020B0604030504040204" pitchFamily="34" charset="0"/>
                <a:cs typeface="Tahoma" panose="020B0604030504040204" pitchFamily="34" charset="0"/>
              </a:defRPr>
            </a:lvl1pPr>
            <a:lvl2pPr marL="541338" indent="-274638">
              <a:buClr>
                <a:srgbClr val="1A9DAC"/>
              </a:buClr>
              <a:buFont typeface="Courier New" panose="02070309020205020404" pitchFamily="49" charset="0"/>
              <a:buChar char="o"/>
              <a:defRPr sz="2000">
                <a:latin typeface="+mn-lt"/>
                <a:ea typeface="Tahoma" panose="020B0604030504040204" pitchFamily="34" charset="0"/>
                <a:cs typeface="Tahoma" panose="020B0604030504040204" pitchFamily="34" charset="0"/>
              </a:defRPr>
            </a:lvl2pPr>
            <a:lvl3pPr marL="808038" indent="-1778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marL="1163638" indent="-301625">
              <a:defRPr sz="16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
        <p:nvSpPr>
          <p:cNvPr id="5" name="Picture Placeholder 12">
            <a:extLst>
              <a:ext uri="{C183D7F6-B498-43B3-948B-1728B52AA6E4}">
                <adec:decorative xmlns:adec="http://schemas.microsoft.com/office/drawing/2017/decorative" val="1"/>
              </a:ext>
            </a:extLst>
          </p:cNvPr>
          <p:cNvSpPr>
            <a:spLocks noGrp="1"/>
          </p:cNvSpPr>
          <p:nvPr>
            <p:ph type="pic" sz="quarter" idx="11"/>
          </p:nvPr>
        </p:nvSpPr>
        <p:spPr>
          <a:xfrm>
            <a:off x="4055533" y="1461052"/>
            <a:ext cx="4057651" cy="5396948"/>
          </a:xfrm>
          <a:prstGeom prst="rect">
            <a:avLst/>
          </a:prstGeom>
        </p:spPr>
        <p:txBody>
          <a:bodyPr/>
          <a:lstStyle/>
          <a:p>
            <a:r>
              <a:rPr lang="en-US"/>
              <a:t>Click icon to add picture</a:t>
            </a:r>
            <a:endParaRPr lang="en-US" dirty="0"/>
          </a:p>
        </p:txBody>
      </p:sp>
      <p:sp>
        <p:nvSpPr>
          <p:cNvPr id="6" name="Picture Placeholder 12">
            <a:extLst>
              <a:ext uri="{C183D7F6-B498-43B3-948B-1728B52AA6E4}">
                <adec:decorative xmlns:adec="http://schemas.microsoft.com/office/drawing/2017/decorative" val="1"/>
              </a:ext>
            </a:extLst>
          </p:cNvPr>
          <p:cNvSpPr>
            <a:spLocks noGrp="1"/>
          </p:cNvSpPr>
          <p:nvPr>
            <p:ph type="pic" sz="quarter" idx="13"/>
          </p:nvPr>
        </p:nvSpPr>
        <p:spPr>
          <a:xfrm>
            <a:off x="8161867" y="1461053"/>
            <a:ext cx="4030132" cy="2650572"/>
          </a:xfrm>
          <a:prstGeom prst="rect">
            <a:avLst/>
          </a:prstGeom>
        </p:spPr>
        <p:txBody>
          <a:bodyPr/>
          <a:lstStyle/>
          <a:p>
            <a:r>
              <a:rPr lang="en-US"/>
              <a:t>Click icon to add picture</a:t>
            </a:r>
            <a:endParaRPr lang="en-US" dirty="0"/>
          </a:p>
        </p:txBody>
      </p:sp>
      <p:sp>
        <p:nvSpPr>
          <p:cNvPr id="7" name="Picture Placeholder 12">
            <a:extLst>
              <a:ext uri="{C183D7F6-B498-43B3-948B-1728B52AA6E4}">
                <adec:decorative xmlns:adec="http://schemas.microsoft.com/office/drawing/2017/decorative" val="1"/>
              </a:ext>
            </a:extLst>
          </p:cNvPr>
          <p:cNvSpPr>
            <a:spLocks noGrp="1"/>
          </p:cNvSpPr>
          <p:nvPr>
            <p:ph type="pic" sz="quarter" idx="14"/>
          </p:nvPr>
        </p:nvSpPr>
        <p:spPr>
          <a:xfrm>
            <a:off x="8161868" y="4146550"/>
            <a:ext cx="4030133" cy="2711450"/>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276145381"/>
      </p:ext>
    </p:extLst>
  </p:cSld>
  <p:clrMapOvr>
    <a:masterClrMapping/>
  </p:clrMapOvr>
  <p:transition spd="slow">
    <p:fade/>
  </p:transition>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5141" userDrawn="1">
          <p15:clr>
            <a:srgbClr val="FBAE40"/>
          </p15:clr>
        </p15:guide>
        <p15:guide id="4" pos="5111" userDrawn="1">
          <p15:clr>
            <a:srgbClr val="FBAE40"/>
          </p15:clr>
        </p15:guide>
        <p15:guide id="6" orient="horz" pos="2590" userDrawn="1">
          <p15:clr>
            <a:srgbClr val="FBAE40"/>
          </p15:clr>
        </p15:guide>
        <p15:guide id="7" orient="horz" pos="261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F419B-FC38-4656-9F77-C3E7F5DE4FC2}"/>
              </a:ext>
            </a:extLst>
          </p:cNvPr>
          <p:cNvSpPr>
            <a:spLocks noGrp="1"/>
          </p:cNvSpPr>
          <p:nvPr>
            <p:ph type="title"/>
          </p:nvPr>
        </p:nvSpPr>
        <p:spPr/>
        <p:txBody>
          <a:bodyPr/>
          <a:lstStyle/>
          <a:p>
            <a:r>
              <a:rPr lang="en-US"/>
              <a:t>Click to edit Master title style</a:t>
            </a:r>
            <a:endParaRPr lang="en-GB" dirty="0"/>
          </a:p>
        </p:txBody>
      </p:sp>
      <p:sp>
        <p:nvSpPr>
          <p:cNvPr id="4" name="Text Placeholder 3">
            <a:extLst>
              <a:ext uri="{FF2B5EF4-FFF2-40B4-BE49-F238E27FC236}">
                <a16:creationId xmlns:a16="http://schemas.microsoft.com/office/drawing/2014/main" id="{FA3280AE-A27A-4C21-8018-4CDF514359A5}"/>
              </a:ext>
            </a:extLst>
          </p:cNvPr>
          <p:cNvSpPr>
            <a:spLocks noGrp="1"/>
          </p:cNvSpPr>
          <p:nvPr>
            <p:ph type="body" sz="quarter" idx="10"/>
          </p:nvPr>
        </p:nvSpPr>
        <p:spPr>
          <a:xfrm>
            <a:off x="1416050" y="1700213"/>
            <a:ext cx="9217025" cy="3960812"/>
          </a:xfrm>
          <a:prstGeom prst="rect">
            <a:avLst/>
          </a:prstGeom>
        </p:spPr>
        <p:txBody>
          <a:bodyPr/>
          <a:lstStyle>
            <a:lvl1pPr marL="0" indent="0">
              <a:buNone/>
              <a:defRPr sz="2000">
                <a:solidFill>
                  <a:srgbClr val="1A9DAC"/>
                </a:solidFill>
              </a:defRPr>
            </a:lvl1pPr>
            <a:lvl2pPr marL="609600" indent="0">
              <a:buNone/>
              <a:defRPr sz="2000">
                <a:solidFill>
                  <a:srgbClr val="1A9DAC"/>
                </a:solidFill>
              </a:defRPr>
            </a:lvl2pPr>
            <a:lvl3pPr marL="1219200" indent="0">
              <a:buNone/>
              <a:defRPr sz="2000">
                <a:solidFill>
                  <a:srgbClr val="1A9DAC"/>
                </a:solidFill>
              </a:defRPr>
            </a:lvl3pPr>
            <a:lvl4pPr marL="1828800" indent="0">
              <a:buNone/>
              <a:defRPr sz="2000">
                <a:solidFill>
                  <a:srgbClr val="1A9DAC"/>
                </a:solidFill>
              </a:defRPr>
            </a:lvl4pPr>
            <a:lvl5pPr marL="2438400" indent="0">
              <a:buNone/>
              <a:defRPr sz="2000">
                <a:solidFill>
                  <a:srgbClr val="1A9DAC"/>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Text Placeholder 5">
            <a:extLst>
              <a:ext uri="{FF2B5EF4-FFF2-40B4-BE49-F238E27FC236}">
                <a16:creationId xmlns:a16="http://schemas.microsoft.com/office/drawing/2014/main" id="{A5660BAE-66FC-42F6-BD3C-5B58157AAAB0}"/>
              </a:ext>
            </a:extLst>
          </p:cNvPr>
          <p:cNvSpPr>
            <a:spLocks noGrp="1"/>
          </p:cNvSpPr>
          <p:nvPr>
            <p:ph type="body" sz="quarter" idx="11"/>
          </p:nvPr>
        </p:nvSpPr>
        <p:spPr>
          <a:xfrm>
            <a:off x="1416050" y="5661025"/>
            <a:ext cx="9217025" cy="1081088"/>
          </a:xfrm>
          <a:prstGeom prst="rect">
            <a:avLst/>
          </a:prstGeom>
        </p:spPr>
        <p:txBody>
          <a:bodyPr/>
          <a:lstStyle>
            <a:lvl1pPr marL="0" indent="0" algn="r">
              <a:buNone/>
              <a:defRPr sz="1800">
                <a:solidFill>
                  <a:schemeClr val="tx1"/>
                </a:solidFill>
              </a:defRPr>
            </a:lvl1pPr>
            <a:lvl2pPr marL="609600" indent="0" algn="r">
              <a:buNone/>
              <a:defRPr sz="1800">
                <a:solidFill>
                  <a:schemeClr val="tx1"/>
                </a:solidFill>
              </a:defRPr>
            </a:lvl2pPr>
            <a:lvl3pPr marL="1219200" indent="0" algn="r">
              <a:buNone/>
              <a:defRPr sz="1800">
                <a:solidFill>
                  <a:schemeClr val="tx1"/>
                </a:solidFill>
              </a:defRPr>
            </a:lvl3pPr>
            <a:lvl4pPr marL="1828800" indent="0" algn="r">
              <a:buNone/>
              <a:defRPr sz="1800">
                <a:solidFill>
                  <a:schemeClr val="tx1"/>
                </a:solidFill>
              </a:defRPr>
            </a:lvl4pPr>
            <a:lvl5pPr marL="2438400" indent="0" algn="r">
              <a:buNone/>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727041634"/>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83A07-22BD-4911-A932-8F2D6698F1F7}"/>
              </a:ext>
            </a:extLst>
          </p:cNvPr>
          <p:cNvSpPr>
            <a:spLocks noGrp="1"/>
          </p:cNvSpPr>
          <p:nvPr>
            <p:ph type="title"/>
          </p:nvPr>
        </p:nvSpPr>
        <p:spPr/>
        <p:txBody>
          <a:bodyPr/>
          <a:lstStyle/>
          <a:p>
            <a:r>
              <a:rPr lang="en-US"/>
              <a:t>Click to edit Master title style</a:t>
            </a:r>
            <a:endParaRPr lang="en-GB"/>
          </a:p>
        </p:txBody>
      </p:sp>
      <p:sp>
        <p:nvSpPr>
          <p:cNvPr id="4" name="Text Placeholder 3">
            <a:extLst>
              <a:ext uri="{FF2B5EF4-FFF2-40B4-BE49-F238E27FC236}">
                <a16:creationId xmlns:a16="http://schemas.microsoft.com/office/drawing/2014/main" id="{B8842487-5D92-4193-8C12-E3811303EAF5}"/>
              </a:ext>
            </a:extLst>
          </p:cNvPr>
          <p:cNvSpPr>
            <a:spLocks noGrp="1"/>
          </p:cNvSpPr>
          <p:nvPr>
            <p:ph type="body" sz="quarter" idx="10" hasCustomPrompt="1"/>
          </p:nvPr>
        </p:nvSpPr>
        <p:spPr>
          <a:xfrm>
            <a:off x="623392" y="2348880"/>
            <a:ext cx="4176464" cy="2995612"/>
          </a:xfrm>
          <a:prstGeom prst="rect">
            <a:avLst/>
          </a:prstGeom>
        </p:spPr>
        <p:txBody>
          <a:bodyPr/>
          <a:lstStyle>
            <a:lvl1pPr marL="0" indent="0">
              <a:buNone/>
              <a:defRPr sz="13000">
                <a:solidFill>
                  <a:srgbClr val="1A9DAC"/>
                </a:solidFill>
              </a:defRPr>
            </a:lvl1pPr>
          </a:lstStyle>
          <a:p>
            <a:pPr lvl="0"/>
            <a:r>
              <a:rPr lang="en-GB" dirty="0"/>
              <a:t>100%</a:t>
            </a:r>
          </a:p>
        </p:txBody>
      </p:sp>
      <p:sp>
        <p:nvSpPr>
          <p:cNvPr id="6" name="Text Placeholder 5">
            <a:extLst>
              <a:ext uri="{FF2B5EF4-FFF2-40B4-BE49-F238E27FC236}">
                <a16:creationId xmlns:a16="http://schemas.microsoft.com/office/drawing/2014/main" id="{0CF246C3-55F5-41A0-A73E-5368C3F43B53}"/>
              </a:ext>
            </a:extLst>
          </p:cNvPr>
          <p:cNvSpPr>
            <a:spLocks noGrp="1"/>
          </p:cNvSpPr>
          <p:nvPr>
            <p:ph type="body" sz="quarter" idx="11"/>
          </p:nvPr>
        </p:nvSpPr>
        <p:spPr>
          <a:xfrm>
            <a:off x="4943872" y="2348880"/>
            <a:ext cx="6481366" cy="2995612"/>
          </a:xfrm>
          <a:prstGeom prst="rect">
            <a:avLst/>
          </a:prstGeom>
        </p:spPr>
        <p:txBody>
          <a:bodyPr/>
          <a:lstStyle>
            <a:lvl1pPr marL="0" indent="0">
              <a:buNone/>
              <a:defRPr sz="2000">
                <a:solidFill>
                  <a:srgbClr val="199DAC"/>
                </a:solidFill>
              </a:defRPr>
            </a:lvl1pPr>
            <a:lvl2pPr marL="609600" indent="0">
              <a:buNone/>
              <a:defRPr sz="2000">
                <a:solidFill>
                  <a:srgbClr val="199DAC"/>
                </a:solidFill>
              </a:defRPr>
            </a:lvl2pPr>
            <a:lvl3pPr marL="1219200" indent="0">
              <a:buNone/>
              <a:defRPr sz="2000">
                <a:solidFill>
                  <a:srgbClr val="199DAC"/>
                </a:solidFill>
              </a:defRPr>
            </a:lvl3pPr>
            <a:lvl4pPr marL="1828800" indent="0">
              <a:buNone/>
              <a:defRPr sz="2000">
                <a:solidFill>
                  <a:srgbClr val="199DAC"/>
                </a:solidFill>
              </a:defRPr>
            </a:lvl4pPr>
            <a:lvl5pPr marL="2438400" indent="0">
              <a:buNone/>
              <a:defRPr sz="2000">
                <a:solidFill>
                  <a:srgbClr val="199DAC"/>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7">
            <a:extLst>
              <a:ext uri="{FF2B5EF4-FFF2-40B4-BE49-F238E27FC236}">
                <a16:creationId xmlns:a16="http://schemas.microsoft.com/office/drawing/2014/main" id="{62E5FF59-326E-4B4E-9D7D-CFDB81AC6C9E}"/>
              </a:ext>
            </a:extLst>
          </p:cNvPr>
          <p:cNvSpPr>
            <a:spLocks noGrp="1"/>
          </p:cNvSpPr>
          <p:nvPr>
            <p:ph type="body" sz="quarter" idx="12"/>
          </p:nvPr>
        </p:nvSpPr>
        <p:spPr>
          <a:xfrm>
            <a:off x="1558925" y="5344492"/>
            <a:ext cx="9650413" cy="1108696"/>
          </a:xfrm>
          <a:prstGeom prst="rect">
            <a:avLst/>
          </a:prstGeom>
        </p:spPr>
        <p:txBody>
          <a:bodyPr/>
          <a:lstStyle>
            <a:lvl1pPr marL="0" indent="0" algn="r">
              <a:buFont typeface="Arial" panose="020B0604020202020204" pitchFamily="34" charset="0"/>
              <a:buNone/>
              <a:defRPr sz="1800"/>
            </a:lvl1pPr>
            <a:lvl2pPr marL="609600" indent="0" algn="r">
              <a:buNone/>
              <a:defRPr sz="1800"/>
            </a:lvl2pPr>
            <a:lvl3pPr marL="1219200" indent="0" algn="r">
              <a:buNone/>
              <a:defRPr sz="1800"/>
            </a:lvl3pPr>
            <a:lvl4pPr marL="1828800" indent="0" algn="r">
              <a:buNone/>
              <a:defRPr sz="1800"/>
            </a:lvl4pPr>
            <a:lvl5pPr marL="2438400" indent="0" algn="r">
              <a:buNone/>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319526146"/>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568C4-5208-B5AD-5F06-55FD67BA2E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2369EA-C137-1EC7-C779-2930C5897E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52B45A-1476-2608-199A-60B535B59AF3}"/>
              </a:ext>
            </a:extLst>
          </p:cNvPr>
          <p:cNvSpPr>
            <a:spLocks noGrp="1"/>
          </p:cNvSpPr>
          <p:nvPr>
            <p:ph type="dt" sz="half" idx="10"/>
          </p:nvPr>
        </p:nvSpPr>
        <p:spPr/>
        <p:txBody>
          <a:bodyPr/>
          <a:lstStyle/>
          <a:p>
            <a:fld id="{2C3C6394-AF63-4206-8543-1AF7F145E6A9}" type="datetimeFigureOut">
              <a:rPr lang="en-GB" smtClean="0"/>
              <a:t>14/10/2025</a:t>
            </a:fld>
            <a:endParaRPr lang="en-GB"/>
          </a:p>
        </p:txBody>
      </p:sp>
      <p:sp>
        <p:nvSpPr>
          <p:cNvPr id="5" name="Footer Placeholder 4">
            <a:extLst>
              <a:ext uri="{FF2B5EF4-FFF2-40B4-BE49-F238E27FC236}">
                <a16:creationId xmlns:a16="http://schemas.microsoft.com/office/drawing/2014/main" id="{9B25F9B0-C3C2-27FB-A3F5-DD7DCA7FEC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C0C5E6-D091-4AAB-AB86-F246AC9FC199}"/>
              </a:ext>
            </a:extLst>
          </p:cNvPr>
          <p:cNvSpPr>
            <a:spLocks noGrp="1"/>
          </p:cNvSpPr>
          <p:nvPr>
            <p:ph type="sldNum" sz="quarter" idx="12"/>
          </p:nvPr>
        </p:nvSpPr>
        <p:spPr/>
        <p:txBody>
          <a:bodyPr/>
          <a:lstStyle/>
          <a:p>
            <a:fld id="{DFA2A2C0-BBA9-4C5C-84A0-3C56AA065649}" type="slidenum">
              <a:rPr lang="en-GB" smtClean="0"/>
              <a:t>‹#›</a:t>
            </a:fld>
            <a:endParaRPr lang="en-GB"/>
          </a:p>
        </p:txBody>
      </p:sp>
    </p:spTree>
    <p:extLst>
      <p:ext uri="{BB962C8B-B14F-4D97-AF65-F5344CB8AC3E}">
        <p14:creationId xmlns:p14="http://schemas.microsoft.com/office/powerpoint/2010/main" val="3893228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and subhea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3DBD-28B5-6744-B93D-384D879AF993}"/>
              </a:ext>
            </a:extLst>
          </p:cNvPr>
          <p:cNvSpPr>
            <a:spLocks noGrp="1"/>
          </p:cNvSpPr>
          <p:nvPr>
            <p:ph type="title"/>
          </p:nvPr>
        </p:nvSpPr>
        <p:spPr>
          <a:xfrm>
            <a:off x="1199456" y="1974058"/>
            <a:ext cx="8687493" cy="1325563"/>
          </a:xfrm>
          <a:prstGeom prst="rect">
            <a:avLst/>
          </a:prstGeom>
        </p:spPr>
        <p:txBody>
          <a:bodyPr/>
          <a:lstStyle>
            <a:lvl1pPr>
              <a:defRPr>
                <a:solidFill>
                  <a:srgbClr val="1A9DAC"/>
                </a:solidFill>
              </a:defRPr>
            </a:lvl1pPr>
          </a:lstStyle>
          <a:p>
            <a:r>
              <a:rPr lang="en-US"/>
              <a:t>Click to edit Master title style</a:t>
            </a:r>
            <a:endParaRPr lang="en-US" dirty="0"/>
          </a:p>
        </p:txBody>
      </p:sp>
      <p:sp>
        <p:nvSpPr>
          <p:cNvPr id="7" name="Text Placeholder 5"/>
          <p:cNvSpPr>
            <a:spLocks noGrp="1"/>
          </p:cNvSpPr>
          <p:nvPr>
            <p:ph type="body" sz="quarter" idx="11"/>
          </p:nvPr>
        </p:nvSpPr>
        <p:spPr>
          <a:xfrm>
            <a:off x="1199456" y="4221163"/>
            <a:ext cx="8687493" cy="603104"/>
          </a:xfrm>
          <a:prstGeom prst="rect">
            <a:avLst/>
          </a:prstGeom>
        </p:spPr>
        <p:txBody>
          <a:bodyPr lIns="0" tIns="0" rIns="0" bIns="0"/>
          <a:lstStyle>
            <a:lvl1pPr marL="0" indent="0">
              <a:lnSpc>
                <a:spcPct val="100000"/>
              </a:lnSpc>
              <a:buFontTx/>
              <a:buNone/>
              <a:defRPr sz="2000" b="0" i="0">
                <a:solidFill>
                  <a:schemeClr val="tx1"/>
                </a:solidFill>
                <a:latin typeface="+mn-lt"/>
                <a:ea typeface="Tahoma"/>
                <a:cs typeface="Tahoma"/>
              </a:defRPr>
            </a:lvl1pPr>
          </a:lstStyle>
          <a:p>
            <a:pPr lvl="0"/>
            <a:r>
              <a:rPr lang="en-US"/>
              <a:t>Edit Master text styles</a:t>
            </a:r>
          </a:p>
        </p:txBody>
      </p:sp>
    </p:spTree>
    <p:extLst>
      <p:ext uri="{BB962C8B-B14F-4D97-AF65-F5344CB8AC3E}">
        <p14:creationId xmlns:p14="http://schemas.microsoft.com/office/powerpoint/2010/main" val="19245060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ings, text and bullet point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64AAA3-E9D4-B544-B77B-0789573E9C02}"/>
              </a:ext>
            </a:extLst>
          </p:cNvPr>
          <p:cNvSpPr>
            <a:spLocks noGrp="1"/>
          </p:cNvSpPr>
          <p:nvPr>
            <p:ph type="title" hasCustomPrompt="1"/>
          </p:nvPr>
        </p:nvSpPr>
        <p:spPr>
          <a:xfrm>
            <a:off x="1199455" y="689703"/>
            <a:ext cx="9937104" cy="1011105"/>
          </a:xfrm>
          <a:prstGeom prst="rect">
            <a:avLst/>
          </a:prstGeom>
        </p:spPr>
        <p:txBody>
          <a:bodyPr lIns="0" tIns="0" rIns="0" bIns="0"/>
          <a:lstStyle>
            <a:lvl1pPr>
              <a:defRPr>
                <a:solidFill>
                  <a:srgbClr val="1A9DAC"/>
                </a:solidFill>
              </a:defRPr>
            </a:lvl1pPr>
          </a:lstStyle>
          <a:p>
            <a:pPr lvl="0"/>
            <a:r>
              <a:rPr lang="en-GB" dirty="0"/>
              <a:t>Click to edit Master text styles</a:t>
            </a:r>
          </a:p>
        </p:txBody>
      </p:sp>
      <p:sp>
        <p:nvSpPr>
          <p:cNvPr id="6" name="Text Placeholder 5"/>
          <p:cNvSpPr>
            <a:spLocks noGrp="1"/>
          </p:cNvSpPr>
          <p:nvPr>
            <p:ph type="body" sz="quarter" idx="11" hasCustomPrompt="1"/>
          </p:nvPr>
        </p:nvSpPr>
        <p:spPr>
          <a:xfrm>
            <a:off x="1199456" y="1700808"/>
            <a:ext cx="9937104" cy="4608512"/>
          </a:xfrm>
          <a:prstGeom prst="rect">
            <a:avLst/>
          </a:prstGeom>
        </p:spPr>
        <p:txBody>
          <a:bodyPr lIns="0" tIns="0" rIns="0" bIns="0"/>
          <a:lstStyle>
            <a:lvl1pPr marL="266700" indent="-257175">
              <a:buClr>
                <a:srgbClr val="1A9DAC"/>
              </a:buClr>
              <a:tabLst/>
              <a:defRPr sz="2000">
                <a:latin typeface="+mn-lt"/>
                <a:ea typeface="Tahoma" panose="020B0604030504040204" pitchFamily="34" charset="0"/>
                <a:cs typeface="Tahoma" panose="020B0604030504040204" pitchFamily="34" charset="0"/>
              </a:defRPr>
            </a:lvl1pPr>
            <a:lvl2pPr marL="541338" indent="-274638">
              <a:buClr>
                <a:srgbClr val="1A9DAC"/>
              </a:buClr>
              <a:buFont typeface="Courier New" panose="02070309020205020404" pitchFamily="49" charset="0"/>
              <a:buChar char="o"/>
              <a:defRPr sz="2000">
                <a:latin typeface="+mn-lt"/>
                <a:ea typeface="Tahoma" panose="020B0604030504040204" pitchFamily="34" charset="0"/>
                <a:cs typeface="Tahoma" panose="020B0604030504040204" pitchFamily="34" charset="0"/>
              </a:defRPr>
            </a:lvl2pPr>
            <a:lvl3pPr marL="808038" indent="-2667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06912239"/>
      </p:ext>
    </p:extLst>
  </p:cSld>
  <p:clrMapOvr>
    <a:masterClrMapping/>
  </p:clrMapOvr>
  <p:transition spd="slow">
    <p:fade/>
  </p:transition>
  <p:extLst>
    <p:ext uri="{DCECCB84-F9BA-43D5-87BE-67443E8EF086}">
      <p15:sldGuideLst xmlns:p15="http://schemas.microsoft.com/office/powerpoint/2012/main">
        <p15:guide id="1" orient="horz" pos="436" userDrawn="1">
          <p15:clr>
            <a:srgbClr val="FBAE40"/>
          </p15:clr>
        </p15:guide>
        <p15:guide id="2" pos="75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ings, text and numbered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34AA9-9B1B-7D49-821B-E768D4FEE2D2}"/>
              </a:ext>
            </a:extLst>
          </p:cNvPr>
          <p:cNvSpPr>
            <a:spLocks noGrp="1"/>
          </p:cNvSpPr>
          <p:nvPr>
            <p:ph type="title"/>
          </p:nvPr>
        </p:nvSpPr>
        <p:spPr>
          <a:xfrm>
            <a:off x="1200151" y="687617"/>
            <a:ext cx="9936408" cy="1012599"/>
          </a:xfrm>
        </p:spPr>
        <p:txBody>
          <a:bodyPr/>
          <a:lstStyle/>
          <a:p>
            <a:r>
              <a:rPr lang="en-US"/>
              <a:t>Click to edit Master title style</a:t>
            </a:r>
            <a:endParaRPr lang="en-US" dirty="0"/>
          </a:p>
        </p:txBody>
      </p:sp>
      <p:sp>
        <p:nvSpPr>
          <p:cNvPr id="3" name="Text Placeholder 2"/>
          <p:cNvSpPr>
            <a:spLocks noGrp="1"/>
          </p:cNvSpPr>
          <p:nvPr>
            <p:ph type="body" sz="quarter" idx="11" hasCustomPrompt="1"/>
          </p:nvPr>
        </p:nvSpPr>
        <p:spPr>
          <a:xfrm>
            <a:off x="1200152" y="1700216"/>
            <a:ext cx="9936408" cy="4465637"/>
          </a:xfrm>
          <a:prstGeom prst="rect">
            <a:avLst/>
          </a:prstGeom>
        </p:spPr>
        <p:txBody>
          <a:bodyPr lIns="0" tIns="0" rIns="0" bIns="0"/>
          <a:lstStyle>
            <a:lvl1pPr marL="266700" indent="-266700">
              <a:buClr>
                <a:srgbClr val="1A9DAC"/>
              </a:buClr>
              <a:buFont typeface="+mj-lt"/>
              <a:buAutoNum type="arabicPeriod"/>
              <a:defRPr sz="2000">
                <a:latin typeface="+mn-lt"/>
                <a:ea typeface="Tahoma" panose="020B0604030504040204" pitchFamily="34" charset="0"/>
                <a:cs typeface="Tahoma" panose="020B0604030504040204" pitchFamily="34" charset="0"/>
              </a:defRPr>
            </a:lvl1pPr>
            <a:lvl2pPr marL="541338" indent="-274638">
              <a:buClr>
                <a:srgbClr val="1A9DAC"/>
              </a:buClr>
              <a:buFont typeface="+mj-lt"/>
              <a:buAutoNum type="romanLcPeriod"/>
              <a:defRPr sz="2000">
                <a:latin typeface="+mn-lt"/>
                <a:ea typeface="Tahoma" panose="020B0604030504040204" pitchFamily="34" charset="0"/>
                <a:cs typeface="Tahoma" panose="020B0604030504040204" pitchFamily="34" charset="0"/>
              </a:defRPr>
            </a:lvl2pPr>
            <a:lvl3pPr marL="896938" indent="-2667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marL="23431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4pPr>
            <a:lvl5pPr marL="29527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386068825"/>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sty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D85A6-D158-2E49-90B4-F2441730F410}"/>
              </a:ext>
            </a:extLst>
          </p:cNvPr>
          <p:cNvSpPr>
            <a:spLocks noGrp="1"/>
          </p:cNvSpPr>
          <p:nvPr>
            <p:ph type="title"/>
          </p:nvPr>
        </p:nvSpPr>
        <p:spPr>
          <a:xfrm>
            <a:off x="1199455" y="692699"/>
            <a:ext cx="9912077" cy="936101"/>
          </a:xfrm>
        </p:spPr>
        <p:txBody>
          <a:bodyPr/>
          <a:lstStyle/>
          <a:p>
            <a:r>
              <a:rPr lang="en-US"/>
              <a:t>Click to edit Master title style</a:t>
            </a:r>
            <a:endParaRPr lang="en-US" dirty="0"/>
          </a:p>
        </p:txBody>
      </p:sp>
      <p:sp>
        <p:nvSpPr>
          <p:cNvPr id="6" name="Text Placeholder 5"/>
          <p:cNvSpPr>
            <a:spLocks noGrp="1"/>
          </p:cNvSpPr>
          <p:nvPr>
            <p:ph type="body" sz="quarter" idx="11"/>
          </p:nvPr>
        </p:nvSpPr>
        <p:spPr>
          <a:xfrm>
            <a:off x="1199457" y="1628800"/>
            <a:ext cx="4871515" cy="453650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2000" b="0" i="0" baseline="0">
                <a:solidFill>
                  <a:schemeClr val="tx1"/>
                </a:solidFill>
                <a:latin typeface="+mn-lt"/>
                <a:ea typeface="Tahoma"/>
                <a:cs typeface="Tahoma"/>
              </a:defRPr>
            </a:lvl1pPr>
          </a:lstStyle>
          <a:p>
            <a:pPr lvl="0"/>
            <a:r>
              <a:rPr lang="en-US"/>
              <a:t>Edit Master text styles</a:t>
            </a:r>
          </a:p>
        </p:txBody>
      </p:sp>
      <p:sp>
        <p:nvSpPr>
          <p:cNvPr id="7" name="Text Placeholder 5"/>
          <p:cNvSpPr>
            <a:spLocks noGrp="1"/>
          </p:cNvSpPr>
          <p:nvPr>
            <p:ph type="body" sz="quarter" idx="12"/>
          </p:nvPr>
        </p:nvSpPr>
        <p:spPr>
          <a:xfrm>
            <a:off x="6240016" y="1628800"/>
            <a:ext cx="4871515" cy="453650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2000" b="0" i="0" baseline="0">
                <a:solidFill>
                  <a:schemeClr val="tx1"/>
                </a:solidFill>
                <a:latin typeface="+mn-lt"/>
                <a:ea typeface="Tahoma"/>
                <a:cs typeface="Tahoma"/>
              </a:defRPr>
            </a:lvl1pPr>
          </a:lstStyle>
          <a:p>
            <a:pPr lvl="0"/>
            <a:r>
              <a:rPr lang="en-US"/>
              <a:t>Edit Master text styles</a:t>
            </a:r>
          </a:p>
        </p:txBody>
      </p:sp>
    </p:spTree>
    <p:extLst>
      <p:ext uri="{BB962C8B-B14F-4D97-AF65-F5344CB8AC3E}">
        <p14:creationId xmlns:p14="http://schemas.microsoft.com/office/powerpoint/2010/main" val="190362276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text style with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63C3-2B19-3E4C-861A-2B5A52BA7233}"/>
              </a:ext>
            </a:extLst>
          </p:cNvPr>
          <p:cNvSpPr>
            <a:spLocks noGrp="1"/>
          </p:cNvSpPr>
          <p:nvPr>
            <p:ph type="title"/>
          </p:nvPr>
        </p:nvSpPr>
        <p:spPr>
          <a:xfrm>
            <a:off x="1199455" y="692699"/>
            <a:ext cx="10515600" cy="936101"/>
          </a:xfrm>
        </p:spPr>
        <p:txBody>
          <a:bodyPr/>
          <a:lstStyle/>
          <a:p>
            <a:r>
              <a:rPr lang="en-US"/>
              <a:t>Click to edit Master title style</a:t>
            </a:r>
          </a:p>
        </p:txBody>
      </p:sp>
      <p:sp>
        <p:nvSpPr>
          <p:cNvPr id="8" name="Text Placeholder 5"/>
          <p:cNvSpPr>
            <a:spLocks noGrp="1"/>
          </p:cNvSpPr>
          <p:nvPr>
            <p:ph type="body" sz="quarter" idx="11" hasCustomPrompt="1"/>
          </p:nvPr>
        </p:nvSpPr>
        <p:spPr>
          <a:xfrm>
            <a:off x="1199458" y="1628800"/>
            <a:ext cx="4896542" cy="4536504"/>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1A9DAC"/>
              </a:buClr>
              <a:buSzTx/>
              <a:buFont typeface="Arial" panose="020B0604020202020204" pitchFamily="34" charset="0"/>
              <a:buChar char="•"/>
              <a:tabLst/>
              <a:defRPr sz="2000" b="0" i="0" baseline="0">
                <a:solidFill>
                  <a:schemeClr val="tx1"/>
                </a:solidFill>
                <a:latin typeface="+mn-lt"/>
                <a:ea typeface="Tahoma" panose="020B0604030504040204" pitchFamily="34" charset="0"/>
                <a:cs typeface="Tahoma" panose="020B0604030504040204" pitchFamily="34" charset="0"/>
              </a:defRPr>
            </a:lvl1pPr>
            <a:lvl2pPr marL="541338" indent="-274638">
              <a:buClr>
                <a:srgbClr val="1A9DAC"/>
              </a:buClr>
              <a:buFont typeface="Courier New" panose="02070309020205020404" pitchFamily="49" charset="0"/>
              <a:buChar char="o"/>
              <a:defRPr sz="2000">
                <a:latin typeface="+mn-lt"/>
                <a:ea typeface="Tahoma" panose="020B0604030504040204" pitchFamily="34" charset="0"/>
                <a:cs typeface="Tahoma" panose="020B0604030504040204" pitchFamily="34" charset="0"/>
              </a:defRPr>
            </a:lvl2pPr>
            <a:lvl3pPr marL="808038" indent="-1778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marL="1163638" indent="-301625">
              <a:defRPr sz="20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
        <p:nvSpPr>
          <p:cNvPr id="9" name="Text Placeholder 5"/>
          <p:cNvSpPr>
            <a:spLocks noGrp="1"/>
          </p:cNvSpPr>
          <p:nvPr>
            <p:ph type="body" sz="quarter" idx="12" hasCustomPrompt="1"/>
          </p:nvPr>
        </p:nvSpPr>
        <p:spPr>
          <a:xfrm>
            <a:off x="6240016" y="1628800"/>
            <a:ext cx="4752528" cy="4536504"/>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1A9DAC"/>
              </a:buClr>
              <a:buSzTx/>
              <a:buFont typeface="Arial" panose="020B0604020202020204" pitchFamily="34" charset="0"/>
              <a:buChar char="•"/>
              <a:tabLst/>
              <a:defRPr sz="2000" b="0" i="0" baseline="0">
                <a:solidFill>
                  <a:schemeClr val="tx1"/>
                </a:solidFill>
                <a:latin typeface="+mn-lt"/>
                <a:ea typeface="Tahoma" panose="020B0604030504040204" pitchFamily="34" charset="0"/>
                <a:cs typeface="Tahoma" panose="020B0604030504040204" pitchFamily="34" charset="0"/>
              </a:defRPr>
            </a:lvl1pPr>
            <a:lvl2pPr marL="541338" indent="-274638">
              <a:buClr>
                <a:srgbClr val="1A9DAC"/>
              </a:buClr>
              <a:buFont typeface="Courier New" panose="02070309020205020404" pitchFamily="49" charset="0"/>
              <a:buChar char="o"/>
              <a:defRPr sz="2000">
                <a:latin typeface="+mn-lt"/>
                <a:ea typeface="Tahoma" panose="020B0604030504040204" pitchFamily="34" charset="0"/>
                <a:cs typeface="Tahoma" panose="020B0604030504040204" pitchFamily="34" charset="0"/>
              </a:defRPr>
            </a:lvl2pPr>
            <a:lvl3pPr marL="808038" indent="-1778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marL="1163638" indent="-301625">
              <a:defRPr sz="2000">
                <a:latin typeface="+mn-lt"/>
                <a:ea typeface="Tahoma" panose="020B0604030504040204" pitchFamily="34" charset="0"/>
                <a:cs typeface="Tahoma" panose="020B0604030504040204" pitchFamily="34" charset="0"/>
              </a:defRPr>
            </a:lvl4pPr>
          </a:lstStyle>
          <a:p>
            <a:pPr lvl="0"/>
            <a:r>
              <a:rPr lang="en-US" dirty="0"/>
              <a:t>Click to add text</a:t>
            </a:r>
          </a:p>
          <a:p>
            <a:pPr lvl="1"/>
            <a:r>
              <a:rPr lang="en-US" dirty="0"/>
              <a:t>Second Bullet Point</a:t>
            </a:r>
          </a:p>
          <a:p>
            <a:pPr lvl="2"/>
            <a:r>
              <a:rPr lang="en-US" dirty="0"/>
              <a:t>Third Bullet Point</a:t>
            </a:r>
          </a:p>
          <a:p>
            <a:pPr lvl="3"/>
            <a:endParaRPr lang="en-US" dirty="0"/>
          </a:p>
          <a:p>
            <a:pPr lvl="0"/>
            <a:endParaRPr lang="en-GB" dirty="0"/>
          </a:p>
        </p:txBody>
      </p:sp>
    </p:spTree>
    <p:extLst>
      <p:ext uri="{BB962C8B-B14F-4D97-AF65-F5344CB8AC3E}">
        <p14:creationId xmlns:p14="http://schemas.microsoft.com/office/powerpoint/2010/main" val="976455156"/>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text style with numbered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A39C-6E99-FE4F-B641-F44C7B4B4DB4}"/>
              </a:ext>
            </a:extLst>
          </p:cNvPr>
          <p:cNvSpPr>
            <a:spLocks noGrp="1"/>
          </p:cNvSpPr>
          <p:nvPr>
            <p:ph type="title"/>
          </p:nvPr>
        </p:nvSpPr>
        <p:spPr>
          <a:xfrm>
            <a:off x="1199456" y="692699"/>
            <a:ext cx="10515600" cy="936101"/>
          </a:xfrm>
        </p:spPr>
        <p:txBody>
          <a:bodyPr/>
          <a:lstStyle/>
          <a:p>
            <a:r>
              <a:rPr lang="en-US"/>
              <a:t>Click to edit Master title style</a:t>
            </a:r>
          </a:p>
        </p:txBody>
      </p:sp>
      <p:sp>
        <p:nvSpPr>
          <p:cNvPr id="8" name="Text Placeholder 5"/>
          <p:cNvSpPr>
            <a:spLocks noGrp="1"/>
          </p:cNvSpPr>
          <p:nvPr>
            <p:ph type="body" sz="quarter" idx="11" hasCustomPrompt="1"/>
          </p:nvPr>
        </p:nvSpPr>
        <p:spPr>
          <a:xfrm>
            <a:off x="1199458" y="1628800"/>
            <a:ext cx="4896542" cy="4536504"/>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1A9DAC"/>
              </a:buClr>
              <a:buSzTx/>
              <a:buFont typeface="+mj-lt"/>
              <a:buAutoNum type="arabicPeriod"/>
              <a:tabLst/>
              <a:defRPr sz="2000" b="0" i="0" baseline="0">
                <a:solidFill>
                  <a:schemeClr val="tx1"/>
                </a:solidFill>
                <a:latin typeface="+mn-lt"/>
                <a:ea typeface="Tahoma"/>
                <a:cs typeface="Tahoma"/>
              </a:defRPr>
            </a:lvl1pPr>
            <a:lvl2pPr marL="541338" indent="-274638">
              <a:buClr>
                <a:srgbClr val="1A9DAC"/>
              </a:buClr>
              <a:buFont typeface="+mj-lt"/>
              <a:buAutoNum type="romanLcPeriod"/>
              <a:defRPr sz="2000" baseline="0">
                <a:latin typeface="+mn-lt"/>
                <a:ea typeface="Tahoma" panose="020B0604030504040204" pitchFamily="34" charset="0"/>
                <a:cs typeface="Tahoma" panose="020B0604030504040204" pitchFamily="34" charset="0"/>
              </a:defRPr>
            </a:lvl2pPr>
            <a:lvl3pPr marL="896938" indent="-2667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marL="1252538" indent="-28575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a:p>
            <a:pPr lvl="3"/>
            <a:endParaRPr lang="en-GB" dirty="0"/>
          </a:p>
        </p:txBody>
      </p:sp>
      <p:sp>
        <p:nvSpPr>
          <p:cNvPr id="9" name="Text Placeholder 5"/>
          <p:cNvSpPr>
            <a:spLocks noGrp="1"/>
          </p:cNvSpPr>
          <p:nvPr>
            <p:ph type="body" sz="quarter" idx="12" hasCustomPrompt="1"/>
          </p:nvPr>
        </p:nvSpPr>
        <p:spPr>
          <a:xfrm>
            <a:off x="6240018" y="1628800"/>
            <a:ext cx="4896542" cy="4536504"/>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1A9DAC"/>
              </a:buClr>
              <a:buSzTx/>
              <a:buFont typeface="+mj-lt"/>
              <a:buAutoNum type="arabicPeriod"/>
              <a:tabLst/>
              <a:defRPr sz="2000" b="0" i="0" baseline="0">
                <a:solidFill>
                  <a:schemeClr val="tx1"/>
                </a:solidFill>
                <a:latin typeface="+mn-lt"/>
                <a:ea typeface="Tahoma"/>
                <a:cs typeface="Tahoma"/>
              </a:defRPr>
            </a:lvl1pPr>
            <a:lvl2pPr marL="541338" indent="-274638">
              <a:buClr>
                <a:srgbClr val="1A9DAC"/>
              </a:buClr>
              <a:buFont typeface="+mj-lt"/>
              <a:buAutoNum type="romanLcPeriod"/>
              <a:defRPr sz="2000">
                <a:latin typeface="+mn-lt"/>
                <a:ea typeface="Tahoma" panose="020B0604030504040204" pitchFamily="34" charset="0"/>
                <a:cs typeface="Tahoma" panose="020B0604030504040204" pitchFamily="34" charset="0"/>
              </a:defRPr>
            </a:lvl2pPr>
            <a:lvl3pPr marL="896938" indent="-2667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20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p:txBody>
      </p:sp>
    </p:spTree>
    <p:extLst>
      <p:ext uri="{BB962C8B-B14F-4D97-AF65-F5344CB8AC3E}">
        <p14:creationId xmlns:p14="http://schemas.microsoft.com/office/powerpoint/2010/main" val="211776518"/>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and graph posi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C80B-5DE2-104C-BCD7-114FA55CDFA5}"/>
              </a:ext>
            </a:extLst>
          </p:cNvPr>
          <p:cNvSpPr>
            <a:spLocks noGrp="1"/>
          </p:cNvSpPr>
          <p:nvPr>
            <p:ph type="title"/>
          </p:nvPr>
        </p:nvSpPr>
        <p:spPr>
          <a:xfrm>
            <a:off x="1190020" y="692700"/>
            <a:ext cx="10515600" cy="862064"/>
          </a:xfrm>
        </p:spPr>
        <p:txBody>
          <a:bodyPr/>
          <a:lstStyle/>
          <a:p>
            <a:r>
              <a:rPr lang="en-US"/>
              <a:t>Click to edit Master title style</a:t>
            </a:r>
            <a:endParaRPr lang="en-US" dirty="0"/>
          </a:p>
        </p:txBody>
      </p:sp>
      <p:sp>
        <p:nvSpPr>
          <p:cNvPr id="3" name="Chart Placeholder 2"/>
          <p:cNvSpPr>
            <a:spLocks noGrp="1"/>
          </p:cNvSpPr>
          <p:nvPr>
            <p:ph type="chart" sz="quarter" idx="11"/>
          </p:nvPr>
        </p:nvSpPr>
        <p:spPr>
          <a:xfrm>
            <a:off x="1199456" y="1554763"/>
            <a:ext cx="9865096" cy="4538065"/>
          </a:xfrm>
          <a:prstGeom prst="rect">
            <a:avLst/>
          </a:prstGeom>
        </p:spPr>
        <p:txBody>
          <a:bodyPr/>
          <a:lstStyle/>
          <a:p>
            <a:pPr lvl="0"/>
            <a:r>
              <a:rPr lang="en-US" noProof="0"/>
              <a:t>Click icon to add chart</a:t>
            </a:r>
            <a:endParaRPr lang="en-US" noProof="0" dirty="0"/>
          </a:p>
        </p:txBody>
      </p:sp>
    </p:spTree>
    <p:extLst>
      <p:ext uri="{BB962C8B-B14F-4D97-AF65-F5344CB8AC3E}">
        <p14:creationId xmlns:p14="http://schemas.microsoft.com/office/powerpoint/2010/main" val="94753494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lumn text style with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465AE-FBB8-C547-A863-8ACFC537D477}"/>
              </a:ext>
            </a:extLst>
          </p:cNvPr>
          <p:cNvSpPr>
            <a:spLocks noGrp="1"/>
          </p:cNvSpPr>
          <p:nvPr>
            <p:ph type="title"/>
          </p:nvPr>
        </p:nvSpPr>
        <p:spPr>
          <a:xfrm>
            <a:off x="1199455" y="692699"/>
            <a:ext cx="10515600" cy="936101"/>
          </a:xfrm>
        </p:spPr>
        <p:txBody>
          <a:bodyPr/>
          <a:lstStyle/>
          <a:p>
            <a:r>
              <a:rPr lang="en-US"/>
              <a:t>Click to edit Master title style</a:t>
            </a:r>
            <a:endParaRPr lang="en-US" dirty="0"/>
          </a:p>
        </p:txBody>
      </p:sp>
      <p:sp>
        <p:nvSpPr>
          <p:cNvPr id="6" name="Text Placeholder 5"/>
          <p:cNvSpPr>
            <a:spLocks noGrp="1"/>
          </p:cNvSpPr>
          <p:nvPr>
            <p:ph type="body" sz="quarter" idx="11"/>
          </p:nvPr>
        </p:nvSpPr>
        <p:spPr>
          <a:xfrm>
            <a:off x="1199458" y="1628800"/>
            <a:ext cx="4464494" cy="453650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2000" b="0" i="0" baseline="0">
                <a:solidFill>
                  <a:schemeClr val="tx1"/>
                </a:solidFill>
                <a:latin typeface="+mn-lt"/>
                <a:ea typeface="Tahoma"/>
                <a:cs typeface="Tahoma"/>
              </a:defRPr>
            </a:lvl1pPr>
          </a:lstStyle>
          <a:p>
            <a:pPr lvl="0"/>
            <a:r>
              <a:rPr lang="en-US"/>
              <a:t>Edit Master text styles</a:t>
            </a:r>
          </a:p>
        </p:txBody>
      </p:sp>
      <p:sp>
        <p:nvSpPr>
          <p:cNvPr id="3" name="Chart Placeholder 2"/>
          <p:cNvSpPr>
            <a:spLocks noGrp="1"/>
          </p:cNvSpPr>
          <p:nvPr>
            <p:ph type="chart" sz="quarter" idx="12"/>
          </p:nvPr>
        </p:nvSpPr>
        <p:spPr>
          <a:xfrm>
            <a:off x="5712885" y="1628802"/>
            <a:ext cx="5351667" cy="4464025"/>
          </a:xfrm>
          <a:prstGeom prst="rect">
            <a:avLst/>
          </a:prstGeom>
        </p:spPr>
        <p:txBody>
          <a:bodyPr/>
          <a:lstStyle/>
          <a:p>
            <a:pPr lvl="0"/>
            <a:r>
              <a:rPr lang="en-US" noProof="0"/>
              <a:t>Click icon to add chart</a:t>
            </a:r>
            <a:endParaRPr lang="en-US" noProof="0" dirty="0"/>
          </a:p>
        </p:txBody>
      </p:sp>
    </p:spTree>
    <p:extLst>
      <p:ext uri="{BB962C8B-B14F-4D97-AF65-F5344CB8AC3E}">
        <p14:creationId xmlns:p14="http://schemas.microsoft.com/office/powerpoint/2010/main" val="1628611724"/>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itle Placeholder 3">
            <a:extLst>
              <a:ext uri="{FF2B5EF4-FFF2-40B4-BE49-F238E27FC236}">
                <a16:creationId xmlns:a16="http://schemas.microsoft.com/office/drawing/2014/main" id="{3631A212-DAA8-B544-9BA8-9F3465AA8AB6}"/>
              </a:ext>
            </a:extLst>
          </p:cNvPr>
          <p:cNvSpPr>
            <a:spLocks noGrp="1"/>
          </p:cNvSpPr>
          <p:nvPr>
            <p:ph type="title"/>
          </p:nvPr>
        </p:nvSpPr>
        <p:spPr>
          <a:xfrm>
            <a:off x="838200" y="692699"/>
            <a:ext cx="10299327" cy="792085"/>
          </a:xfrm>
          <a:prstGeom prst="rect">
            <a:avLst/>
          </a:prstGeom>
        </p:spPr>
        <p:txBody>
          <a:bodyPr vert="horz" lIns="0" tIns="0" rIns="0" bIns="0" rtlCol="0" anchor="t" anchorCtr="0">
            <a:normAutofit/>
          </a:bodyPr>
          <a:lstStyle/>
          <a:p>
            <a:r>
              <a:rPr lang="en-US"/>
              <a:t>Click to edit Master title style</a:t>
            </a:r>
            <a:endParaRPr lang="en-US" dirty="0"/>
          </a:p>
        </p:txBody>
      </p:sp>
      <p:pic>
        <p:nvPicPr>
          <p:cNvPr id="5" name="Picture 4">
            <a:extLst>
              <a:ext uri="{FF2B5EF4-FFF2-40B4-BE49-F238E27FC236}">
                <a16:creationId xmlns:a16="http://schemas.microsoft.com/office/drawing/2014/main" id="{ADC2A975-9E0E-5D43-ADC1-E0089E324263}"/>
              </a:ext>
              <a:ext uri="{C183D7F6-B498-43B3-948B-1728B52AA6E4}">
                <adec:decorative xmlns:adec="http://schemas.microsoft.com/office/drawing/2017/decorative" val="1"/>
              </a:ext>
            </a:extLst>
          </p:cNvPr>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56440"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 id="2147483973" r:id="rId12"/>
    <p:sldLayoutId id="2147483977" r:id="rId13"/>
    <p:sldLayoutId id="2147483976" r:id="rId14"/>
    <p:sldLayoutId id="2147483978" r:id="rId15"/>
  </p:sldLayoutIdLst>
  <p:transition spd="slow">
    <p:fade/>
  </p:transition>
  <p:txStyles>
    <p:titleStyle>
      <a:lvl1pPr algn="l" defTabSz="606425" rtl="0" eaLnBrk="1" fontAlgn="base" hangingPunct="1">
        <a:spcBef>
          <a:spcPct val="0"/>
        </a:spcBef>
        <a:spcAft>
          <a:spcPct val="0"/>
        </a:spcAft>
        <a:defRPr sz="3600" kern="1200">
          <a:solidFill>
            <a:srgbClr val="1A9DAC"/>
          </a:solidFill>
          <a:latin typeface="+mj-lt"/>
          <a:ea typeface="ＭＳ Ｐゴシック" charset="0"/>
          <a:cs typeface="ＭＳ Ｐゴシック" charset="0"/>
        </a:defRPr>
      </a:lvl1pPr>
      <a:lvl2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2pPr>
      <a:lvl3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3pPr>
      <a:lvl4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4pPr>
      <a:lvl5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5pPr>
      <a:lvl6pPr marL="609555"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6pPr>
      <a:lvl7pPr marL="1219110"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7pPr>
      <a:lvl8pPr marL="1828664"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8pPr>
      <a:lvl9pPr marL="2438218"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9pPr>
    </p:titleStyle>
    <p:bodyStyle>
      <a:lvl1pPr marL="454025" indent="-454025" algn="l" defTabSz="606425" rtl="0" eaLnBrk="1" fontAlgn="base" hangingPunct="1">
        <a:spcBef>
          <a:spcPct val="20000"/>
        </a:spcBef>
        <a:spcAft>
          <a:spcPct val="0"/>
        </a:spcAft>
        <a:buFont typeface="Arial" charset="0"/>
        <a:buChar char="•"/>
        <a:defRPr sz="4200" kern="1200">
          <a:solidFill>
            <a:schemeClr val="tx1"/>
          </a:solidFill>
          <a:latin typeface="+mn-lt"/>
          <a:ea typeface="ＭＳ Ｐゴシック" charset="0"/>
          <a:cs typeface="ＭＳ Ｐゴシック" charset="0"/>
        </a:defRPr>
      </a:lvl1pPr>
      <a:lvl2pPr marL="987425" indent="-377825" algn="l" defTabSz="606425" rtl="0" eaLnBrk="1" fontAlgn="base" hangingPunct="1">
        <a:spcBef>
          <a:spcPct val="20000"/>
        </a:spcBef>
        <a:spcAft>
          <a:spcPct val="0"/>
        </a:spcAft>
        <a:buFont typeface="Arial" charset="0"/>
        <a:buChar char="–"/>
        <a:defRPr sz="3700" kern="1200">
          <a:solidFill>
            <a:schemeClr val="tx1"/>
          </a:solidFill>
          <a:latin typeface="+mn-lt"/>
          <a:ea typeface="ＭＳ Ｐゴシック" charset="0"/>
          <a:cs typeface="+mn-cs"/>
        </a:defRPr>
      </a:lvl2pPr>
      <a:lvl3pPr marL="1520825" indent="-301625" algn="l" defTabSz="606425"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3pPr>
      <a:lvl4pPr marL="2130425" indent="-301625" algn="l" defTabSz="606425" rtl="0" eaLnBrk="1" fontAlgn="base" hangingPunct="1">
        <a:spcBef>
          <a:spcPct val="20000"/>
        </a:spcBef>
        <a:spcAft>
          <a:spcPct val="0"/>
        </a:spcAft>
        <a:buFont typeface="Arial" charset="0"/>
        <a:buChar char="–"/>
        <a:defRPr sz="2600" kern="1200">
          <a:solidFill>
            <a:schemeClr val="tx1"/>
          </a:solidFill>
          <a:latin typeface="+mn-lt"/>
          <a:ea typeface="ＭＳ Ｐゴシック" charset="0"/>
          <a:cs typeface="+mn-cs"/>
        </a:defRPr>
      </a:lvl4pPr>
      <a:lvl5pPr marL="2740025" indent="-301625" algn="l" defTabSz="606425" rtl="0" eaLnBrk="1" fontAlgn="base" hangingPunct="1">
        <a:spcBef>
          <a:spcPct val="20000"/>
        </a:spcBef>
        <a:spcAft>
          <a:spcPct val="0"/>
        </a:spcAft>
        <a:buFont typeface="Arial" charset="0"/>
        <a:buChar char="»"/>
        <a:defRPr sz="2600" kern="1200">
          <a:solidFill>
            <a:schemeClr val="tx1"/>
          </a:solidFill>
          <a:latin typeface="+mn-lt"/>
          <a:ea typeface="ＭＳ Ｐゴシック" charset="0"/>
          <a:cs typeface="+mn-cs"/>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55" rtl="0" eaLnBrk="1" latinLnBrk="0" hangingPunct="1">
        <a:defRPr sz="2400" kern="1200">
          <a:solidFill>
            <a:schemeClr val="tx1"/>
          </a:solidFill>
          <a:latin typeface="+mn-lt"/>
          <a:ea typeface="+mn-ea"/>
          <a:cs typeface="+mn-cs"/>
        </a:defRPr>
      </a:lvl1pPr>
      <a:lvl2pPr marL="609555" algn="l" defTabSz="609555" rtl="0" eaLnBrk="1" latinLnBrk="0" hangingPunct="1">
        <a:defRPr sz="2400" kern="1200">
          <a:solidFill>
            <a:schemeClr val="tx1"/>
          </a:solidFill>
          <a:latin typeface="+mn-lt"/>
          <a:ea typeface="+mn-ea"/>
          <a:cs typeface="+mn-cs"/>
        </a:defRPr>
      </a:lvl2pPr>
      <a:lvl3pPr marL="1219110" algn="l" defTabSz="609555" rtl="0" eaLnBrk="1" latinLnBrk="0" hangingPunct="1">
        <a:defRPr sz="2400" kern="1200">
          <a:solidFill>
            <a:schemeClr val="tx1"/>
          </a:solidFill>
          <a:latin typeface="+mn-lt"/>
          <a:ea typeface="+mn-ea"/>
          <a:cs typeface="+mn-cs"/>
        </a:defRPr>
      </a:lvl3pPr>
      <a:lvl4pPr marL="1828664" algn="l" defTabSz="609555" rtl="0" eaLnBrk="1" latinLnBrk="0" hangingPunct="1">
        <a:defRPr sz="2400" kern="1200">
          <a:solidFill>
            <a:schemeClr val="tx1"/>
          </a:solidFill>
          <a:latin typeface="+mn-lt"/>
          <a:ea typeface="+mn-ea"/>
          <a:cs typeface="+mn-cs"/>
        </a:defRPr>
      </a:lvl4pPr>
      <a:lvl5pPr marL="2438218" algn="l" defTabSz="609555" rtl="0" eaLnBrk="1" latinLnBrk="0" hangingPunct="1">
        <a:defRPr sz="2400" kern="1200">
          <a:solidFill>
            <a:schemeClr val="tx1"/>
          </a:solidFill>
          <a:latin typeface="+mn-lt"/>
          <a:ea typeface="+mn-ea"/>
          <a:cs typeface="+mn-cs"/>
        </a:defRPr>
      </a:lvl5pPr>
      <a:lvl6pPr marL="3047772" algn="l" defTabSz="609555" rtl="0" eaLnBrk="1" latinLnBrk="0" hangingPunct="1">
        <a:defRPr sz="2400" kern="1200">
          <a:solidFill>
            <a:schemeClr val="tx1"/>
          </a:solidFill>
          <a:latin typeface="+mn-lt"/>
          <a:ea typeface="+mn-ea"/>
          <a:cs typeface="+mn-cs"/>
        </a:defRPr>
      </a:lvl6pPr>
      <a:lvl7pPr marL="3657327" algn="l" defTabSz="609555" rtl="0" eaLnBrk="1" latinLnBrk="0" hangingPunct="1">
        <a:defRPr sz="2400" kern="1200">
          <a:solidFill>
            <a:schemeClr val="tx1"/>
          </a:solidFill>
          <a:latin typeface="+mn-lt"/>
          <a:ea typeface="+mn-ea"/>
          <a:cs typeface="+mn-cs"/>
        </a:defRPr>
      </a:lvl7pPr>
      <a:lvl8pPr marL="4266880" algn="l" defTabSz="609555" rtl="0" eaLnBrk="1" latinLnBrk="0" hangingPunct="1">
        <a:defRPr sz="2400" kern="1200">
          <a:solidFill>
            <a:schemeClr val="tx1"/>
          </a:solidFill>
          <a:latin typeface="+mn-lt"/>
          <a:ea typeface="+mn-ea"/>
          <a:cs typeface="+mn-cs"/>
        </a:defRPr>
      </a:lvl8pPr>
      <a:lvl9pPr marL="4876435" algn="l" defTabSz="60955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ssets.publishing.service.gov.uk/media/6877be59760bf6cedaf5bd4f/National_Risk_Assessment_of_Money_Laundering_and_Terrorist_Financing_2025_FINAL.pdf"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ssets.publishing.service.gov.uk/media/65e0a18f2f2b3b001c7cd7b7/Money+Mule+and+Financial+Exploitation+Action+Plan+.pdf"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thetimes.com/uk/education/article/revealed-colleges-student-loans-fraud-pd7wlgb3v" TargetMode="External"/><Relationship Id="rId7" Type="http://schemas.openxmlformats.org/officeDocument/2006/relationships/image" Target="../media/image8.png"/><Relationship Id="rId2" Type="http://schemas.openxmlformats.org/officeDocument/2006/relationships/hyperlink" Target="https://www.bbc.co.uk/news/articles/cy87zjn97epo" TargetMode="Externa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hyperlink" Target="https://www.ffac.co.uk/" TargetMode="External"/><Relationship Id="rId7" Type="http://schemas.openxmlformats.org/officeDocument/2006/relationships/hyperlink" Target="https://www.nationalcrimeagency.gov.uk/what-we-do/crime-threats/fraud-and-economic-crime/money-muling" TargetMode="External"/><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hyperlink" Target="https://assets.publishing.service.gov.uk/media/65e0beb73f69450011036036/Guidance+for+frontline+professionals+.pdf" TargetMode="External"/><Relationship Id="rId5" Type="http://schemas.openxmlformats.org/officeDocument/2006/relationships/hyperlink" Target="https://crooksoncampus.co.uk/" TargetMode="External"/><Relationship Id="rId4" Type="http://schemas.openxmlformats.org/officeDocument/2006/relationships/hyperlink" Target="https://www.friendsagainstscams.org.uk/student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mailto:Samantha.Mapston@uwe.ac.uk" TargetMode="External"/><Relationship Id="rId2" Type="http://schemas.openxmlformats.org/officeDocument/2006/relationships/hyperlink" Target="mailto:RyderN@Cardiff.ac.uk"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independent.co.uk/money/three-in-four-students-have-been-targeted-by-scams-survey-b1895043.html" TargetMode="External"/><Relationship Id="rId2" Type="http://schemas.openxmlformats.org/officeDocument/2006/relationships/hyperlink" Target="https://www.nationwidemediacentre.co.uk/news/mule-regret-it-cash-strapped-students-an-easy-target-for-fraudsters-as-one-in-three-willing-to-take-a-gamble-with-money#:~:text=Allowing%20people%20to%20use%20someone's,account%20for%20the%20same%20purpose." TargetMode="External"/><Relationship Id="rId1" Type="http://schemas.openxmlformats.org/officeDocument/2006/relationships/slideLayout" Target="../slideLayouts/slideLayout3.xml"/><Relationship Id="rId4" Type="http://schemas.openxmlformats.org/officeDocument/2006/relationships/hyperlink" Target="https://www.cifas.org.uk/secure/contentPORT/uploads/documents/Fraud%20Behaviours%202024%20-%20First%20Draft.pdf"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4552-A394-47FD-B5D3-E27D6E011D49}"/>
              </a:ext>
            </a:extLst>
          </p:cNvPr>
          <p:cNvSpPr>
            <a:spLocks noGrp="1"/>
          </p:cNvSpPr>
          <p:nvPr>
            <p:ph type="title"/>
          </p:nvPr>
        </p:nvSpPr>
        <p:spPr/>
        <p:txBody>
          <a:bodyPr>
            <a:normAutofit/>
          </a:bodyPr>
          <a:lstStyle/>
          <a:p>
            <a:r>
              <a:rPr lang="en-GB" sz="4400" dirty="0"/>
              <a:t>Higher Education Institutions and Financial Crime</a:t>
            </a:r>
          </a:p>
        </p:txBody>
      </p:sp>
      <p:sp>
        <p:nvSpPr>
          <p:cNvPr id="3" name="Text Placeholder 2">
            <a:extLst>
              <a:ext uri="{FF2B5EF4-FFF2-40B4-BE49-F238E27FC236}">
                <a16:creationId xmlns:a16="http://schemas.microsoft.com/office/drawing/2014/main" id="{59C4B234-4509-4826-92E0-19EA19429E47}"/>
              </a:ext>
            </a:extLst>
          </p:cNvPr>
          <p:cNvSpPr>
            <a:spLocks noGrp="1"/>
          </p:cNvSpPr>
          <p:nvPr>
            <p:ph type="body" sz="quarter" idx="15"/>
          </p:nvPr>
        </p:nvSpPr>
        <p:spPr/>
        <p:txBody>
          <a:bodyPr/>
          <a:lstStyle/>
          <a:p>
            <a:r>
              <a:rPr lang="en-GB" dirty="0"/>
              <a:t>Presented by</a:t>
            </a:r>
          </a:p>
        </p:txBody>
      </p:sp>
      <p:sp>
        <p:nvSpPr>
          <p:cNvPr id="5" name="Text Placeholder 4">
            <a:extLst>
              <a:ext uri="{FF2B5EF4-FFF2-40B4-BE49-F238E27FC236}">
                <a16:creationId xmlns:a16="http://schemas.microsoft.com/office/drawing/2014/main" id="{6EF2AD0F-69E6-4E94-8ACF-33E263C6D58A}"/>
              </a:ext>
            </a:extLst>
          </p:cNvPr>
          <p:cNvSpPr>
            <a:spLocks noGrp="1"/>
          </p:cNvSpPr>
          <p:nvPr>
            <p:ph type="body" sz="quarter" idx="17"/>
          </p:nvPr>
        </p:nvSpPr>
        <p:spPr>
          <a:xfrm>
            <a:off x="800728" y="2420889"/>
            <a:ext cx="1625519" cy="1512168"/>
          </a:xfrm>
        </p:spPr>
        <p:txBody>
          <a:bodyPr/>
          <a:lstStyle/>
          <a:p>
            <a:r>
              <a:rPr lang="en-GB" sz="1800" dirty="0"/>
              <a:t>Professor Nicholas Ryder</a:t>
            </a:r>
          </a:p>
          <a:p>
            <a:r>
              <a:rPr lang="en-GB" sz="1800" dirty="0"/>
              <a:t>Dr Sam Mapston</a:t>
            </a:r>
          </a:p>
          <a:p>
            <a:endParaRPr lang="en-GB" sz="1800" dirty="0"/>
          </a:p>
          <a:p>
            <a:endParaRPr lang="en-GB" sz="1800" dirty="0"/>
          </a:p>
        </p:txBody>
      </p:sp>
      <p:sp>
        <p:nvSpPr>
          <p:cNvPr id="6" name="Text Placeholder 5">
            <a:extLst>
              <a:ext uri="{FF2B5EF4-FFF2-40B4-BE49-F238E27FC236}">
                <a16:creationId xmlns:a16="http://schemas.microsoft.com/office/drawing/2014/main" id="{29549C05-A8A3-4657-9DAF-FC8AE49372C8}"/>
              </a:ext>
            </a:extLst>
          </p:cNvPr>
          <p:cNvSpPr>
            <a:spLocks noGrp="1"/>
          </p:cNvSpPr>
          <p:nvPr>
            <p:ph type="body" sz="quarter" idx="18"/>
          </p:nvPr>
        </p:nvSpPr>
        <p:spPr>
          <a:xfrm>
            <a:off x="800728" y="5661248"/>
            <a:ext cx="1625519" cy="345828"/>
          </a:xfrm>
        </p:spPr>
        <p:txBody>
          <a:bodyPr/>
          <a:lstStyle/>
          <a:p>
            <a:r>
              <a:rPr lang="en-GB" dirty="0"/>
              <a:t>Date: 14/10/25 </a:t>
            </a:r>
          </a:p>
        </p:txBody>
      </p:sp>
      <p:pic>
        <p:nvPicPr>
          <p:cNvPr id="1026" name="Picture 2" descr="image001">
            <a:extLst>
              <a:ext uri="{FF2B5EF4-FFF2-40B4-BE49-F238E27FC236}">
                <a16:creationId xmlns:a16="http://schemas.microsoft.com/office/drawing/2014/main" id="{882DD858-8A62-432C-8FDC-02426CD750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8880" y="5342747"/>
            <a:ext cx="1484784" cy="1484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718809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p:txBody>
          <a:bodyPr>
            <a:noAutofit/>
          </a:bodyPr>
          <a:lstStyle/>
          <a:p>
            <a:pPr>
              <a:lnSpc>
                <a:spcPct val="150000"/>
              </a:lnSpc>
            </a:pPr>
            <a:r>
              <a:rPr lang="en-GB" sz="3200" dirty="0"/>
              <a:t>Recap - Measures Taken by HEIs to Address AML/CTF Risks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916832"/>
            <a:ext cx="9937104" cy="4392488"/>
          </a:xfrm>
        </p:spPr>
        <p:txBody>
          <a:bodyPr/>
          <a:lstStyle/>
          <a:p>
            <a:r>
              <a:rPr lang="en-GB" dirty="0"/>
              <a:t>This section of the presentation provides a recap of the answers provided by 110 HEIs in the UK in response to a questionnaire submitted as a FOI request</a:t>
            </a:r>
          </a:p>
          <a:p>
            <a:endParaRPr lang="en-GB" dirty="0"/>
          </a:p>
          <a:p>
            <a:r>
              <a:rPr lang="en-GB" dirty="0"/>
              <a:t>The responses were received between November 2021 and March 2022</a:t>
            </a:r>
          </a:p>
          <a:p>
            <a:endParaRPr lang="en-GB" dirty="0"/>
          </a:p>
          <a:p>
            <a:r>
              <a:rPr lang="en-GB" dirty="0"/>
              <a:t>All the responses have been anonymised by the researchers</a:t>
            </a:r>
          </a:p>
          <a:p>
            <a:endParaRPr lang="en-GB" dirty="0"/>
          </a:p>
          <a:p>
            <a:endParaRPr lang="en-GB" dirty="0"/>
          </a:p>
        </p:txBody>
      </p:sp>
      <p:pic>
        <p:nvPicPr>
          <p:cNvPr id="4" name="Picture 2" descr="image001">
            <a:extLst>
              <a:ext uri="{FF2B5EF4-FFF2-40B4-BE49-F238E27FC236}">
                <a16:creationId xmlns:a16="http://schemas.microsoft.com/office/drawing/2014/main" id="{7D3A82D0-20E9-493C-8B89-A023A21B3F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60"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5252480"/>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p:txBody>
          <a:bodyPr>
            <a:noAutofit/>
          </a:bodyPr>
          <a:lstStyle/>
          <a:p>
            <a:pPr>
              <a:lnSpc>
                <a:spcPct val="150000"/>
              </a:lnSpc>
            </a:pPr>
            <a:r>
              <a:rPr lang="en-GB" sz="3000" dirty="0"/>
              <a:t>Measures Currently Taken by HEIs to Address AML/CTF Risks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700808"/>
            <a:ext cx="9937104" cy="4608512"/>
          </a:xfrm>
        </p:spPr>
        <p:txBody>
          <a:bodyPr/>
          <a:lstStyle/>
          <a:p>
            <a:pPr marL="9525" indent="0">
              <a:buNone/>
            </a:pPr>
            <a:r>
              <a:rPr lang="en-GB" b="1" dirty="0">
                <a:solidFill>
                  <a:srgbClr val="16818D"/>
                </a:solidFill>
              </a:rPr>
              <a:t>Awareness of AML Legislation and AML Policies </a:t>
            </a:r>
          </a:p>
          <a:p>
            <a:r>
              <a:rPr lang="en-GB" dirty="0"/>
              <a:t>All HEIs that responded to the relevant question had an awareness of AML legislation, including POCA 2002 and the Money Laundering Regulations 2017</a:t>
            </a:r>
          </a:p>
          <a:p>
            <a:r>
              <a:rPr lang="en-GB" dirty="0"/>
              <a:t>74 HEIs, or over 67%, have a specific AML policy in place. Only 5 HEIs, or just over 4.5%, do not appear to include AML as part of any policy and do not appear to have plans to implement an AML policy in the near future</a:t>
            </a:r>
          </a:p>
          <a:p>
            <a:pPr marL="9525" indent="0">
              <a:buNone/>
            </a:pPr>
            <a:endParaRPr lang="en-GB" dirty="0"/>
          </a:p>
          <a:p>
            <a:pPr marL="9525" indent="0">
              <a:buNone/>
            </a:pPr>
            <a:endParaRPr lang="en-GB" b="1" dirty="0">
              <a:solidFill>
                <a:srgbClr val="16818D"/>
              </a:solidFill>
            </a:endParaRPr>
          </a:p>
        </p:txBody>
      </p:sp>
      <p:graphicFrame>
        <p:nvGraphicFramePr>
          <p:cNvPr id="6" name="Chart 5">
            <a:extLst>
              <a:ext uri="{FF2B5EF4-FFF2-40B4-BE49-F238E27FC236}">
                <a16:creationId xmlns:a16="http://schemas.microsoft.com/office/drawing/2014/main" id="{16CB77A1-7B8A-4D2D-A71C-C0F3E1551BFE}"/>
              </a:ext>
            </a:extLst>
          </p:cNvPr>
          <p:cNvGraphicFramePr>
            <a:graphicFrameLocks/>
          </p:cNvGraphicFramePr>
          <p:nvPr>
            <p:extLst>
              <p:ext uri="{D42A27DB-BD31-4B8C-83A1-F6EECF244321}">
                <p14:modId xmlns:p14="http://schemas.microsoft.com/office/powerpoint/2010/main" val="2220497239"/>
              </p:ext>
            </p:extLst>
          </p:nvPr>
        </p:nvGraphicFramePr>
        <p:xfrm>
          <a:off x="2837638" y="3845312"/>
          <a:ext cx="6660738" cy="301268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2" descr="image001">
            <a:extLst>
              <a:ext uri="{FF2B5EF4-FFF2-40B4-BE49-F238E27FC236}">
                <a16:creationId xmlns:a16="http://schemas.microsoft.com/office/drawing/2014/main" id="{C6AC4530-8816-41FD-8F8F-D3AB88212F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27" y="5865693"/>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6014566"/>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174488" y="477456"/>
            <a:ext cx="9937104" cy="1011105"/>
          </a:xfrm>
        </p:spPr>
        <p:txBody>
          <a:bodyPr>
            <a:noAutofit/>
          </a:bodyPr>
          <a:lstStyle/>
          <a:p>
            <a:pPr>
              <a:lnSpc>
                <a:spcPct val="150000"/>
              </a:lnSpc>
            </a:pPr>
            <a:r>
              <a:rPr lang="en-GB" sz="3000" dirty="0"/>
              <a:t>Measures Currently Taken by HEIs to Address AML/CTF Risks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52288" y="1680280"/>
            <a:ext cx="4367648" cy="4608512"/>
          </a:xfrm>
        </p:spPr>
        <p:txBody>
          <a:bodyPr/>
          <a:lstStyle/>
          <a:p>
            <a:pPr marL="9525" indent="0">
              <a:buNone/>
            </a:pPr>
            <a:r>
              <a:rPr lang="en-GB" sz="1800" b="1" dirty="0">
                <a:solidFill>
                  <a:srgbClr val="16818D"/>
                </a:solidFill>
              </a:rPr>
              <a:t>Staff Training</a:t>
            </a:r>
          </a:p>
          <a:p>
            <a:r>
              <a:rPr lang="en-GB" sz="1800" dirty="0"/>
              <a:t>84 HEIs, or over 76%, noted that they provided some form of AML training and guidance to staff</a:t>
            </a:r>
          </a:p>
          <a:p>
            <a:endParaRPr lang="en-GB" sz="1800" dirty="0"/>
          </a:p>
          <a:p>
            <a:r>
              <a:rPr lang="en-GB" sz="1800" dirty="0"/>
              <a:t>21 HEIs, or 19.1%, stated that they do not provide any internal AML training </a:t>
            </a:r>
          </a:p>
          <a:p>
            <a:endParaRPr lang="en-GB" sz="1800" dirty="0"/>
          </a:p>
          <a:p>
            <a:r>
              <a:rPr lang="en-GB" sz="1800" dirty="0"/>
              <a:t>Of these respondents, 5 HEIs suggested that they were in the progress of developing AML training for their staff, while others suggested that training was provided by external organisations, such as accounting bodies and financial institutions </a:t>
            </a:r>
          </a:p>
          <a:p>
            <a:pPr marL="9525" indent="0">
              <a:buNone/>
            </a:pPr>
            <a:endParaRPr lang="en-GB" sz="1800" b="1" dirty="0">
              <a:solidFill>
                <a:srgbClr val="16818D"/>
              </a:solidFill>
            </a:endParaRPr>
          </a:p>
          <a:p>
            <a:pPr marL="9525" indent="0">
              <a:buNone/>
            </a:pPr>
            <a:endParaRPr lang="en-GB" sz="1800" dirty="0"/>
          </a:p>
          <a:p>
            <a:pPr marL="9525" indent="0">
              <a:buNone/>
            </a:pPr>
            <a:endParaRPr lang="en-GB" sz="1800" b="1" dirty="0">
              <a:solidFill>
                <a:srgbClr val="16818D"/>
              </a:solidFill>
            </a:endParaRPr>
          </a:p>
        </p:txBody>
      </p:sp>
      <p:graphicFrame>
        <p:nvGraphicFramePr>
          <p:cNvPr id="6" name="Chart 5">
            <a:extLst>
              <a:ext uri="{FF2B5EF4-FFF2-40B4-BE49-F238E27FC236}">
                <a16:creationId xmlns:a16="http://schemas.microsoft.com/office/drawing/2014/main" id="{C02CFCD8-0A51-4BBC-B20C-DB2E9B0F7C10}"/>
              </a:ext>
            </a:extLst>
          </p:cNvPr>
          <p:cNvGraphicFramePr>
            <a:graphicFrameLocks/>
          </p:cNvGraphicFramePr>
          <p:nvPr>
            <p:extLst>
              <p:ext uri="{D42A27DB-BD31-4B8C-83A1-F6EECF244321}">
                <p14:modId xmlns:p14="http://schemas.microsoft.com/office/powerpoint/2010/main" val="3857878840"/>
              </p:ext>
            </p:extLst>
          </p:nvPr>
        </p:nvGraphicFramePr>
        <p:xfrm>
          <a:off x="5807968" y="1874848"/>
          <a:ext cx="6048672" cy="439248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2" descr="image001">
            <a:extLst>
              <a:ext uri="{FF2B5EF4-FFF2-40B4-BE49-F238E27FC236}">
                <a16:creationId xmlns:a16="http://schemas.microsoft.com/office/drawing/2014/main" id="{35DF88F9-AA31-4E44-9AD8-D1FF58FBAD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5394151"/>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127448" y="483600"/>
            <a:ext cx="9937104" cy="1011105"/>
          </a:xfrm>
        </p:spPr>
        <p:txBody>
          <a:bodyPr>
            <a:noAutofit/>
          </a:bodyPr>
          <a:lstStyle/>
          <a:p>
            <a:pPr>
              <a:lnSpc>
                <a:spcPct val="150000"/>
              </a:lnSpc>
            </a:pPr>
            <a:r>
              <a:rPr lang="en-GB" sz="3000" dirty="0"/>
              <a:t>Measures Currently Taken by HEIs to Address AML/CTF Risks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207528" y="1556792"/>
            <a:ext cx="5968592" cy="4392488"/>
          </a:xfrm>
        </p:spPr>
        <p:txBody>
          <a:bodyPr/>
          <a:lstStyle/>
          <a:p>
            <a:pPr marL="9525" indent="0">
              <a:buNone/>
            </a:pPr>
            <a:r>
              <a:rPr lang="en-GB" sz="1800" b="1" dirty="0">
                <a:solidFill>
                  <a:srgbClr val="16818D"/>
                </a:solidFill>
              </a:rPr>
              <a:t>Student Guidance</a:t>
            </a:r>
          </a:p>
          <a:p>
            <a:r>
              <a:rPr lang="en-GB" sz="1800" dirty="0"/>
              <a:t>76 HEIs, or around 69%, provide at least some form of guidance to students</a:t>
            </a:r>
          </a:p>
          <a:p>
            <a:endParaRPr lang="en-GB" sz="1800" dirty="0"/>
          </a:p>
          <a:p>
            <a:r>
              <a:rPr lang="en-GB" sz="1800" dirty="0"/>
              <a:t>Some HEIs reported making information available on an ad hoc basis, while others routinely provided resources and information to students online</a:t>
            </a:r>
          </a:p>
          <a:p>
            <a:endParaRPr lang="en-GB" sz="1800" dirty="0"/>
          </a:p>
          <a:p>
            <a:r>
              <a:rPr lang="en-GB" sz="1800" dirty="0"/>
              <a:t>Some HEIs reported providing guidance to particularly at risk, or vulnerable, students, while others provided guidance to all students as part of induction talks or as part of their course</a:t>
            </a:r>
          </a:p>
          <a:p>
            <a:endParaRPr lang="en-GB" sz="1800" dirty="0"/>
          </a:p>
          <a:p>
            <a:r>
              <a:rPr lang="en-GB" sz="1800" dirty="0"/>
              <a:t>25 HEIs, or over 22%, do not provide any guidance to their students</a:t>
            </a:r>
            <a:endParaRPr lang="en-GB" sz="1800" b="1" dirty="0">
              <a:solidFill>
                <a:srgbClr val="16818D"/>
              </a:solidFill>
            </a:endParaRPr>
          </a:p>
          <a:p>
            <a:pPr marL="9525" indent="0">
              <a:buNone/>
            </a:pPr>
            <a:endParaRPr lang="en-GB" sz="1800" b="1" dirty="0">
              <a:solidFill>
                <a:srgbClr val="16818D"/>
              </a:solidFill>
            </a:endParaRPr>
          </a:p>
          <a:p>
            <a:pPr marL="9525" indent="0">
              <a:buNone/>
            </a:pPr>
            <a:endParaRPr lang="en-GB" sz="1800" dirty="0"/>
          </a:p>
          <a:p>
            <a:pPr marL="9525" indent="0">
              <a:buNone/>
            </a:pPr>
            <a:endParaRPr lang="en-GB" sz="1800" b="1" dirty="0">
              <a:solidFill>
                <a:srgbClr val="16818D"/>
              </a:solidFill>
            </a:endParaRPr>
          </a:p>
        </p:txBody>
      </p:sp>
      <p:graphicFrame>
        <p:nvGraphicFramePr>
          <p:cNvPr id="5" name="Chart 4">
            <a:extLst>
              <a:ext uri="{FF2B5EF4-FFF2-40B4-BE49-F238E27FC236}">
                <a16:creationId xmlns:a16="http://schemas.microsoft.com/office/drawing/2014/main" id="{B3FB8854-940E-4C44-8B52-E6A744F5F9EC}"/>
              </a:ext>
            </a:extLst>
          </p:cNvPr>
          <p:cNvGraphicFramePr>
            <a:graphicFrameLocks/>
          </p:cNvGraphicFramePr>
          <p:nvPr>
            <p:extLst>
              <p:ext uri="{D42A27DB-BD31-4B8C-83A1-F6EECF244321}">
                <p14:modId xmlns:p14="http://schemas.microsoft.com/office/powerpoint/2010/main" val="929562843"/>
              </p:ext>
            </p:extLst>
          </p:nvPr>
        </p:nvGraphicFramePr>
        <p:xfrm>
          <a:off x="6443032" y="2708920"/>
          <a:ext cx="5672488" cy="36004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C5158A44-EE58-4F37-B5A3-BADCC97F5F3F}"/>
              </a:ext>
            </a:extLst>
          </p:cNvPr>
          <p:cNvSpPr txBox="1"/>
          <p:nvPr/>
        </p:nvSpPr>
        <p:spPr>
          <a:xfrm>
            <a:off x="6903012" y="1556792"/>
            <a:ext cx="4752528" cy="1200329"/>
          </a:xfrm>
          <a:prstGeom prst="rect">
            <a:avLst/>
          </a:prstGeom>
          <a:noFill/>
        </p:spPr>
        <p:txBody>
          <a:bodyPr wrap="square" rtlCol="0">
            <a:spAutoFit/>
          </a:bodyPr>
          <a:lstStyle/>
          <a:p>
            <a:pPr algn="ctr"/>
            <a:r>
              <a:rPr lang="en-GB" b="1" dirty="0">
                <a:solidFill>
                  <a:srgbClr val="2B5384"/>
                </a:solidFill>
                <a:latin typeface="+mn-lt"/>
              </a:rPr>
              <a:t>Are Students Provided with Guidance on Financial Crime and/or Organised Crime, Including the Risks and Dangers Posed to Students?</a:t>
            </a:r>
          </a:p>
        </p:txBody>
      </p:sp>
      <p:pic>
        <p:nvPicPr>
          <p:cNvPr id="6" name="Picture 2" descr="image001">
            <a:extLst>
              <a:ext uri="{FF2B5EF4-FFF2-40B4-BE49-F238E27FC236}">
                <a16:creationId xmlns:a16="http://schemas.microsoft.com/office/drawing/2014/main" id="{54F43635-4A70-4B94-8EE5-7321FF4141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7" y="5874658"/>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5900997"/>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235367" y="620688"/>
            <a:ext cx="9937104" cy="1011105"/>
          </a:xfrm>
        </p:spPr>
        <p:txBody>
          <a:bodyPr>
            <a:noAutofit/>
          </a:bodyPr>
          <a:lstStyle/>
          <a:p>
            <a:pPr>
              <a:lnSpc>
                <a:spcPct val="150000"/>
              </a:lnSpc>
            </a:pPr>
            <a:r>
              <a:rPr lang="en-GB" sz="3000" dirty="0"/>
              <a:t>Measures Currently Taken by HEIs to Address AML/CTF Risks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235367" y="1775809"/>
            <a:ext cx="9793088" cy="4392488"/>
          </a:xfrm>
        </p:spPr>
        <p:txBody>
          <a:bodyPr/>
          <a:lstStyle/>
          <a:p>
            <a:pPr marL="9525" indent="0">
              <a:buNone/>
            </a:pPr>
            <a:r>
              <a:rPr lang="en-GB" sz="1800" b="1" dirty="0">
                <a:solidFill>
                  <a:srgbClr val="16818D"/>
                </a:solidFill>
              </a:rPr>
              <a:t>Cash Payments </a:t>
            </a:r>
          </a:p>
          <a:p>
            <a:r>
              <a:rPr lang="en-GB" sz="1800" dirty="0"/>
              <a:t>79 HEIs, or over 71%, do not accept cash payments for tuition fees or accommodation </a:t>
            </a:r>
          </a:p>
          <a:p>
            <a:endParaRPr lang="en-GB" sz="1800" dirty="0"/>
          </a:p>
          <a:p>
            <a:r>
              <a:rPr lang="en-GB" sz="1800" dirty="0"/>
              <a:t>HEIs appear to be less willing to accept cash payments than they were a few years ago (49 HEIs accepted £52million in cash payments from students for fees over the past five years; Times, 2021) </a:t>
            </a:r>
          </a:p>
          <a:p>
            <a:endParaRPr lang="en-GB" sz="1800" dirty="0"/>
          </a:p>
          <a:p>
            <a:r>
              <a:rPr lang="en-GB" sz="1800" dirty="0"/>
              <a:t>Nonetheless, 22 HEIs, or approximately 20%, are willing to accept cash payments. Some of these HEIs have a limit on cash transactions, the lowest being £500, whereas others do not impose any limit on the amount that can be paid in cash</a:t>
            </a:r>
          </a:p>
          <a:p>
            <a:endParaRPr lang="en-GB" sz="1800" dirty="0"/>
          </a:p>
          <a:p>
            <a:r>
              <a:rPr lang="en-GB" sz="1800" dirty="0"/>
              <a:t>39 HEIs provided information relating to the total value of cash payments received in 2019/20. The </a:t>
            </a:r>
            <a:r>
              <a:rPr lang="en-GB" sz="1800" b="1" dirty="0">
                <a:solidFill>
                  <a:srgbClr val="16818D"/>
                </a:solidFill>
              </a:rPr>
              <a:t>39 HEIs received over £12million in cash payments in 2019/20</a:t>
            </a:r>
            <a:r>
              <a:rPr lang="en-GB" sz="1800" dirty="0"/>
              <a:t>, with 3 HEIs receiving cash payments totalling more than £1million and 3 HEIs receiving £977,944, £975,891 and £824,000 respectively</a:t>
            </a:r>
            <a:endParaRPr lang="en-GB" sz="1800" b="1" dirty="0">
              <a:solidFill>
                <a:srgbClr val="16818D"/>
              </a:solidFill>
            </a:endParaRPr>
          </a:p>
          <a:p>
            <a:pPr marL="9525" indent="0">
              <a:buNone/>
            </a:pPr>
            <a:endParaRPr lang="en-GB" sz="1800" dirty="0"/>
          </a:p>
          <a:p>
            <a:pPr marL="9525" indent="0">
              <a:buNone/>
            </a:pPr>
            <a:endParaRPr lang="en-GB" sz="1800" b="1" dirty="0">
              <a:solidFill>
                <a:srgbClr val="16818D"/>
              </a:solidFill>
            </a:endParaRPr>
          </a:p>
        </p:txBody>
      </p:sp>
      <p:pic>
        <p:nvPicPr>
          <p:cNvPr id="4" name="Picture 2" descr="image001">
            <a:extLst>
              <a:ext uri="{FF2B5EF4-FFF2-40B4-BE49-F238E27FC236}">
                <a16:creationId xmlns:a16="http://schemas.microsoft.com/office/drawing/2014/main" id="{164B58FF-4172-4984-BCCF-8808ECF366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38"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4558418"/>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Since then… SARs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340768"/>
            <a:ext cx="9793088" cy="4248472"/>
          </a:xfrm>
        </p:spPr>
        <p:txBody>
          <a:bodyPr/>
          <a:lstStyle/>
          <a:p>
            <a:r>
              <a:rPr lang="en-GB" dirty="0"/>
              <a:t>The measures taken by the sector have improved:</a:t>
            </a:r>
          </a:p>
          <a:p>
            <a:endParaRPr lang="en-GB" dirty="0">
              <a:solidFill>
                <a:srgbClr val="16818D"/>
              </a:solidFill>
            </a:endParaRPr>
          </a:p>
          <a:p>
            <a:endParaRPr lang="en-GB" dirty="0"/>
          </a:p>
          <a:p>
            <a:endParaRPr lang="en-GB" dirty="0"/>
          </a:p>
          <a:p>
            <a:endParaRPr lang="en-GB" dirty="0"/>
          </a:p>
          <a:p>
            <a:endParaRPr lang="en-GB" dirty="0"/>
          </a:p>
          <a:p>
            <a:endParaRPr lang="en-GB" dirty="0"/>
          </a:p>
          <a:p>
            <a:endParaRPr lang="en-GB" dirty="0"/>
          </a:p>
          <a:p>
            <a:pPr marL="9525" indent="0">
              <a:buNone/>
            </a:pPr>
            <a:endParaRPr lang="en-GB" dirty="0"/>
          </a:p>
          <a:p>
            <a:endParaRPr lang="en-GB" dirty="0"/>
          </a:p>
        </p:txBody>
      </p:sp>
      <p:pic>
        <p:nvPicPr>
          <p:cNvPr id="4" name="Picture 2" descr="image001">
            <a:extLst>
              <a:ext uri="{FF2B5EF4-FFF2-40B4-BE49-F238E27FC236}">
                <a16:creationId xmlns:a16="http://schemas.microsoft.com/office/drawing/2014/main" id="{8A34E95C-C5FC-4BE5-9016-B180271821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3"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a:extLst>
              <a:ext uri="{FF2B5EF4-FFF2-40B4-BE49-F238E27FC236}">
                <a16:creationId xmlns:a16="http://schemas.microsoft.com/office/drawing/2014/main" id="{052E27EC-6091-DE3A-E467-E2E9E2B1A3C4}"/>
              </a:ext>
            </a:extLst>
          </p:cNvPr>
          <p:cNvGraphicFramePr>
            <a:graphicFrameLocks noGrp="1"/>
          </p:cNvGraphicFramePr>
          <p:nvPr>
            <p:extLst>
              <p:ext uri="{D42A27DB-BD31-4B8C-83A1-F6EECF244321}">
                <p14:modId xmlns:p14="http://schemas.microsoft.com/office/powerpoint/2010/main" val="281215079"/>
              </p:ext>
            </p:extLst>
          </p:nvPr>
        </p:nvGraphicFramePr>
        <p:xfrm>
          <a:off x="2207568" y="1811010"/>
          <a:ext cx="8128000" cy="402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241215856"/>
                    </a:ext>
                  </a:extLst>
                </a:gridCol>
                <a:gridCol w="4064000">
                  <a:extLst>
                    <a:ext uri="{9D8B030D-6E8A-4147-A177-3AD203B41FA5}">
                      <a16:colId xmlns:a16="http://schemas.microsoft.com/office/drawing/2014/main" val="1120196902"/>
                    </a:ext>
                  </a:extLst>
                </a:gridCol>
              </a:tblGrid>
              <a:tr h="370840">
                <a:tc>
                  <a:txBody>
                    <a:bodyPr/>
                    <a:lstStyle/>
                    <a:p>
                      <a:r>
                        <a:rPr lang="en-GB" dirty="0"/>
                        <a:t>Year</a:t>
                      </a:r>
                    </a:p>
                  </a:txBody>
                  <a:tcPr/>
                </a:tc>
                <a:tc>
                  <a:txBody>
                    <a:bodyPr/>
                    <a:lstStyle/>
                    <a:p>
                      <a:r>
                        <a:rPr lang="en-GB" dirty="0"/>
                        <a:t>No. of SARs submitted by the Education Sector </a:t>
                      </a:r>
                    </a:p>
                  </a:txBody>
                  <a:tcPr/>
                </a:tc>
                <a:extLst>
                  <a:ext uri="{0D108BD9-81ED-4DB2-BD59-A6C34878D82A}">
                    <a16:rowId xmlns:a16="http://schemas.microsoft.com/office/drawing/2014/main" val="571895260"/>
                  </a:ext>
                </a:extLst>
              </a:tr>
              <a:tr h="370840">
                <a:tc>
                  <a:txBody>
                    <a:bodyPr/>
                    <a:lstStyle/>
                    <a:p>
                      <a:r>
                        <a:rPr lang="en-GB" dirty="0"/>
                        <a:t>2015-17</a:t>
                      </a:r>
                    </a:p>
                  </a:txBody>
                  <a:tcPr/>
                </a:tc>
                <a:tc>
                  <a:txBody>
                    <a:bodyPr/>
                    <a:lstStyle/>
                    <a:p>
                      <a:r>
                        <a:rPr lang="en-GB" dirty="0"/>
                        <a:t>15</a:t>
                      </a:r>
                    </a:p>
                  </a:txBody>
                  <a:tcPr/>
                </a:tc>
                <a:extLst>
                  <a:ext uri="{0D108BD9-81ED-4DB2-BD59-A6C34878D82A}">
                    <a16:rowId xmlns:a16="http://schemas.microsoft.com/office/drawing/2014/main" val="2725299297"/>
                  </a:ext>
                </a:extLst>
              </a:tr>
              <a:tr h="370840">
                <a:tc>
                  <a:txBody>
                    <a:bodyPr/>
                    <a:lstStyle/>
                    <a:p>
                      <a:r>
                        <a:rPr lang="en-GB" dirty="0"/>
                        <a:t>2017-18</a:t>
                      </a:r>
                    </a:p>
                  </a:txBody>
                  <a:tcPr/>
                </a:tc>
                <a:tc>
                  <a:txBody>
                    <a:bodyPr/>
                    <a:lstStyle/>
                    <a:p>
                      <a:r>
                        <a:rPr lang="en-GB" dirty="0"/>
                        <a:t>25</a:t>
                      </a:r>
                    </a:p>
                  </a:txBody>
                  <a:tcPr/>
                </a:tc>
                <a:extLst>
                  <a:ext uri="{0D108BD9-81ED-4DB2-BD59-A6C34878D82A}">
                    <a16:rowId xmlns:a16="http://schemas.microsoft.com/office/drawing/2014/main" val="3765481610"/>
                  </a:ext>
                </a:extLst>
              </a:tr>
              <a:tr h="370840">
                <a:tc>
                  <a:txBody>
                    <a:bodyPr/>
                    <a:lstStyle/>
                    <a:p>
                      <a:r>
                        <a:rPr lang="en-GB" dirty="0"/>
                        <a:t>2018-19</a:t>
                      </a:r>
                    </a:p>
                  </a:txBody>
                  <a:tcPr/>
                </a:tc>
                <a:tc>
                  <a:txBody>
                    <a:bodyPr/>
                    <a:lstStyle/>
                    <a:p>
                      <a:r>
                        <a:rPr lang="en-GB" dirty="0"/>
                        <a:t>24</a:t>
                      </a:r>
                    </a:p>
                  </a:txBody>
                  <a:tcPr/>
                </a:tc>
                <a:extLst>
                  <a:ext uri="{0D108BD9-81ED-4DB2-BD59-A6C34878D82A}">
                    <a16:rowId xmlns:a16="http://schemas.microsoft.com/office/drawing/2014/main" val="1509041995"/>
                  </a:ext>
                </a:extLst>
              </a:tr>
              <a:tr h="370840">
                <a:tc>
                  <a:txBody>
                    <a:bodyPr/>
                    <a:lstStyle/>
                    <a:p>
                      <a:r>
                        <a:rPr lang="en-GB" dirty="0"/>
                        <a:t>2019-20</a:t>
                      </a:r>
                    </a:p>
                  </a:txBody>
                  <a:tcPr/>
                </a:tc>
                <a:tc>
                  <a:txBody>
                    <a:bodyPr/>
                    <a:lstStyle/>
                    <a:p>
                      <a:r>
                        <a:rPr lang="en-GB" dirty="0"/>
                        <a:t>34</a:t>
                      </a:r>
                    </a:p>
                  </a:txBody>
                  <a:tcPr/>
                </a:tc>
                <a:extLst>
                  <a:ext uri="{0D108BD9-81ED-4DB2-BD59-A6C34878D82A}">
                    <a16:rowId xmlns:a16="http://schemas.microsoft.com/office/drawing/2014/main" val="200339268"/>
                  </a:ext>
                </a:extLst>
              </a:tr>
              <a:tr h="152400">
                <a:tc>
                  <a:txBody>
                    <a:bodyPr/>
                    <a:lstStyle/>
                    <a:p>
                      <a:r>
                        <a:rPr lang="en-GB" dirty="0"/>
                        <a:t>2020-21</a:t>
                      </a:r>
                    </a:p>
                  </a:txBody>
                  <a:tcPr/>
                </a:tc>
                <a:tc>
                  <a:txBody>
                    <a:bodyPr/>
                    <a:lstStyle/>
                    <a:p>
                      <a:r>
                        <a:rPr lang="en-GB" dirty="0"/>
                        <a:t>87</a:t>
                      </a:r>
                    </a:p>
                  </a:txBody>
                  <a:tcPr/>
                </a:tc>
                <a:extLst>
                  <a:ext uri="{0D108BD9-81ED-4DB2-BD59-A6C34878D82A}">
                    <a16:rowId xmlns:a16="http://schemas.microsoft.com/office/drawing/2014/main" val="4168099690"/>
                  </a:ext>
                </a:extLst>
              </a:tr>
              <a:tr h="304800">
                <a:tc>
                  <a:txBody>
                    <a:bodyPr/>
                    <a:lstStyle/>
                    <a:p>
                      <a:r>
                        <a:rPr lang="en-GB" dirty="0"/>
                        <a:t>2021-22</a:t>
                      </a:r>
                    </a:p>
                  </a:txBody>
                  <a:tcPr/>
                </a:tc>
                <a:tc>
                  <a:txBody>
                    <a:bodyPr/>
                    <a:lstStyle/>
                    <a:p>
                      <a:r>
                        <a:rPr lang="en-GB" dirty="0"/>
                        <a:t>439</a:t>
                      </a:r>
                    </a:p>
                  </a:txBody>
                  <a:tcPr/>
                </a:tc>
                <a:extLst>
                  <a:ext uri="{0D108BD9-81ED-4DB2-BD59-A6C34878D82A}">
                    <a16:rowId xmlns:a16="http://schemas.microsoft.com/office/drawing/2014/main" val="126733676"/>
                  </a:ext>
                </a:extLst>
              </a:tr>
              <a:tr h="152400">
                <a:tc>
                  <a:txBody>
                    <a:bodyPr/>
                    <a:lstStyle/>
                    <a:p>
                      <a:r>
                        <a:rPr lang="en-GB" dirty="0"/>
                        <a:t>2022-23</a:t>
                      </a:r>
                    </a:p>
                  </a:txBody>
                  <a:tcPr/>
                </a:tc>
                <a:tc>
                  <a:txBody>
                    <a:bodyPr/>
                    <a:lstStyle/>
                    <a:p>
                      <a:r>
                        <a:rPr lang="en-GB" dirty="0"/>
                        <a:t>487</a:t>
                      </a:r>
                    </a:p>
                  </a:txBody>
                  <a:tcPr/>
                </a:tc>
                <a:extLst>
                  <a:ext uri="{0D108BD9-81ED-4DB2-BD59-A6C34878D82A}">
                    <a16:rowId xmlns:a16="http://schemas.microsoft.com/office/drawing/2014/main" val="2307999270"/>
                  </a:ext>
                </a:extLst>
              </a:tr>
            </a:tbl>
          </a:graphicData>
        </a:graphic>
      </p:graphicFrame>
    </p:spTree>
    <p:extLst>
      <p:ext uri="{BB962C8B-B14F-4D97-AF65-F5344CB8AC3E}">
        <p14:creationId xmlns:p14="http://schemas.microsoft.com/office/powerpoint/2010/main" val="1014422945"/>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8A806-FECD-16A6-F5F3-AF0A0B6A2D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1CCD5E-1415-0267-5E43-90673F012523}"/>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Since then… The National Risk Assessment </a:t>
            </a:r>
          </a:p>
        </p:txBody>
      </p:sp>
      <p:sp>
        <p:nvSpPr>
          <p:cNvPr id="3" name="Text Placeholder 2">
            <a:extLst>
              <a:ext uri="{FF2B5EF4-FFF2-40B4-BE49-F238E27FC236}">
                <a16:creationId xmlns:a16="http://schemas.microsoft.com/office/drawing/2014/main" id="{7181C075-0DA7-0432-B20B-8BAD7A1108D5}"/>
              </a:ext>
            </a:extLst>
          </p:cNvPr>
          <p:cNvSpPr>
            <a:spLocks noGrp="1"/>
          </p:cNvSpPr>
          <p:nvPr>
            <p:ph type="body" sz="quarter" idx="11"/>
          </p:nvPr>
        </p:nvSpPr>
        <p:spPr>
          <a:xfrm>
            <a:off x="1199456" y="1340768"/>
            <a:ext cx="9793088" cy="4248472"/>
          </a:xfrm>
        </p:spPr>
        <p:txBody>
          <a:bodyPr/>
          <a:lstStyle/>
          <a:p>
            <a:pPr marL="9525" indent="0">
              <a:buNone/>
            </a:pPr>
            <a:r>
              <a:rPr lang="en-GB" dirty="0"/>
              <a:t>The </a:t>
            </a:r>
            <a:r>
              <a:rPr lang="en-GB" dirty="0">
                <a:hlinkClick r:id="rId2"/>
              </a:rPr>
              <a:t>National Risk Assessment of Money Laundering and Terrorist Financing 2025 </a:t>
            </a:r>
            <a:r>
              <a:rPr lang="en-GB" dirty="0"/>
              <a:t>identifies schools and universities as a “cross-cutting” money laundering risk</a:t>
            </a:r>
          </a:p>
          <a:p>
            <a:pPr marL="9525" indent="0">
              <a:buNone/>
            </a:pPr>
            <a:endParaRPr lang="en-GB" dirty="0"/>
          </a:p>
          <a:p>
            <a:pPr marL="9525" indent="0">
              <a:buNone/>
            </a:pPr>
            <a:r>
              <a:rPr lang="en-GB" dirty="0"/>
              <a:t>“Educational institutes should be careful to ensure they are not breaching UK sanctions.”</a:t>
            </a:r>
          </a:p>
          <a:p>
            <a:pPr marL="9525" indent="0">
              <a:buNone/>
            </a:pPr>
            <a:endParaRPr lang="en-GB" dirty="0"/>
          </a:p>
          <a:p>
            <a:pPr marL="9525" indent="0">
              <a:buNone/>
            </a:pPr>
            <a:r>
              <a:rPr lang="en-GB" dirty="0"/>
              <a:t>“The acceptance of cash payments for tuition fees, grants, donations, and other financial transactions means that the education sector is exposed to the risk of criminals seeking to use and integrate criminal funds via their services.”</a:t>
            </a:r>
          </a:p>
          <a:p>
            <a:pPr marL="9525" indent="0">
              <a:buNone/>
            </a:pPr>
            <a:endParaRPr lang="en-GB" dirty="0"/>
          </a:p>
          <a:p>
            <a:pPr marL="9525" indent="0">
              <a:buNone/>
            </a:pPr>
            <a:r>
              <a:rPr lang="en-GB" dirty="0"/>
              <a:t>“Receiving third-party payments also creates risk, particularly if educational institutions fail to conduct additional checks on the payment.”</a:t>
            </a:r>
          </a:p>
          <a:p>
            <a:pPr marL="9525" indent="0">
              <a:buNone/>
            </a:pPr>
            <a:endParaRPr lang="en-GB" dirty="0"/>
          </a:p>
          <a:p>
            <a:pPr marL="9525" indent="0">
              <a:buNone/>
            </a:pPr>
            <a:endParaRPr lang="en-GB" b="1" dirty="0">
              <a:solidFill>
                <a:srgbClr val="16818D"/>
              </a:solidFill>
            </a:endParaRPr>
          </a:p>
        </p:txBody>
      </p:sp>
      <p:pic>
        <p:nvPicPr>
          <p:cNvPr id="4" name="Picture 2" descr="image001">
            <a:extLst>
              <a:ext uri="{FF2B5EF4-FFF2-40B4-BE49-F238E27FC236}">
                <a16:creationId xmlns:a16="http://schemas.microsoft.com/office/drawing/2014/main" id="{23F24298-FFD5-8670-9C14-1F0F95659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38218"/>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4537234"/>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7BBCC-C087-9BFD-5809-A48A3403EE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2A235F-181B-AE26-B5F5-DF02089ACB06}"/>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Since then… Focus on Money </a:t>
            </a:r>
            <a:r>
              <a:rPr lang="en-GB" sz="3000" dirty="0" err="1"/>
              <a:t>Muling</a:t>
            </a:r>
            <a:endParaRPr lang="en-GB" sz="3000" dirty="0"/>
          </a:p>
        </p:txBody>
      </p:sp>
      <p:sp>
        <p:nvSpPr>
          <p:cNvPr id="3" name="Text Placeholder 2">
            <a:extLst>
              <a:ext uri="{FF2B5EF4-FFF2-40B4-BE49-F238E27FC236}">
                <a16:creationId xmlns:a16="http://schemas.microsoft.com/office/drawing/2014/main" id="{04219F26-5E41-8ADF-3370-59A87D98068C}"/>
              </a:ext>
            </a:extLst>
          </p:cNvPr>
          <p:cNvSpPr>
            <a:spLocks noGrp="1"/>
          </p:cNvSpPr>
          <p:nvPr>
            <p:ph type="body" sz="quarter" idx="11"/>
          </p:nvPr>
        </p:nvSpPr>
        <p:spPr>
          <a:xfrm>
            <a:off x="1199456" y="1340768"/>
            <a:ext cx="9793088" cy="4248472"/>
          </a:xfrm>
        </p:spPr>
        <p:txBody>
          <a:bodyPr/>
          <a:lstStyle/>
          <a:p>
            <a:pPr marL="9525" indent="0">
              <a:buNone/>
            </a:pPr>
            <a:r>
              <a:rPr lang="en-GB" dirty="0">
                <a:hlinkClick r:id="rId2"/>
              </a:rPr>
              <a:t>Money Mule and Financial Exploitation Action Plan </a:t>
            </a:r>
            <a:r>
              <a:rPr lang="en-GB" dirty="0"/>
              <a:t>(Home Office, 2024):</a:t>
            </a:r>
          </a:p>
          <a:p>
            <a:endParaRPr lang="en-GB" dirty="0"/>
          </a:p>
          <a:p>
            <a:r>
              <a:rPr lang="en-GB" dirty="0"/>
              <a:t>Recognises that many young people are being exploited by OCGs.</a:t>
            </a:r>
          </a:p>
          <a:p>
            <a:r>
              <a:rPr lang="en-GB" dirty="0"/>
              <a:t>Highlights the importance of research, data sharing, and </a:t>
            </a:r>
            <a:r>
              <a:rPr lang="en-GB" b="1" dirty="0"/>
              <a:t>education.</a:t>
            </a:r>
          </a:p>
          <a:p>
            <a:pPr marL="9525" indent="0">
              <a:buNone/>
            </a:pPr>
            <a:endParaRPr lang="en-GB" dirty="0"/>
          </a:p>
          <a:p>
            <a:pPr marL="9525" indent="0">
              <a:buNone/>
            </a:pPr>
            <a:r>
              <a:rPr lang="en-GB" dirty="0"/>
              <a:t>“HMRC has also worked to engage university leaders on how best to educate their students about the risks through the UK’s network of Vice Chancellors.”</a:t>
            </a:r>
          </a:p>
          <a:p>
            <a:pPr marL="9525" indent="0">
              <a:buNone/>
            </a:pPr>
            <a:endParaRPr lang="en-GB" dirty="0"/>
          </a:p>
          <a:p>
            <a:pPr marL="9525" indent="0">
              <a:buNone/>
            </a:pPr>
            <a:r>
              <a:rPr lang="en-GB" dirty="0"/>
              <a:t>The National Risk Assessment of Money Laundering and Terrorist Financing 2025 also notes that “educational institutions should ensure that students understand the risks involved and that this activity potentially constitutes a criminal offence.”</a:t>
            </a:r>
          </a:p>
          <a:p>
            <a:pPr marL="9525" indent="0">
              <a:buNone/>
            </a:pPr>
            <a:endParaRPr lang="en-GB" b="1" dirty="0">
              <a:solidFill>
                <a:srgbClr val="16818D"/>
              </a:solidFill>
            </a:endParaRPr>
          </a:p>
        </p:txBody>
      </p:sp>
      <p:pic>
        <p:nvPicPr>
          <p:cNvPr id="4" name="Picture 2" descr="image001">
            <a:extLst>
              <a:ext uri="{FF2B5EF4-FFF2-40B4-BE49-F238E27FC236}">
                <a16:creationId xmlns:a16="http://schemas.microsoft.com/office/drawing/2014/main" id="{98532E83-304E-B625-505C-3130F095F6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9363223"/>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2AF99-C346-7AFF-92FD-6FE991FCCF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6C84D0-F817-4678-40ED-13135E018BCF}"/>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Since then… Focus on Fraud</a:t>
            </a:r>
          </a:p>
        </p:txBody>
      </p:sp>
      <p:sp>
        <p:nvSpPr>
          <p:cNvPr id="3" name="Text Placeholder 2">
            <a:extLst>
              <a:ext uri="{FF2B5EF4-FFF2-40B4-BE49-F238E27FC236}">
                <a16:creationId xmlns:a16="http://schemas.microsoft.com/office/drawing/2014/main" id="{3BABEF0E-6A68-7B23-9953-9B0227D2409E}"/>
              </a:ext>
            </a:extLst>
          </p:cNvPr>
          <p:cNvSpPr>
            <a:spLocks noGrp="1"/>
          </p:cNvSpPr>
          <p:nvPr>
            <p:ph type="body" sz="quarter" idx="11"/>
          </p:nvPr>
        </p:nvSpPr>
        <p:spPr>
          <a:xfrm>
            <a:off x="1199456" y="1340768"/>
            <a:ext cx="5976664" cy="4248472"/>
          </a:xfrm>
        </p:spPr>
        <p:txBody>
          <a:bodyPr/>
          <a:lstStyle/>
          <a:p>
            <a:r>
              <a:rPr lang="en-GB" dirty="0"/>
              <a:t>In 2022 the Student Loan Company (SLC) detected 3,563 potentially fraudulent applications for student finance totalling £60m.</a:t>
            </a:r>
          </a:p>
          <a:p>
            <a:r>
              <a:rPr lang="en-GB" dirty="0"/>
              <a:t>In 2023 over half of all fraud detected by the SLC was attributable to franchise providers.</a:t>
            </a:r>
          </a:p>
          <a:p>
            <a:r>
              <a:rPr lang="en-GB" dirty="0"/>
              <a:t>Impact of the Economic Crime and Corporate Transparency Act 2023, s.199 - Academic franchisees may be ‘associated persons’ for the failure to prevent fraud offence.</a:t>
            </a:r>
          </a:p>
          <a:p>
            <a:pPr marL="9525" indent="0">
              <a:buNone/>
            </a:pPr>
            <a:endParaRPr lang="en-GB" dirty="0">
              <a:hlinkClick r:id="rId2"/>
            </a:endParaRPr>
          </a:p>
          <a:p>
            <a:pPr marL="0" indent="0">
              <a:buNone/>
            </a:pPr>
            <a:r>
              <a:rPr lang="en-GB" dirty="0">
                <a:hlinkClick r:id="rId3"/>
              </a:rPr>
              <a:t>The Times,</a:t>
            </a:r>
            <a:r>
              <a:rPr lang="en-GB" dirty="0"/>
              <a:t> </a:t>
            </a:r>
            <a:r>
              <a:rPr lang="en-GB" dirty="0">
                <a:hlinkClick r:id="rId2"/>
              </a:rPr>
              <a:t>BBC News </a:t>
            </a:r>
            <a:endParaRPr lang="en-GB" dirty="0"/>
          </a:p>
        </p:txBody>
      </p:sp>
      <p:pic>
        <p:nvPicPr>
          <p:cNvPr id="4" name="Picture 2" descr="image001">
            <a:extLst>
              <a:ext uri="{FF2B5EF4-FFF2-40B4-BE49-F238E27FC236}">
                <a16:creationId xmlns:a16="http://schemas.microsoft.com/office/drawing/2014/main" id="{7722BB6F-2F6E-7A90-8975-FAB1BD3B3D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67"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3C13B0E7-1E64-E0AC-C8A4-2F575B699597}"/>
              </a:ext>
            </a:extLst>
          </p:cNvPr>
          <p:cNvPicPr>
            <a:picLocks noChangeAspect="1"/>
          </p:cNvPicPr>
          <p:nvPr/>
        </p:nvPicPr>
        <p:blipFill>
          <a:blip r:embed="rId5"/>
          <a:stretch>
            <a:fillRect/>
          </a:stretch>
        </p:blipFill>
        <p:spPr>
          <a:xfrm>
            <a:off x="7632678" y="1903956"/>
            <a:ext cx="3957506" cy="1266401"/>
          </a:xfrm>
          <a:prstGeom prst="rect">
            <a:avLst/>
          </a:prstGeom>
        </p:spPr>
      </p:pic>
      <p:pic>
        <p:nvPicPr>
          <p:cNvPr id="6" name="Picture 5">
            <a:extLst>
              <a:ext uri="{FF2B5EF4-FFF2-40B4-BE49-F238E27FC236}">
                <a16:creationId xmlns:a16="http://schemas.microsoft.com/office/drawing/2014/main" id="{60A47F39-6ACA-1B30-F652-CACE80D32CEB}"/>
              </a:ext>
            </a:extLst>
          </p:cNvPr>
          <p:cNvPicPr>
            <a:picLocks noChangeAspect="1"/>
          </p:cNvPicPr>
          <p:nvPr/>
        </p:nvPicPr>
        <p:blipFill>
          <a:blip r:embed="rId6"/>
          <a:stretch>
            <a:fillRect/>
          </a:stretch>
        </p:blipFill>
        <p:spPr>
          <a:xfrm>
            <a:off x="7680176" y="3645024"/>
            <a:ext cx="4030175" cy="2589387"/>
          </a:xfrm>
          <a:prstGeom prst="rect">
            <a:avLst/>
          </a:prstGeom>
        </p:spPr>
      </p:pic>
      <p:pic>
        <p:nvPicPr>
          <p:cNvPr id="8" name="Picture 7">
            <a:extLst>
              <a:ext uri="{FF2B5EF4-FFF2-40B4-BE49-F238E27FC236}">
                <a16:creationId xmlns:a16="http://schemas.microsoft.com/office/drawing/2014/main" id="{E3438B9B-2304-920B-5E84-B10D453AE1E2}"/>
              </a:ext>
            </a:extLst>
          </p:cNvPr>
          <p:cNvPicPr>
            <a:picLocks noChangeAspect="1"/>
          </p:cNvPicPr>
          <p:nvPr/>
        </p:nvPicPr>
        <p:blipFill>
          <a:blip r:embed="rId7"/>
          <a:srcRect t="4102" r="47891"/>
          <a:stretch>
            <a:fillRect/>
          </a:stretch>
        </p:blipFill>
        <p:spPr>
          <a:xfrm>
            <a:off x="7608034" y="1177284"/>
            <a:ext cx="4102845" cy="339779"/>
          </a:xfrm>
          <a:prstGeom prst="rect">
            <a:avLst/>
          </a:prstGeom>
        </p:spPr>
      </p:pic>
    </p:spTree>
    <p:extLst>
      <p:ext uri="{BB962C8B-B14F-4D97-AF65-F5344CB8AC3E}">
        <p14:creationId xmlns:p14="http://schemas.microsoft.com/office/powerpoint/2010/main" val="151541102"/>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C39DA-699B-D12F-4780-68B1F7ACA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9FF3A-1769-B2C2-7CDB-BA2E6C7D319E}"/>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Useful Resources </a:t>
            </a:r>
            <a:br>
              <a:rPr lang="en-GB" sz="3000" dirty="0"/>
            </a:br>
            <a:endParaRPr lang="en-GB" sz="3000" dirty="0"/>
          </a:p>
        </p:txBody>
      </p:sp>
      <p:pic>
        <p:nvPicPr>
          <p:cNvPr id="4" name="Picture 2" descr="image001">
            <a:extLst>
              <a:ext uri="{FF2B5EF4-FFF2-40B4-BE49-F238E27FC236}">
                <a16:creationId xmlns:a16="http://schemas.microsoft.com/office/drawing/2014/main" id="{BBB38289-58B3-E304-CB62-7DFCBE08CF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4" y="5839380"/>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a:extLst>
              <a:ext uri="{FF2B5EF4-FFF2-40B4-BE49-F238E27FC236}">
                <a16:creationId xmlns:a16="http://schemas.microsoft.com/office/drawing/2014/main" id="{538502D0-9E0B-3151-2BBC-C942EE604519}"/>
              </a:ext>
            </a:extLst>
          </p:cNvPr>
          <p:cNvSpPr txBox="1">
            <a:spLocks noGrp="1"/>
          </p:cNvSpPr>
          <p:nvPr>
            <p:ph type="body" sz="quarter" idx="11"/>
          </p:nvPr>
        </p:nvSpPr>
        <p:spPr>
          <a:xfrm>
            <a:off x="1200150" y="1341438"/>
            <a:ext cx="9791700" cy="4850559"/>
          </a:xfrm>
          <a:prstGeom prst="rect">
            <a:avLst/>
          </a:prstGeom>
          <a:noFill/>
        </p:spPr>
        <p:txBody>
          <a:bodyPr wrap="square">
            <a:spAutoFit/>
          </a:bodyPr>
          <a:lstStyle/>
          <a:p>
            <a:r>
              <a:rPr lang="en-GB" sz="2800" dirty="0">
                <a:hlinkClick r:id="rId3"/>
              </a:rPr>
              <a:t>Financial Fraud Awareness Campaign</a:t>
            </a:r>
            <a:endParaRPr lang="en-GB" sz="2800" dirty="0"/>
          </a:p>
          <a:p>
            <a:r>
              <a:rPr lang="en-GB" sz="2800" dirty="0">
                <a:hlinkClick r:id="rId4"/>
              </a:rPr>
              <a:t>Students Against Scams</a:t>
            </a:r>
            <a:endParaRPr lang="en-GB" sz="2800" dirty="0"/>
          </a:p>
          <a:p>
            <a:r>
              <a:rPr lang="en-GB" sz="2800" dirty="0">
                <a:hlinkClick r:id="rId5"/>
              </a:rPr>
              <a:t>Crooks on Campus</a:t>
            </a:r>
            <a:endParaRPr lang="en-GB" sz="2800" dirty="0"/>
          </a:p>
          <a:p>
            <a:r>
              <a:rPr lang="en-GB" sz="2800" dirty="0">
                <a:hlinkClick r:id="rId6"/>
              </a:rPr>
              <a:t>Money Laundering-Linked Financial Exploitation Guidance for Frontline Professionals</a:t>
            </a:r>
            <a:endParaRPr lang="en-GB" sz="2800" dirty="0"/>
          </a:p>
          <a:p>
            <a:r>
              <a:rPr lang="en-GB" sz="2800" dirty="0"/>
              <a:t>Advice for Students from the </a:t>
            </a:r>
            <a:r>
              <a:rPr lang="en-GB" sz="2800" dirty="0">
                <a:ea typeface="Inter" panose="020B0502030000000004" pitchFamily="34" charset="0"/>
                <a:cs typeface="Arial" panose="020B0604020202020204" pitchFamily="34" charset="0"/>
                <a:hlinkClick r:id="rId7"/>
              </a:rPr>
              <a:t>National Crime Agency</a:t>
            </a:r>
            <a:endParaRPr lang="en-GB" sz="2800" dirty="0">
              <a:ea typeface="Inter" panose="020B0502030000000004" pitchFamily="34" charset="0"/>
              <a:cs typeface="Arial" panose="020B0604020202020204" pitchFamily="34" charset="0"/>
            </a:endParaRPr>
          </a:p>
          <a:p>
            <a:r>
              <a:rPr lang="en-GB" sz="2800" dirty="0">
                <a:ea typeface="Inter" panose="020B0502030000000004" pitchFamily="34" charset="0"/>
                <a:cs typeface="Arial" panose="020B0604020202020204" pitchFamily="34" charset="0"/>
              </a:rPr>
              <a:t>Work with your Local Police and Regional Organised Crime Units </a:t>
            </a:r>
          </a:p>
          <a:p>
            <a:r>
              <a:rPr lang="en-GB" sz="2800" dirty="0">
                <a:ea typeface="Inter" panose="020B0502030000000004" pitchFamily="34" charset="0"/>
                <a:cs typeface="Arial" panose="020B0604020202020204" pitchFamily="34" charset="0"/>
              </a:rPr>
              <a:t>Flywire! </a:t>
            </a:r>
          </a:p>
          <a:p>
            <a:r>
              <a:rPr lang="en-GB" sz="2800" dirty="0">
                <a:ea typeface="Inter" panose="020B0502030000000004" pitchFamily="34" charset="0"/>
                <a:cs typeface="Arial" panose="020B0604020202020204" pitchFamily="34" charset="0"/>
              </a:rPr>
              <a:t>Ask the Research Team</a:t>
            </a:r>
          </a:p>
          <a:p>
            <a:pPr marL="0" indent="0">
              <a:buNone/>
            </a:pPr>
            <a:endParaRPr lang="en-GB" dirty="0"/>
          </a:p>
        </p:txBody>
      </p:sp>
    </p:spTree>
    <p:extLst>
      <p:ext uri="{BB962C8B-B14F-4D97-AF65-F5344CB8AC3E}">
        <p14:creationId xmlns:p14="http://schemas.microsoft.com/office/powerpoint/2010/main" val="100215797"/>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5BD0-861A-4CCD-B3A2-19D2E2A10F4A}"/>
              </a:ext>
            </a:extLst>
          </p:cNvPr>
          <p:cNvSpPr>
            <a:spLocks noGrp="1"/>
          </p:cNvSpPr>
          <p:nvPr>
            <p:ph type="title"/>
          </p:nvPr>
        </p:nvSpPr>
        <p:spPr/>
        <p:txBody>
          <a:bodyPr/>
          <a:lstStyle/>
          <a:p>
            <a:r>
              <a:rPr lang="en-GB" dirty="0"/>
              <a:t>Introduction</a:t>
            </a:r>
          </a:p>
        </p:txBody>
      </p:sp>
      <p:sp>
        <p:nvSpPr>
          <p:cNvPr id="3" name="Text Placeholder 2">
            <a:extLst>
              <a:ext uri="{FF2B5EF4-FFF2-40B4-BE49-F238E27FC236}">
                <a16:creationId xmlns:a16="http://schemas.microsoft.com/office/drawing/2014/main" id="{590EB844-A0DF-4330-940C-A6629C884453}"/>
              </a:ext>
            </a:extLst>
          </p:cNvPr>
          <p:cNvSpPr>
            <a:spLocks noGrp="1"/>
          </p:cNvSpPr>
          <p:nvPr>
            <p:ph type="body" sz="quarter" idx="11"/>
          </p:nvPr>
        </p:nvSpPr>
        <p:spPr/>
        <p:txBody>
          <a:bodyPr/>
          <a:lstStyle/>
          <a:p>
            <a:pPr>
              <a:lnSpc>
                <a:spcPct val="150000"/>
              </a:lnSpc>
            </a:pPr>
            <a:r>
              <a:rPr lang="en-GB" dirty="0"/>
              <a:t>Financial Crime Risks – Higher Education Institutions (HEIs) and their Students</a:t>
            </a:r>
          </a:p>
          <a:p>
            <a:pPr>
              <a:lnSpc>
                <a:spcPct val="150000"/>
              </a:lnSpc>
            </a:pPr>
            <a:r>
              <a:rPr lang="en-GB" dirty="0"/>
              <a:t>Application of Anti-Money Laundering and Counter Terrorism Financing Legislation to HEIs</a:t>
            </a:r>
          </a:p>
          <a:p>
            <a:pPr>
              <a:lnSpc>
                <a:spcPct val="150000"/>
              </a:lnSpc>
            </a:pPr>
            <a:r>
              <a:rPr lang="en-GB" dirty="0"/>
              <a:t>Recap of Previous Research </a:t>
            </a:r>
          </a:p>
          <a:p>
            <a:pPr>
              <a:lnSpc>
                <a:spcPct val="150000"/>
              </a:lnSpc>
            </a:pPr>
            <a:r>
              <a:rPr lang="en-GB" dirty="0"/>
              <a:t>Updates: </a:t>
            </a:r>
          </a:p>
          <a:p>
            <a:pPr lvl="1">
              <a:lnSpc>
                <a:spcPct val="150000"/>
              </a:lnSpc>
            </a:pPr>
            <a:r>
              <a:rPr lang="en-GB" dirty="0"/>
              <a:t>Preventative Measures Taken by HEIs </a:t>
            </a:r>
          </a:p>
          <a:p>
            <a:pPr lvl="1">
              <a:lnSpc>
                <a:spcPct val="150000"/>
              </a:lnSpc>
            </a:pPr>
            <a:r>
              <a:rPr lang="en-GB" dirty="0"/>
              <a:t>Focus on HEIs – Law and Policy </a:t>
            </a:r>
          </a:p>
          <a:p>
            <a:pPr>
              <a:lnSpc>
                <a:spcPct val="150000"/>
              </a:lnSpc>
            </a:pPr>
            <a:r>
              <a:rPr lang="en-GB" dirty="0"/>
              <a:t>Useful Resources </a:t>
            </a:r>
          </a:p>
          <a:p>
            <a:pPr>
              <a:lnSpc>
                <a:spcPct val="150000"/>
              </a:lnSpc>
            </a:pPr>
            <a:r>
              <a:rPr lang="en-GB" dirty="0"/>
              <a:t>Conclusion</a:t>
            </a:r>
          </a:p>
        </p:txBody>
      </p:sp>
      <p:pic>
        <p:nvPicPr>
          <p:cNvPr id="4" name="Picture 2" descr="image001">
            <a:extLst>
              <a:ext uri="{FF2B5EF4-FFF2-40B4-BE49-F238E27FC236}">
                <a16:creationId xmlns:a16="http://schemas.microsoft.com/office/drawing/2014/main" id="{13D9C055-237B-42A2-B2D2-4D7E2F4399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27" y="5857019"/>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8852111"/>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035E8-7E91-F661-EACD-4BBBD6C1E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852408-ABF9-A8F9-3A40-EDA1757F16F0}"/>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Research Team </a:t>
            </a:r>
          </a:p>
        </p:txBody>
      </p:sp>
      <p:sp>
        <p:nvSpPr>
          <p:cNvPr id="3" name="Text Placeholder 2">
            <a:extLst>
              <a:ext uri="{FF2B5EF4-FFF2-40B4-BE49-F238E27FC236}">
                <a16:creationId xmlns:a16="http://schemas.microsoft.com/office/drawing/2014/main" id="{1904DB98-6CA2-4D43-8857-5538BA403E4F}"/>
              </a:ext>
            </a:extLst>
          </p:cNvPr>
          <p:cNvSpPr>
            <a:spLocks noGrp="1"/>
          </p:cNvSpPr>
          <p:nvPr>
            <p:ph type="body" sz="quarter" idx="11"/>
          </p:nvPr>
        </p:nvSpPr>
        <p:spPr>
          <a:xfrm>
            <a:off x="1199456" y="1340768"/>
            <a:ext cx="9793088" cy="4248472"/>
          </a:xfrm>
        </p:spPr>
        <p:txBody>
          <a:bodyPr numCol="2" spcCol="540000"/>
          <a:lstStyle/>
          <a:p>
            <a:pPr marL="9525" indent="0">
              <a:buNone/>
            </a:pPr>
            <a:r>
              <a:rPr lang="en-GB" dirty="0"/>
              <a:t>Professor Nic Ryder 				</a:t>
            </a:r>
          </a:p>
          <a:p>
            <a:pPr marL="9525" indent="0">
              <a:buNone/>
            </a:pPr>
            <a:r>
              <a:rPr lang="en-GB" dirty="0"/>
              <a:t>School of Law and Politics, Cardiff University</a:t>
            </a:r>
          </a:p>
          <a:p>
            <a:pPr marL="9525" indent="0">
              <a:buNone/>
            </a:pPr>
            <a:r>
              <a:rPr lang="en-GB" dirty="0">
                <a:hlinkClick r:id="rId2"/>
              </a:rPr>
              <a:t>RyderN@Cardiff.ac.uk</a:t>
            </a:r>
            <a:r>
              <a:rPr lang="en-GB" dirty="0"/>
              <a:t> 					</a:t>
            </a:r>
          </a:p>
          <a:p>
            <a:pPr marL="9525" indent="0">
              <a:buNone/>
            </a:pPr>
            <a:endParaRPr lang="en-GB" dirty="0"/>
          </a:p>
          <a:p>
            <a:pPr marL="9525" indent="0">
              <a:buNone/>
            </a:pPr>
            <a:r>
              <a:rPr lang="en-GB" dirty="0"/>
              <a:t>Dr Sam Mapston 					</a:t>
            </a:r>
          </a:p>
          <a:p>
            <a:pPr marL="9525" indent="0">
              <a:buNone/>
            </a:pPr>
            <a:r>
              <a:rPr lang="en-GB" dirty="0"/>
              <a:t>Senior Lecturer in Law, University of the West of England</a:t>
            </a:r>
          </a:p>
          <a:p>
            <a:pPr marL="9525" indent="0">
              <a:buNone/>
            </a:pPr>
            <a:r>
              <a:rPr lang="en-GB" dirty="0">
                <a:hlinkClick r:id="rId3"/>
              </a:rPr>
              <a:t>Samantha.Mapston@uwe.ac.uk</a:t>
            </a:r>
            <a:endParaRPr lang="en-GB" dirty="0"/>
          </a:p>
          <a:p>
            <a:pPr marL="9525" indent="0">
              <a:buNone/>
            </a:pPr>
            <a:endParaRPr lang="en-GB" dirty="0"/>
          </a:p>
          <a:p>
            <a:pPr marL="9525" indent="0">
              <a:buNone/>
            </a:pPr>
            <a:endParaRPr lang="en-GB" dirty="0"/>
          </a:p>
          <a:p>
            <a:pPr marL="9525" indent="0">
              <a:buNone/>
            </a:pPr>
            <a:endParaRPr lang="en-GB" dirty="0"/>
          </a:p>
          <a:p>
            <a:pPr marL="9525" indent="0">
              <a:buNone/>
            </a:pPr>
            <a:endParaRPr lang="en-GB" dirty="0"/>
          </a:p>
          <a:p>
            <a:pPr marL="9525" indent="0">
              <a:buNone/>
            </a:pPr>
            <a:endParaRPr lang="en-GB" dirty="0"/>
          </a:p>
          <a:p>
            <a:pPr marL="9525" indent="0">
              <a:buNone/>
            </a:pPr>
            <a:endParaRPr lang="en-GB" dirty="0"/>
          </a:p>
          <a:p>
            <a:pPr marL="9525" indent="0">
              <a:buNone/>
            </a:pPr>
            <a:endParaRPr lang="en-GB" dirty="0"/>
          </a:p>
          <a:p>
            <a:pPr marL="9525" indent="0">
              <a:buNone/>
            </a:pPr>
            <a:r>
              <a:rPr lang="en-GB" b="1" dirty="0"/>
              <a:t>Publications: </a:t>
            </a:r>
          </a:p>
          <a:p>
            <a:pPr marL="9525" indent="0">
              <a:buNone/>
            </a:pPr>
            <a:r>
              <a:rPr lang="en-GB" dirty="0"/>
              <a:t>Ryder N, Bourton S, Hall D, Hillman H, ‘Higher Education Institutions and the Anti-Money Laundering and Counter-Terrorism Financing Regulations’ (2023) 9 </a:t>
            </a:r>
            <a:r>
              <a:rPr lang="en-GB" i="1" dirty="0"/>
              <a:t>Criminal Law Review</a:t>
            </a:r>
            <a:r>
              <a:rPr lang="en-GB" dirty="0"/>
              <a:t> 557</a:t>
            </a:r>
          </a:p>
          <a:p>
            <a:pPr marL="9525" indent="0">
              <a:buNone/>
            </a:pPr>
            <a:r>
              <a:rPr lang="en-GB" dirty="0"/>
              <a:t>Mapston S, ‘Money Laundering in Universities: Implementing a Risk-Based Approach to Regulation’ (2025) (Submitted to Criminal Law Review) </a:t>
            </a:r>
          </a:p>
          <a:p>
            <a:pPr marL="9525" indent="0">
              <a:buNone/>
            </a:pPr>
            <a:endParaRPr lang="en-GB" dirty="0"/>
          </a:p>
          <a:p>
            <a:pPr marL="9525" indent="0">
              <a:buNone/>
            </a:pPr>
            <a:r>
              <a:rPr lang="en-GB" b="1" dirty="0"/>
              <a:t>Ongoing Research Projects:</a:t>
            </a:r>
          </a:p>
          <a:p>
            <a:pPr marL="9525" indent="0">
              <a:buNone/>
            </a:pPr>
            <a:r>
              <a:rPr lang="en-GB" dirty="0"/>
              <a:t>Impact of Educational Initiatives on Student Involvement in Money </a:t>
            </a:r>
            <a:r>
              <a:rPr lang="en-GB" dirty="0" err="1"/>
              <a:t>Muling</a:t>
            </a:r>
            <a:r>
              <a:rPr lang="en-GB" dirty="0"/>
              <a:t>  </a:t>
            </a:r>
          </a:p>
          <a:p>
            <a:pPr marL="9525" indent="0">
              <a:buNone/>
            </a:pPr>
            <a:r>
              <a:rPr lang="en-GB" dirty="0"/>
              <a:t>Education, Money Laundering and Law Enforcement - An Alternative Perspective? </a:t>
            </a:r>
          </a:p>
          <a:p>
            <a:pPr marL="9525" indent="0">
              <a:buNone/>
            </a:pPr>
            <a:endParaRPr lang="en-GB" dirty="0"/>
          </a:p>
        </p:txBody>
      </p:sp>
      <p:pic>
        <p:nvPicPr>
          <p:cNvPr id="4" name="Picture 2" descr="image001">
            <a:extLst>
              <a:ext uri="{FF2B5EF4-FFF2-40B4-BE49-F238E27FC236}">
                <a16:creationId xmlns:a16="http://schemas.microsoft.com/office/drawing/2014/main" id="{9A8ED9B7-8826-3EA7-6260-EA826E38D0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28"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2053208"/>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DC52E-251A-9399-C5FF-91909F91A1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616EF7-F74D-2DEE-A7CF-EE61CE9F0258}"/>
              </a:ext>
            </a:extLst>
          </p:cNvPr>
          <p:cNvSpPr>
            <a:spLocks noGrp="1"/>
          </p:cNvSpPr>
          <p:nvPr>
            <p:ph type="title"/>
          </p:nvPr>
        </p:nvSpPr>
        <p:spPr>
          <a:xfrm>
            <a:off x="1199456" y="476673"/>
            <a:ext cx="9937104" cy="864095"/>
          </a:xfrm>
        </p:spPr>
        <p:txBody>
          <a:bodyPr>
            <a:noAutofit/>
          </a:bodyPr>
          <a:lstStyle/>
          <a:p>
            <a:pPr>
              <a:lnSpc>
                <a:spcPct val="150000"/>
              </a:lnSpc>
            </a:pPr>
            <a:r>
              <a:rPr lang="en-GB" sz="3000" dirty="0"/>
              <a:t>Conclusion</a:t>
            </a:r>
          </a:p>
        </p:txBody>
      </p:sp>
      <p:sp>
        <p:nvSpPr>
          <p:cNvPr id="3" name="Text Placeholder 2">
            <a:extLst>
              <a:ext uri="{FF2B5EF4-FFF2-40B4-BE49-F238E27FC236}">
                <a16:creationId xmlns:a16="http://schemas.microsoft.com/office/drawing/2014/main" id="{22EF3B6B-1436-4319-C7EF-9E9C1848FEC5}"/>
              </a:ext>
            </a:extLst>
          </p:cNvPr>
          <p:cNvSpPr>
            <a:spLocks noGrp="1"/>
          </p:cNvSpPr>
          <p:nvPr>
            <p:ph type="body" sz="quarter" idx="11"/>
          </p:nvPr>
        </p:nvSpPr>
        <p:spPr>
          <a:xfrm>
            <a:off x="1199456" y="1340768"/>
            <a:ext cx="9793088" cy="4248472"/>
          </a:xfrm>
        </p:spPr>
        <p:txBody>
          <a:bodyPr/>
          <a:lstStyle/>
          <a:p>
            <a:r>
              <a:rPr lang="en-GB" sz="2400" dirty="0"/>
              <a:t>HEIs, their employees, and their students, are at risk of money laundering, terrorism financing and criminal liability</a:t>
            </a:r>
          </a:p>
          <a:p>
            <a:r>
              <a:rPr lang="en-GB" sz="2400" dirty="0"/>
              <a:t>Our previous research found that there is awareness within the HEI sector of AML legislation, but there is a disparity among universities regarding how effectively it is implemented</a:t>
            </a:r>
          </a:p>
          <a:p>
            <a:r>
              <a:rPr lang="en-GB" sz="2400" b="1" dirty="0"/>
              <a:t>Since then, the measures taken by the sector have improved</a:t>
            </a:r>
          </a:p>
          <a:p>
            <a:r>
              <a:rPr lang="en-GB" sz="2400" b="1" dirty="0"/>
              <a:t>However, the focus on HEIs has also increased </a:t>
            </a:r>
          </a:p>
          <a:p>
            <a:r>
              <a:rPr lang="en-GB" sz="2400" dirty="0"/>
              <a:t>Preventative measures must be taken to preserve the safety, integrity and reputation of HEIs </a:t>
            </a:r>
          </a:p>
          <a:p>
            <a:endParaRPr lang="en-GB" sz="2400" dirty="0"/>
          </a:p>
        </p:txBody>
      </p:sp>
      <p:pic>
        <p:nvPicPr>
          <p:cNvPr id="4" name="Picture 2" descr="image001">
            <a:extLst>
              <a:ext uri="{FF2B5EF4-FFF2-40B4-BE49-F238E27FC236}">
                <a16:creationId xmlns:a16="http://schemas.microsoft.com/office/drawing/2014/main" id="{D14475B7-8137-B1FD-9E4A-94796B6C3C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2" y="5847764"/>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5224101"/>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127448" y="2923447"/>
            <a:ext cx="9937104" cy="1011105"/>
          </a:xfrm>
        </p:spPr>
        <p:txBody>
          <a:bodyPr>
            <a:normAutofit/>
          </a:bodyPr>
          <a:lstStyle/>
          <a:p>
            <a:pPr algn="ctr">
              <a:lnSpc>
                <a:spcPct val="150000"/>
              </a:lnSpc>
            </a:pPr>
            <a:r>
              <a:rPr lang="en-GB" sz="4800" b="1" dirty="0"/>
              <a:t>Questions?</a:t>
            </a:r>
            <a:r>
              <a:rPr lang="en-GB" sz="4800" dirty="0"/>
              <a:t> </a:t>
            </a:r>
          </a:p>
        </p:txBody>
      </p:sp>
      <p:pic>
        <p:nvPicPr>
          <p:cNvPr id="3" name="Picture 2" descr="image001">
            <a:extLst>
              <a:ext uri="{FF2B5EF4-FFF2-40B4-BE49-F238E27FC236}">
                <a16:creationId xmlns:a16="http://schemas.microsoft.com/office/drawing/2014/main" id="{E0DC6E33-BA30-4698-91E1-98F9AB467F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12" y="5839089"/>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718790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E114424A-8236-0EA8-9E26-05221C288EA4}"/>
              </a:ext>
            </a:extLst>
          </p:cNvPr>
          <p:cNvSpPr>
            <a:spLocks noChangeAspect="1"/>
          </p:cNvSpPr>
          <p:nvPr/>
        </p:nvSpPr>
        <p:spPr>
          <a:xfrm>
            <a:off x="27339" y="876910"/>
            <a:ext cx="3744000" cy="3744000"/>
          </a:xfrm>
          <a:prstGeom prst="ellipse">
            <a:avLst/>
          </a:prstGeom>
          <a:solidFill>
            <a:srgbClr val="1C9D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£52m</a:t>
            </a:r>
          </a:p>
        </p:txBody>
      </p:sp>
      <p:sp>
        <p:nvSpPr>
          <p:cNvPr id="6" name="TextBox 5">
            <a:extLst>
              <a:ext uri="{FF2B5EF4-FFF2-40B4-BE49-F238E27FC236}">
                <a16:creationId xmlns:a16="http://schemas.microsoft.com/office/drawing/2014/main" id="{794CD87F-1983-B55C-F5DD-003B848C5EF1}"/>
              </a:ext>
            </a:extLst>
          </p:cNvPr>
          <p:cNvSpPr txBox="1"/>
          <p:nvPr/>
        </p:nvSpPr>
        <p:spPr>
          <a:xfrm>
            <a:off x="3852247" y="1107951"/>
            <a:ext cx="3744000" cy="523220"/>
          </a:xfrm>
          <a:prstGeom prst="rect">
            <a:avLst/>
          </a:prstGeom>
          <a:noFill/>
        </p:spPr>
        <p:txBody>
          <a:bodyPr wrap="square">
            <a:spAutoFit/>
          </a:bodyPr>
          <a:lstStyle/>
          <a:p>
            <a:r>
              <a:rPr lang="en-GB" sz="1400" dirty="0">
                <a:latin typeface="+mn-lt"/>
              </a:rPr>
              <a:t>Accepted collectively by 49 universities in cash payments over a five year period (Times, 2021)</a:t>
            </a:r>
          </a:p>
        </p:txBody>
      </p:sp>
      <p:sp>
        <p:nvSpPr>
          <p:cNvPr id="10" name="TextBox 9">
            <a:extLst>
              <a:ext uri="{FF2B5EF4-FFF2-40B4-BE49-F238E27FC236}">
                <a16:creationId xmlns:a16="http://schemas.microsoft.com/office/drawing/2014/main" id="{476332B9-556A-8A3A-EB91-D36B29C083D8}"/>
              </a:ext>
            </a:extLst>
          </p:cNvPr>
          <p:cNvSpPr txBox="1"/>
          <p:nvPr/>
        </p:nvSpPr>
        <p:spPr>
          <a:xfrm>
            <a:off x="4644261" y="2355155"/>
            <a:ext cx="6094428" cy="523220"/>
          </a:xfrm>
          <a:prstGeom prst="rect">
            <a:avLst/>
          </a:prstGeom>
          <a:noFill/>
        </p:spPr>
        <p:txBody>
          <a:bodyPr wrap="square">
            <a:spAutoFit/>
          </a:bodyPr>
          <a:lstStyle/>
          <a:p>
            <a:r>
              <a:rPr lang="en-GB" sz="1400" dirty="0">
                <a:latin typeface="+mn-lt"/>
              </a:rPr>
              <a:t>Troika Laundromat, “British schools, colleges and education consultants received more than £3million from account holders featured in the leak” (Guardian, 2019)</a:t>
            </a:r>
          </a:p>
        </p:txBody>
      </p:sp>
      <p:cxnSp>
        <p:nvCxnSpPr>
          <p:cNvPr id="12" name="Straight Connector 11">
            <a:extLst>
              <a:ext uri="{FF2B5EF4-FFF2-40B4-BE49-F238E27FC236}">
                <a16:creationId xmlns:a16="http://schemas.microsoft.com/office/drawing/2014/main" id="{20F5608C-7C09-A313-77C6-91E3C2D6AD79}"/>
              </a:ext>
            </a:extLst>
          </p:cNvPr>
          <p:cNvCxnSpPr>
            <a:cxnSpLocks/>
            <a:stCxn id="6" idx="2"/>
            <a:endCxn id="4" idx="6"/>
          </p:cNvCxnSpPr>
          <p:nvPr/>
        </p:nvCxnSpPr>
        <p:spPr>
          <a:xfrm flipH="1">
            <a:off x="3771339" y="1631171"/>
            <a:ext cx="1952908" cy="1117739"/>
          </a:xfrm>
          <a:prstGeom prst="line">
            <a:avLst/>
          </a:prstGeom>
          <a:ln>
            <a:solidFill>
              <a:srgbClr val="16818D"/>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1416BCA-66E1-4C48-14EC-186BDFE1FD56}"/>
              </a:ext>
            </a:extLst>
          </p:cNvPr>
          <p:cNvCxnSpPr>
            <a:cxnSpLocks/>
            <a:stCxn id="10" idx="0"/>
            <a:endCxn id="8" idx="2"/>
          </p:cNvCxnSpPr>
          <p:nvPr/>
        </p:nvCxnSpPr>
        <p:spPr>
          <a:xfrm flipV="1">
            <a:off x="7691475" y="1608070"/>
            <a:ext cx="3422279" cy="747085"/>
          </a:xfrm>
          <a:prstGeom prst="line">
            <a:avLst/>
          </a:prstGeom>
          <a:ln>
            <a:solidFill>
              <a:srgbClr val="16818D"/>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F1D3A7A-B742-D5A1-4713-7DA66D40DF60}"/>
              </a:ext>
            </a:extLst>
          </p:cNvPr>
          <p:cNvSpPr txBox="1"/>
          <p:nvPr/>
        </p:nvSpPr>
        <p:spPr>
          <a:xfrm>
            <a:off x="5867692" y="3127277"/>
            <a:ext cx="4718610" cy="954107"/>
          </a:xfrm>
          <a:prstGeom prst="rect">
            <a:avLst/>
          </a:prstGeom>
          <a:noFill/>
        </p:spPr>
        <p:txBody>
          <a:bodyPr wrap="square">
            <a:spAutoFit/>
          </a:bodyPr>
          <a:lstStyle/>
          <a:p>
            <a:r>
              <a:rPr lang="en-GB" sz="1400" dirty="0">
                <a:latin typeface="+mn-lt"/>
              </a:rPr>
              <a:t>Using collective laundromat data, Transparency International “identified 492 payments worth more than £4.1million to 177 different [educational] institutions”, including 59 transactions to universities worth £515,198 (2019)</a:t>
            </a:r>
          </a:p>
        </p:txBody>
      </p:sp>
      <p:sp>
        <p:nvSpPr>
          <p:cNvPr id="8" name="Oval 7">
            <a:extLst>
              <a:ext uri="{FF2B5EF4-FFF2-40B4-BE49-F238E27FC236}">
                <a16:creationId xmlns:a16="http://schemas.microsoft.com/office/drawing/2014/main" id="{87351903-FA4E-C662-0DCE-76FE40370094}"/>
              </a:ext>
            </a:extLst>
          </p:cNvPr>
          <p:cNvSpPr/>
          <p:nvPr/>
        </p:nvSpPr>
        <p:spPr>
          <a:xfrm>
            <a:off x="11113754" y="1500070"/>
            <a:ext cx="216000" cy="216000"/>
          </a:xfrm>
          <a:prstGeom prst="ellipse">
            <a:avLst/>
          </a:prstGeom>
          <a:solidFill>
            <a:srgbClr val="1C9D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CABBF1B4-7545-E431-D60A-076A161627AE}"/>
              </a:ext>
            </a:extLst>
          </p:cNvPr>
          <p:cNvSpPr txBox="1"/>
          <p:nvPr/>
        </p:nvSpPr>
        <p:spPr>
          <a:xfrm>
            <a:off x="10697246" y="1685848"/>
            <a:ext cx="1049016" cy="369332"/>
          </a:xfrm>
          <a:prstGeom prst="rect">
            <a:avLst/>
          </a:prstGeom>
          <a:noFill/>
        </p:spPr>
        <p:txBody>
          <a:bodyPr wrap="square">
            <a:spAutoFit/>
          </a:bodyPr>
          <a:lstStyle/>
          <a:p>
            <a:pPr algn="ctr"/>
            <a:r>
              <a:rPr lang="en-GB" b="1" dirty="0">
                <a:latin typeface="+mn-lt"/>
              </a:rPr>
              <a:t>£3m </a:t>
            </a:r>
          </a:p>
        </p:txBody>
      </p:sp>
      <p:sp>
        <p:nvSpPr>
          <p:cNvPr id="16" name="Oval 15">
            <a:extLst>
              <a:ext uri="{FF2B5EF4-FFF2-40B4-BE49-F238E27FC236}">
                <a16:creationId xmlns:a16="http://schemas.microsoft.com/office/drawing/2014/main" id="{6E195714-590E-3029-7D55-E759C163AE18}"/>
              </a:ext>
            </a:extLst>
          </p:cNvPr>
          <p:cNvSpPr>
            <a:spLocks/>
          </p:cNvSpPr>
          <p:nvPr/>
        </p:nvSpPr>
        <p:spPr>
          <a:xfrm>
            <a:off x="4483461" y="4093846"/>
            <a:ext cx="295200" cy="295200"/>
          </a:xfrm>
          <a:prstGeom prst="ellipse">
            <a:avLst/>
          </a:prstGeom>
          <a:solidFill>
            <a:srgbClr val="1C9D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extLst>
              <a:ext uri="{FF2B5EF4-FFF2-40B4-BE49-F238E27FC236}">
                <a16:creationId xmlns:a16="http://schemas.microsoft.com/office/drawing/2014/main" id="{B7753B00-2543-AB6D-9B65-8F327556C033}"/>
              </a:ext>
            </a:extLst>
          </p:cNvPr>
          <p:cNvSpPr txBox="1"/>
          <p:nvPr/>
        </p:nvSpPr>
        <p:spPr>
          <a:xfrm>
            <a:off x="4106553" y="3424539"/>
            <a:ext cx="1049016" cy="369332"/>
          </a:xfrm>
          <a:prstGeom prst="rect">
            <a:avLst/>
          </a:prstGeom>
          <a:noFill/>
        </p:spPr>
        <p:txBody>
          <a:bodyPr wrap="square">
            <a:spAutoFit/>
          </a:bodyPr>
          <a:lstStyle/>
          <a:p>
            <a:pPr algn="ctr"/>
            <a:r>
              <a:rPr lang="en-GB" b="1" dirty="0">
                <a:latin typeface="+mn-lt"/>
              </a:rPr>
              <a:t>£4.1m </a:t>
            </a:r>
          </a:p>
        </p:txBody>
      </p:sp>
      <p:cxnSp>
        <p:nvCxnSpPr>
          <p:cNvPr id="25" name="Straight Connector 24">
            <a:extLst>
              <a:ext uri="{FF2B5EF4-FFF2-40B4-BE49-F238E27FC236}">
                <a16:creationId xmlns:a16="http://schemas.microsoft.com/office/drawing/2014/main" id="{6F46BB15-F9F4-E3C4-F091-A57D5C08700F}"/>
              </a:ext>
            </a:extLst>
          </p:cNvPr>
          <p:cNvCxnSpPr>
            <a:cxnSpLocks/>
            <a:stCxn id="18" idx="1"/>
            <a:endCxn id="16" idx="6"/>
          </p:cNvCxnSpPr>
          <p:nvPr/>
        </p:nvCxnSpPr>
        <p:spPr>
          <a:xfrm flipH="1">
            <a:off x="4778661" y="3604331"/>
            <a:ext cx="1089031" cy="637115"/>
          </a:xfrm>
          <a:prstGeom prst="line">
            <a:avLst/>
          </a:prstGeom>
          <a:ln>
            <a:solidFill>
              <a:srgbClr val="16818D"/>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E9880641-1607-5D40-0748-AB93F73495DA}"/>
              </a:ext>
            </a:extLst>
          </p:cNvPr>
          <p:cNvSpPr>
            <a:spLocks noChangeAspect="1"/>
          </p:cNvSpPr>
          <p:nvPr/>
        </p:nvSpPr>
        <p:spPr>
          <a:xfrm>
            <a:off x="9855431" y="3962676"/>
            <a:ext cx="2160000" cy="2160000"/>
          </a:xfrm>
          <a:prstGeom prst="ellipse">
            <a:avLst/>
          </a:prstGeom>
          <a:solidFill>
            <a:srgbClr val="1C9D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£30m</a:t>
            </a:r>
          </a:p>
        </p:txBody>
      </p:sp>
      <p:sp>
        <p:nvSpPr>
          <p:cNvPr id="30" name="TextBox 29">
            <a:extLst>
              <a:ext uri="{FF2B5EF4-FFF2-40B4-BE49-F238E27FC236}">
                <a16:creationId xmlns:a16="http://schemas.microsoft.com/office/drawing/2014/main" id="{D4F99332-BF52-F9DC-69A1-C78F0705A3C2}"/>
              </a:ext>
            </a:extLst>
          </p:cNvPr>
          <p:cNvSpPr txBox="1"/>
          <p:nvPr/>
        </p:nvSpPr>
        <p:spPr>
          <a:xfrm>
            <a:off x="5448472" y="4558438"/>
            <a:ext cx="3805733" cy="954107"/>
          </a:xfrm>
          <a:prstGeom prst="rect">
            <a:avLst/>
          </a:prstGeom>
          <a:noFill/>
        </p:spPr>
        <p:txBody>
          <a:bodyPr wrap="square">
            <a:spAutoFit/>
          </a:bodyPr>
          <a:lstStyle/>
          <a:p>
            <a:r>
              <a:rPr lang="en-GB" sz="1400" dirty="0">
                <a:latin typeface="+mn-lt"/>
              </a:rPr>
              <a:t>Unexplained wealth channelled by West African PEPs alone into the UK education sector exceeds £30million annually (Carnegie Endowment for International Peace, 2021) </a:t>
            </a:r>
          </a:p>
        </p:txBody>
      </p:sp>
      <p:cxnSp>
        <p:nvCxnSpPr>
          <p:cNvPr id="32" name="Straight Connector 31">
            <a:extLst>
              <a:ext uri="{FF2B5EF4-FFF2-40B4-BE49-F238E27FC236}">
                <a16:creationId xmlns:a16="http://schemas.microsoft.com/office/drawing/2014/main" id="{19640EFB-D481-CC93-8158-527027AC56E4}"/>
              </a:ext>
            </a:extLst>
          </p:cNvPr>
          <p:cNvCxnSpPr>
            <a:cxnSpLocks/>
            <a:stCxn id="30" idx="3"/>
            <a:endCxn id="28" idx="2"/>
          </p:cNvCxnSpPr>
          <p:nvPr/>
        </p:nvCxnSpPr>
        <p:spPr>
          <a:xfrm>
            <a:off x="9254205" y="5035492"/>
            <a:ext cx="601226" cy="7184"/>
          </a:xfrm>
          <a:prstGeom prst="line">
            <a:avLst/>
          </a:prstGeom>
          <a:ln>
            <a:solidFill>
              <a:srgbClr val="16818D"/>
            </a:solidFill>
          </a:ln>
        </p:spPr>
        <p:style>
          <a:lnRef idx="1">
            <a:schemeClr val="accent1"/>
          </a:lnRef>
          <a:fillRef idx="0">
            <a:schemeClr val="accent1"/>
          </a:fillRef>
          <a:effectRef idx="0">
            <a:schemeClr val="accent1"/>
          </a:effectRef>
          <a:fontRef idx="minor">
            <a:schemeClr val="tx1"/>
          </a:fontRef>
        </p:style>
      </p:cxnSp>
      <p:sp>
        <p:nvSpPr>
          <p:cNvPr id="34" name="Cloud 33">
            <a:extLst>
              <a:ext uri="{FF2B5EF4-FFF2-40B4-BE49-F238E27FC236}">
                <a16:creationId xmlns:a16="http://schemas.microsoft.com/office/drawing/2014/main" id="{75CCCCF2-2E22-557C-A21C-1871B695AC27}"/>
              </a:ext>
            </a:extLst>
          </p:cNvPr>
          <p:cNvSpPr/>
          <p:nvPr/>
        </p:nvSpPr>
        <p:spPr>
          <a:xfrm>
            <a:off x="1989468" y="4435075"/>
            <a:ext cx="2433338" cy="1788331"/>
          </a:xfrm>
          <a:prstGeom prst="cloud">
            <a:avLst/>
          </a:prstGeom>
          <a:solidFill>
            <a:srgbClr val="1C9DAC"/>
          </a:solidFill>
          <a:ln>
            <a:noFill/>
          </a:ln>
          <a:effectLst>
            <a:softEdge rad="508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a:t>
            </a:r>
          </a:p>
        </p:txBody>
      </p:sp>
      <p:sp>
        <p:nvSpPr>
          <p:cNvPr id="36" name="TextBox 35">
            <a:extLst>
              <a:ext uri="{FF2B5EF4-FFF2-40B4-BE49-F238E27FC236}">
                <a16:creationId xmlns:a16="http://schemas.microsoft.com/office/drawing/2014/main" id="{FE61B98C-CA03-9C87-4D15-2682328DE033}"/>
              </a:ext>
            </a:extLst>
          </p:cNvPr>
          <p:cNvSpPr txBox="1"/>
          <p:nvPr/>
        </p:nvSpPr>
        <p:spPr>
          <a:xfrm>
            <a:off x="4204705" y="6075211"/>
            <a:ext cx="6094428" cy="738664"/>
          </a:xfrm>
          <a:prstGeom prst="rect">
            <a:avLst/>
          </a:prstGeom>
          <a:noFill/>
        </p:spPr>
        <p:txBody>
          <a:bodyPr wrap="square">
            <a:spAutoFit/>
          </a:bodyPr>
          <a:lstStyle/>
          <a:p>
            <a:r>
              <a:rPr lang="en-GB" sz="1400" dirty="0">
                <a:latin typeface="+mn-lt"/>
              </a:rPr>
              <a:t>Private schools in the UK received payments from the Russian Laundromat, where $22billion was transferred from Russia to Europe using shell companies and banks in Latvia and Moldova (Independent, 2014) </a:t>
            </a:r>
          </a:p>
        </p:txBody>
      </p:sp>
      <p:cxnSp>
        <p:nvCxnSpPr>
          <p:cNvPr id="38" name="Straight Connector 37">
            <a:extLst>
              <a:ext uri="{FF2B5EF4-FFF2-40B4-BE49-F238E27FC236}">
                <a16:creationId xmlns:a16="http://schemas.microsoft.com/office/drawing/2014/main" id="{92F8D885-2CED-ED33-DEE4-CE9AE9C6D017}"/>
              </a:ext>
            </a:extLst>
          </p:cNvPr>
          <p:cNvCxnSpPr>
            <a:cxnSpLocks/>
            <a:stCxn id="36" idx="1"/>
            <a:endCxn id="34" idx="0"/>
          </p:cNvCxnSpPr>
          <p:nvPr/>
        </p:nvCxnSpPr>
        <p:spPr>
          <a:xfrm flipV="1">
            <a:off x="4204705" y="5329241"/>
            <a:ext cx="216073" cy="1115302"/>
          </a:xfrm>
          <a:prstGeom prst="line">
            <a:avLst/>
          </a:prstGeom>
        </p:spPr>
        <p:style>
          <a:lnRef idx="1">
            <a:schemeClr val="accent1"/>
          </a:lnRef>
          <a:fillRef idx="0">
            <a:schemeClr val="accent1"/>
          </a:fillRef>
          <a:effectRef idx="0">
            <a:schemeClr val="accent1"/>
          </a:effectRef>
          <a:fontRef idx="minor">
            <a:schemeClr val="tx1"/>
          </a:fontRef>
        </p:style>
      </p:cxnSp>
      <p:sp>
        <p:nvSpPr>
          <p:cNvPr id="22" name="Title 1">
            <a:extLst>
              <a:ext uri="{FF2B5EF4-FFF2-40B4-BE49-F238E27FC236}">
                <a16:creationId xmlns:a16="http://schemas.microsoft.com/office/drawing/2014/main" id="{D39C5724-51CE-4659-822F-9F66F862DDEF}"/>
              </a:ext>
            </a:extLst>
          </p:cNvPr>
          <p:cNvSpPr txBox="1">
            <a:spLocks/>
          </p:cNvSpPr>
          <p:nvPr/>
        </p:nvSpPr>
        <p:spPr>
          <a:xfrm>
            <a:off x="187017" y="90025"/>
            <a:ext cx="9937104" cy="1011105"/>
          </a:xfrm>
          <a:prstGeom prst="rect">
            <a:avLst/>
          </a:prstGeom>
        </p:spPr>
        <p:txBody>
          <a:bodyPr vert="horz" lIns="0" tIns="0" rIns="0" bIns="0" rtlCol="0" anchor="t" anchorCtr="0">
            <a:normAutofit fontScale="97500"/>
          </a:bodyPr>
          <a:lstStyle>
            <a:lvl1pPr algn="l" defTabSz="606425" rtl="0" eaLnBrk="1" fontAlgn="base" hangingPunct="1">
              <a:spcBef>
                <a:spcPct val="0"/>
              </a:spcBef>
              <a:spcAft>
                <a:spcPct val="0"/>
              </a:spcAft>
              <a:defRPr sz="3600" kern="1200">
                <a:solidFill>
                  <a:srgbClr val="1A9DAC"/>
                </a:solidFill>
                <a:latin typeface="+mj-lt"/>
                <a:ea typeface="ＭＳ Ｐゴシック" charset="0"/>
                <a:cs typeface="ＭＳ Ｐゴシック" charset="0"/>
              </a:defRPr>
            </a:lvl1pPr>
            <a:lvl2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2pPr>
            <a:lvl3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3pPr>
            <a:lvl4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4pPr>
            <a:lvl5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5pPr>
            <a:lvl6pPr marL="609555"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6pPr>
            <a:lvl7pPr marL="1219110"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7pPr>
            <a:lvl8pPr marL="1828664"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8pPr>
            <a:lvl9pPr marL="2438218"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9pPr>
          </a:lstStyle>
          <a:p>
            <a:r>
              <a:rPr lang="en-GB" dirty="0"/>
              <a:t>Money Laundering Risks – HEIs </a:t>
            </a:r>
          </a:p>
        </p:txBody>
      </p:sp>
      <p:pic>
        <p:nvPicPr>
          <p:cNvPr id="20" name="Picture 2" descr="image001">
            <a:extLst>
              <a:ext uri="{FF2B5EF4-FFF2-40B4-BE49-F238E27FC236}">
                <a16:creationId xmlns:a16="http://schemas.microsoft.com/office/drawing/2014/main" id="{A538F126-FAC6-48BB-92A3-95618AFFFC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39" y="5886892"/>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5334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2000"/>
                                        <p:tgtEl>
                                          <p:spTgt spid="1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2000"/>
                                        <p:tgtEl>
                                          <p:spTgt spid="21"/>
                                        </p:tgtEl>
                                      </p:cBhvr>
                                    </p:animEffect>
                                  </p:childTnLst>
                                </p:cTn>
                              </p:par>
                            </p:childTnLst>
                          </p:cTn>
                        </p:par>
                        <p:par>
                          <p:cTn id="21" fill="hold">
                            <p:stCondLst>
                              <p:cond delay="3000"/>
                            </p:stCondLst>
                            <p:childTnLst>
                              <p:par>
                                <p:cTn id="22" presetID="31" presetClass="entr" presetSubtype="0" fill="hold" grpId="0" nodeType="afterEffect">
                                  <p:stCondLst>
                                    <p:cond delay="1000"/>
                                  </p:stCondLst>
                                  <p:childTnLst>
                                    <p:set>
                                      <p:cBhvr>
                                        <p:cTn id="23" dur="1" fill="hold">
                                          <p:stCondLst>
                                            <p:cond delay="0"/>
                                          </p:stCondLst>
                                        </p:cTn>
                                        <p:tgtEl>
                                          <p:spTgt spid="16"/>
                                        </p:tgtEl>
                                        <p:attrNameLst>
                                          <p:attrName>style.visibility</p:attrName>
                                        </p:attrNameLst>
                                      </p:cBhvr>
                                      <p:to>
                                        <p:strVal val="visible"/>
                                      </p:to>
                                    </p:set>
                                    <p:anim calcmode="lin" valueType="num">
                                      <p:cBhvr>
                                        <p:cTn id="24" dur="1000" fill="hold"/>
                                        <p:tgtEl>
                                          <p:spTgt spid="16"/>
                                        </p:tgtEl>
                                        <p:attrNameLst>
                                          <p:attrName>ppt_w</p:attrName>
                                        </p:attrNameLst>
                                      </p:cBhvr>
                                      <p:tavLst>
                                        <p:tav tm="0">
                                          <p:val>
                                            <p:fltVal val="0"/>
                                          </p:val>
                                        </p:tav>
                                        <p:tav tm="100000">
                                          <p:val>
                                            <p:strVal val="#ppt_w"/>
                                          </p:val>
                                        </p:tav>
                                      </p:tavLst>
                                    </p:anim>
                                    <p:anim calcmode="lin" valueType="num">
                                      <p:cBhvr>
                                        <p:cTn id="25" dur="1000" fill="hold"/>
                                        <p:tgtEl>
                                          <p:spTgt spid="16"/>
                                        </p:tgtEl>
                                        <p:attrNameLst>
                                          <p:attrName>ppt_h</p:attrName>
                                        </p:attrNameLst>
                                      </p:cBhvr>
                                      <p:tavLst>
                                        <p:tav tm="0">
                                          <p:val>
                                            <p:fltVal val="0"/>
                                          </p:val>
                                        </p:tav>
                                        <p:tav tm="100000">
                                          <p:val>
                                            <p:strVal val="#ppt_h"/>
                                          </p:val>
                                        </p:tav>
                                      </p:tavLst>
                                    </p:anim>
                                    <p:anim calcmode="lin" valueType="num">
                                      <p:cBhvr>
                                        <p:cTn id="26" dur="1000" fill="hold"/>
                                        <p:tgtEl>
                                          <p:spTgt spid="16"/>
                                        </p:tgtEl>
                                        <p:attrNameLst>
                                          <p:attrName>style.rotation</p:attrName>
                                        </p:attrNameLst>
                                      </p:cBhvr>
                                      <p:tavLst>
                                        <p:tav tm="0">
                                          <p:val>
                                            <p:fltVal val="90"/>
                                          </p:val>
                                        </p:tav>
                                        <p:tav tm="100000">
                                          <p:val>
                                            <p:fltVal val="0"/>
                                          </p:val>
                                        </p:tav>
                                      </p:tavLst>
                                    </p:anim>
                                    <p:animEffect transition="in" filter="fade">
                                      <p:cBhvr>
                                        <p:cTn id="27" dur="1000"/>
                                        <p:tgtEl>
                                          <p:spTgt spid="16"/>
                                        </p:tgtEl>
                                      </p:cBhvr>
                                    </p:animEffect>
                                  </p:childTnLst>
                                </p:cTn>
                              </p:par>
                            </p:childTnLst>
                          </p:cTn>
                        </p:par>
                        <p:par>
                          <p:cTn id="28" fill="hold">
                            <p:stCondLst>
                              <p:cond delay="5000"/>
                            </p:stCondLst>
                            <p:childTnLst>
                              <p:par>
                                <p:cTn id="29" presetID="10" presetClass="entr" presetSubtype="0" fill="hold" grpId="0"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2000"/>
                                        <p:tgtEl>
                                          <p:spTgt spid="23"/>
                                        </p:tgtEl>
                                      </p:cBhvr>
                                    </p:animEffect>
                                  </p:childTnLst>
                                </p:cTn>
                              </p:par>
                              <p:par>
                                <p:cTn id="32" presetID="10" presetClass="entr" presetSubtype="0" fill="hold"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2000"/>
                                        <p:tgtEl>
                                          <p:spTgt spid="2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2000"/>
                                        <p:tgtEl>
                                          <p:spTgt spid="18"/>
                                        </p:tgtEl>
                                      </p:cBhvr>
                                    </p:animEffect>
                                  </p:childTnLst>
                                </p:cTn>
                              </p:par>
                            </p:childTnLst>
                          </p:cTn>
                        </p:par>
                        <p:par>
                          <p:cTn id="38" fill="hold">
                            <p:stCondLst>
                              <p:cond delay="7000"/>
                            </p:stCondLst>
                            <p:childTnLst>
                              <p:par>
                                <p:cTn id="39" presetID="31" presetClass="entr" presetSubtype="0" fill="hold" grpId="0" nodeType="afterEffect">
                                  <p:stCondLst>
                                    <p:cond delay="1000"/>
                                  </p:stCondLst>
                                  <p:childTnLst>
                                    <p:set>
                                      <p:cBhvr>
                                        <p:cTn id="40" dur="1" fill="hold">
                                          <p:stCondLst>
                                            <p:cond delay="0"/>
                                          </p:stCondLst>
                                        </p:cTn>
                                        <p:tgtEl>
                                          <p:spTgt spid="28"/>
                                        </p:tgtEl>
                                        <p:attrNameLst>
                                          <p:attrName>style.visibility</p:attrName>
                                        </p:attrNameLst>
                                      </p:cBhvr>
                                      <p:to>
                                        <p:strVal val="visible"/>
                                      </p:to>
                                    </p:set>
                                    <p:anim calcmode="lin" valueType="num">
                                      <p:cBhvr>
                                        <p:cTn id="41" dur="1000" fill="hold"/>
                                        <p:tgtEl>
                                          <p:spTgt spid="28"/>
                                        </p:tgtEl>
                                        <p:attrNameLst>
                                          <p:attrName>ppt_w</p:attrName>
                                        </p:attrNameLst>
                                      </p:cBhvr>
                                      <p:tavLst>
                                        <p:tav tm="0">
                                          <p:val>
                                            <p:fltVal val="0"/>
                                          </p:val>
                                        </p:tav>
                                        <p:tav tm="100000">
                                          <p:val>
                                            <p:strVal val="#ppt_w"/>
                                          </p:val>
                                        </p:tav>
                                      </p:tavLst>
                                    </p:anim>
                                    <p:anim calcmode="lin" valueType="num">
                                      <p:cBhvr>
                                        <p:cTn id="42" dur="1000" fill="hold"/>
                                        <p:tgtEl>
                                          <p:spTgt spid="28"/>
                                        </p:tgtEl>
                                        <p:attrNameLst>
                                          <p:attrName>ppt_h</p:attrName>
                                        </p:attrNameLst>
                                      </p:cBhvr>
                                      <p:tavLst>
                                        <p:tav tm="0">
                                          <p:val>
                                            <p:fltVal val="0"/>
                                          </p:val>
                                        </p:tav>
                                        <p:tav tm="100000">
                                          <p:val>
                                            <p:strVal val="#ppt_h"/>
                                          </p:val>
                                        </p:tav>
                                      </p:tavLst>
                                    </p:anim>
                                    <p:anim calcmode="lin" valueType="num">
                                      <p:cBhvr>
                                        <p:cTn id="43" dur="1000" fill="hold"/>
                                        <p:tgtEl>
                                          <p:spTgt spid="28"/>
                                        </p:tgtEl>
                                        <p:attrNameLst>
                                          <p:attrName>style.rotation</p:attrName>
                                        </p:attrNameLst>
                                      </p:cBhvr>
                                      <p:tavLst>
                                        <p:tav tm="0">
                                          <p:val>
                                            <p:fltVal val="90"/>
                                          </p:val>
                                        </p:tav>
                                        <p:tav tm="100000">
                                          <p:val>
                                            <p:fltVal val="0"/>
                                          </p:val>
                                        </p:tav>
                                      </p:tavLst>
                                    </p:anim>
                                    <p:animEffect transition="in" filter="fade">
                                      <p:cBhvr>
                                        <p:cTn id="44" dur="1000"/>
                                        <p:tgtEl>
                                          <p:spTgt spid="28"/>
                                        </p:tgtEl>
                                      </p:cBhvr>
                                    </p:animEffect>
                                  </p:childTnLst>
                                </p:cTn>
                              </p:par>
                            </p:childTnLst>
                          </p:cTn>
                        </p:par>
                        <p:par>
                          <p:cTn id="45" fill="hold">
                            <p:stCondLst>
                              <p:cond delay="9000"/>
                            </p:stCondLst>
                            <p:childTnLst>
                              <p:par>
                                <p:cTn id="46" presetID="10" presetClass="entr" presetSubtype="0" fill="hold" nodeType="afterEffect">
                                  <p:stCondLst>
                                    <p:cond delay="0"/>
                                  </p:stCondLst>
                                  <p:childTnLst>
                                    <p:set>
                                      <p:cBhvr>
                                        <p:cTn id="47" dur="1" fill="hold">
                                          <p:stCondLst>
                                            <p:cond delay="0"/>
                                          </p:stCondLst>
                                        </p:cTn>
                                        <p:tgtEl>
                                          <p:spTgt spid="32"/>
                                        </p:tgtEl>
                                        <p:attrNameLst>
                                          <p:attrName>style.visibility</p:attrName>
                                        </p:attrNameLst>
                                      </p:cBhvr>
                                      <p:to>
                                        <p:strVal val="visible"/>
                                      </p:to>
                                    </p:set>
                                    <p:animEffect transition="in" filter="fade">
                                      <p:cBhvr>
                                        <p:cTn id="48" dur="2000"/>
                                        <p:tgtEl>
                                          <p:spTgt spid="32"/>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0"/>
                                        </p:tgtEl>
                                        <p:attrNameLst>
                                          <p:attrName>style.visibility</p:attrName>
                                        </p:attrNameLst>
                                      </p:cBhvr>
                                      <p:to>
                                        <p:strVal val="visible"/>
                                      </p:to>
                                    </p:set>
                                    <p:animEffect transition="in" filter="fade">
                                      <p:cBhvr>
                                        <p:cTn id="51" dur="2000"/>
                                        <p:tgtEl>
                                          <p:spTgt spid="30"/>
                                        </p:tgtEl>
                                      </p:cBhvr>
                                    </p:animEffect>
                                  </p:childTnLst>
                                </p:cTn>
                              </p:par>
                            </p:childTnLst>
                          </p:cTn>
                        </p:par>
                        <p:par>
                          <p:cTn id="52" fill="hold">
                            <p:stCondLst>
                              <p:cond delay="11000"/>
                            </p:stCondLst>
                            <p:childTnLst>
                              <p:par>
                                <p:cTn id="53" presetID="31" presetClass="entr" presetSubtype="0" fill="hold" grpId="0" nodeType="afterEffect">
                                  <p:stCondLst>
                                    <p:cond delay="1000"/>
                                  </p:stCondLst>
                                  <p:childTnLst>
                                    <p:set>
                                      <p:cBhvr>
                                        <p:cTn id="54" dur="1" fill="hold">
                                          <p:stCondLst>
                                            <p:cond delay="0"/>
                                          </p:stCondLst>
                                        </p:cTn>
                                        <p:tgtEl>
                                          <p:spTgt spid="4"/>
                                        </p:tgtEl>
                                        <p:attrNameLst>
                                          <p:attrName>style.visibility</p:attrName>
                                        </p:attrNameLst>
                                      </p:cBhvr>
                                      <p:to>
                                        <p:strVal val="visible"/>
                                      </p:to>
                                    </p:set>
                                    <p:anim calcmode="lin" valueType="num">
                                      <p:cBhvr>
                                        <p:cTn id="55" dur="1000" fill="hold"/>
                                        <p:tgtEl>
                                          <p:spTgt spid="4"/>
                                        </p:tgtEl>
                                        <p:attrNameLst>
                                          <p:attrName>ppt_w</p:attrName>
                                        </p:attrNameLst>
                                      </p:cBhvr>
                                      <p:tavLst>
                                        <p:tav tm="0">
                                          <p:val>
                                            <p:fltVal val="0"/>
                                          </p:val>
                                        </p:tav>
                                        <p:tav tm="100000">
                                          <p:val>
                                            <p:strVal val="#ppt_w"/>
                                          </p:val>
                                        </p:tav>
                                      </p:tavLst>
                                    </p:anim>
                                    <p:anim calcmode="lin" valueType="num">
                                      <p:cBhvr>
                                        <p:cTn id="56" dur="1000" fill="hold"/>
                                        <p:tgtEl>
                                          <p:spTgt spid="4"/>
                                        </p:tgtEl>
                                        <p:attrNameLst>
                                          <p:attrName>ppt_h</p:attrName>
                                        </p:attrNameLst>
                                      </p:cBhvr>
                                      <p:tavLst>
                                        <p:tav tm="0">
                                          <p:val>
                                            <p:fltVal val="0"/>
                                          </p:val>
                                        </p:tav>
                                        <p:tav tm="100000">
                                          <p:val>
                                            <p:strVal val="#ppt_h"/>
                                          </p:val>
                                        </p:tav>
                                      </p:tavLst>
                                    </p:anim>
                                    <p:anim calcmode="lin" valueType="num">
                                      <p:cBhvr>
                                        <p:cTn id="57" dur="1000" fill="hold"/>
                                        <p:tgtEl>
                                          <p:spTgt spid="4"/>
                                        </p:tgtEl>
                                        <p:attrNameLst>
                                          <p:attrName>style.rotation</p:attrName>
                                        </p:attrNameLst>
                                      </p:cBhvr>
                                      <p:tavLst>
                                        <p:tav tm="0">
                                          <p:val>
                                            <p:fltVal val="90"/>
                                          </p:val>
                                        </p:tav>
                                        <p:tav tm="100000">
                                          <p:val>
                                            <p:fltVal val="0"/>
                                          </p:val>
                                        </p:tav>
                                      </p:tavLst>
                                    </p:anim>
                                    <p:animEffect transition="in" filter="fade">
                                      <p:cBhvr>
                                        <p:cTn id="58" dur="1000"/>
                                        <p:tgtEl>
                                          <p:spTgt spid="4"/>
                                        </p:tgtEl>
                                      </p:cBhvr>
                                    </p:animEffect>
                                  </p:childTnLst>
                                </p:cTn>
                              </p:par>
                            </p:childTnLst>
                          </p:cTn>
                        </p:par>
                        <p:par>
                          <p:cTn id="59" fill="hold">
                            <p:stCondLst>
                              <p:cond delay="13000"/>
                            </p:stCondLst>
                            <p:childTnLst>
                              <p:par>
                                <p:cTn id="60" presetID="10" presetClass="entr" presetSubtype="0" fill="hold" nodeType="after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fade">
                                      <p:cBhvr>
                                        <p:cTn id="62" dur="2000"/>
                                        <p:tgtEl>
                                          <p:spTgt spid="12"/>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6"/>
                                        </p:tgtEl>
                                        <p:attrNameLst>
                                          <p:attrName>style.visibility</p:attrName>
                                        </p:attrNameLst>
                                      </p:cBhvr>
                                      <p:to>
                                        <p:strVal val="visible"/>
                                      </p:to>
                                    </p:set>
                                    <p:animEffect transition="in" filter="fade">
                                      <p:cBhvr>
                                        <p:cTn id="65" dur="2000"/>
                                        <p:tgtEl>
                                          <p:spTgt spid="6"/>
                                        </p:tgtEl>
                                      </p:cBhvr>
                                    </p:animEffect>
                                  </p:childTnLst>
                                </p:cTn>
                              </p:par>
                            </p:childTnLst>
                          </p:cTn>
                        </p:par>
                        <p:par>
                          <p:cTn id="66" fill="hold">
                            <p:stCondLst>
                              <p:cond delay="15000"/>
                            </p:stCondLst>
                            <p:childTnLst>
                              <p:par>
                                <p:cTn id="67" presetID="10" presetClass="entr" presetSubtype="0" fill="hold" grpId="0" nodeType="afterEffect">
                                  <p:stCondLst>
                                    <p:cond delay="1000"/>
                                  </p:stCondLst>
                                  <p:childTnLst>
                                    <p:set>
                                      <p:cBhvr>
                                        <p:cTn id="68" dur="1" fill="hold">
                                          <p:stCondLst>
                                            <p:cond delay="0"/>
                                          </p:stCondLst>
                                        </p:cTn>
                                        <p:tgtEl>
                                          <p:spTgt spid="34"/>
                                        </p:tgtEl>
                                        <p:attrNameLst>
                                          <p:attrName>style.visibility</p:attrName>
                                        </p:attrNameLst>
                                      </p:cBhvr>
                                      <p:to>
                                        <p:strVal val="visible"/>
                                      </p:to>
                                    </p:set>
                                    <p:animEffect transition="in" filter="fade">
                                      <p:cBhvr>
                                        <p:cTn id="69" dur="1000"/>
                                        <p:tgtEl>
                                          <p:spTgt spid="34"/>
                                        </p:tgtEl>
                                      </p:cBhvr>
                                    </p:animEffect>
                                  </p:childTnLst>
                                </p:cTn>
                              </p:par>
                            </p:childTnLst>
                          </p:cTn>
                        </p:par>
                        <p:par>
                          <p:cTn id="70" fill="hold">
                            <p:stCondLst>
                              <p:cond delay="17000"/>
                            </p:stCondLst>
                            <p:childTnLst>
                              <p:par>
                                <p:cTn id="71" presetID="10" presetClass="entr" presetSubtype="0" fill="hold" nodeType="afterEffect">
                                  <p:stCondLst>
                                    <p:cond delay="0"/>
                                  </p:stCondLst>
                                  <p:childTnLst>
                                    <p:set>
                                      <p:cBhvr>
                                        <p:cTn id="72" dur="1" fill="hold">
                                          <p:stCondLst>
                                            <p:cond delay="0"/>
                                          </p:stCondLst>
                                        </p:cTn>
                                        <p:tgtEl>
                                          <p:spTgt spid="38"/>
                                        </p:tgtEl>
                                        <p:attrNameLst>
                                          <p:attrName>style.visibility</p:attrName>
                                        </p:attrNameLst>
                                      </p:cBhvr>
                                      <p:to>
                                        <p:strVal val="visible"/>
                                      </p:to>
                                    </p:set>
                                    <p:animEffect transition="in" filter="fade">
                                      <p:cBhvr>
                                        <p:cTn id="73" dur="2000"/>
                                        <p:tgtEl>
                                          <p:spTgt spid="38"/>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6"/>
                                        </p:tgtEl>
                                        <p:attrNameLst>
                                          <p:attrName>style.visibility</p:attrName>
                                        </p:attrNameLst>
                                      </p:cBhvr>
                                      <p:to>
                                        <p:strVal val="visible"/>
                                      </p:to>
                                    </p:set>
                                    <p:animEffect transition="in" filter="fade">
                                      <p:cBhvr>
                                        <p:cTn id="76" dur="2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10" grpId="0"/>
      <p:bldP spid="18" grpId="0"/>
      <p:bldP spid="8" grpId="0" animBg="1"/>
      <p:bldP spid="21" grpId="0"/>
      <p:bldP spid="16" grpId="0" animBg="1"/>
      <p:bldP spid="23" grpId="0"/>
      <p:bldP spid="28" grpId="0" animBg="1"/>
      <p:bldP spid="30" grpId="0"/>
      <p:bldP spid="34" grpId="0" animBg="1"/>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199455" y="332657"/>
            <a:ext cx="9937104" cy="864095"/>
          </a:xfrm>
        </p:spPr>
        <p:txBody>
          <a:bodyPr>
            <a:normAutofit/>
          </a:bodyPr>
          <a:lstStyle/>
          <a:p>
            <a:pPr>
              <a:lnSpc>
                <a:spcPct val="150000"/>
              </a:lnSpc>
            </a:pPr>
            <a:r>
              <a:rPr lang="en-GB" dirty="0"/>
              <a:t>Money Laundering Risks – Students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196752"/>
            <a:ext cx="9937104" cy="5472608"/>
          </a:xfrm>
        </p:spPr>
        <p:txBody>
          <a:bodyPr/>
          <a:lstStyle/>
          <a:p>
            <a:r>
              <a:rPr lang="en-GB" dirty="0"/>
              <a:t>Approximately </a:t>
            </a:r>
            <a:r>
              <a:rPr lang="en-GB" b="1" dirty="0"/>
              <a:t>£10billion </a:t>
            </a:r>
            <a:r>
              <a:rPr lang="en-GB" dirty="0"/>
              <a:t>is laundered via money mules in the UK annually (National Crime Agency, 2023). </a:t>
            </a:r>
          </a:p>
          <a:p>
            <a:endParaRPr lang="en-GB" dirty="0"/>
          </a:p>
          <a:p>
            <a:r>
              <a:rPr lang="en-GB" dirty="0"/>
              <a:t>“A substantial proportion of money mules are under the age of 30, and many are groomed or coerced into providing the service while at sixth form, college or university” (National Economic Crime Centre, 2024).</a:t>
            </a:r>
          </a:p>
          <a:p>
            <a:endParaRPr lang="en-GB" dirty="0"/>
          </a:p>
          <a:p>
            <a:r>
              <a:rPr lang="en-GB" dirty="0"/>
              <a:t>The most targeted individuals include students and people under 35 years old (Europol, 2024). </a:t>
            </a:r>
          </a:p>
          <a:p>
            <a:endParaRPr lang="en-GB" dirty="0"/>
          </a:p>
          <a:p>
            <a:r>
              <a:rPr lang="en-GB" dirty="0"/>
              <a:t>In 2023, over 37,000 accounts were reported to the National Fraud Database for being associated with money mule activity, of which 23% belonged to those under 21 and 65% to those under 30 (Home Office, 2024). </a:t>
            </a:r>
          </a:p>
          <a:p>
            <a:endParaRPr lang="en-GB" dirty="0"/>
          </a:p>
          <a:p>
            <a:endParaRPr lang="en-GB" dirty="0"/>
          </a:p>
          <a:p>
            <a:pPr marL="9525" indent="0">
              <a:buNone/>
            </a:pPr>
            <a:endParaRPr lang="en-GB" dirty="0"/>
          </a:p>
        </p:txBody>
      </p:sp>
      <p:pic>
        <p:nvPicPr>
          <p:cNvPr id="6" name="Picture 2" descr="image001">
            <a:extLst>
              <a:ext uri="{FF2B5EF4-FFF2-40B4-BE49-F238E27FC236}">
                <a16:creationId xmlns:a16="http://schemas.microsoft.com/office/drawing/2014/main" id="{1ABC76EF-CCDC-45CD-8DD9-BC845A6007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74948"/>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626606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97DF3-FD7F-5C9F-D0B3-473110941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01F160-A768-D502-EE96-3EC86A13C31E}"/>
              </a:ext>
            </a:extLst>
          </p:cNvPr>
          <p:cNvSpPr>
            <a:spLocks noGrp="1"/>
          </p:cNvSpPr>
          <p:nvPr>
            <p:ph type="title"/>
          </p:nvPr>
        </p:nvSpPr>
        <p:spPr/>
        <p:txBody>
          <a:bodyPr/>
          <a:lstStyle/>
          <a:p>
            <a:r>
              <a:rPr lang="en-GB" dirty="0"/>
              <a:t>How are Students Involved in Money </a:t>
            </a:r>
            <a:r>
              <a:rPr lang="en-GB" dirty="0" err="1"/>
              <a:t>Muling</a:t>
            </a:r>
            <a:r>
              <a:rPr lang="en-GB" dirty="0"/>
              <a:t>? </a:t>
            </a:r>
          </a:p>
        </p:txBody>
      </p:sp>
      <p:sp>
        <p:nvSpPr>
          <p:cNvPr id="7" name="Hexagon 6">
            <a:extLst>
              <a:ext uri="{FF2B5EF4-FFF2-40B4-BE49-F238E27FC236}">
                <a16:creationId xmlns:a16="http://schemas.microsoft.com/office/drawing/2014/main" id="{5051D5AD-20B5-04E5-C8BA-6F8C4EB8ED82}"/>
              </a:ext>
            </a:extLst>
          </p:cNvPr>
          <p:cNvSpPr/>
          <p:nvPr/>
        </p:nvSpPr>
        <p:spPr>
          <a:xfrm>
            <a:off x="6924092" y="2999224"/>
            <a:ext cx="2952328" cy="2448272"/>
          </a:xfrm>
          <a:prstGeom prst="hexagon">
            <a:avLst/>
          </a:prstGeom>
          <a:gradFill>
            <a:gsLst>
              <a:gs pos="0">
                <a:srgbClr val="16818D"/>
              </a:gs>
              <a:gs pos="100000">
                <a:srgbClr val="C9E8EF"/>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600" b="1" dirty="0">
                <a:ln w="0"/>
                <a:solidFill>
                  <a:schemeClr val="tx1"/>
                </a:solidFill>
                <a:effectLst>
                  <a:outerShdw blurRad="38100" dist="19050" dir="2700000" algn="tl" rotWithShape="0">
                    <a:schemeClr val="dk1">
                      <a:alpha val="40000"/>
                    </a:schemeClr>
                  </a:outerShdw>
                </a:effectLst>
              </a:rPr>
              <a:t>76%</a:t>
            </a:r>
          </a:p>
          <a:p>
            <a:pPr algn="ctr"/>
            <a:r>
              <a:rPr lang="en-GB" sz="2000" dirty="0">
                <a:ln w="0"/>
                <a:solidFill>
                  <a:schemeClr val="tx1"/>
                </a:solidFill>
                <a:effectLst>
                  <a:outerShdw blurRad="38100" dist="19050" dir="2700000" algn="tl" rotWithShape="0">
                    <a:schemeClr val="dk1">
                      <a:alpha val="40000"/>
                    </a:schemeClr>
                  </a:outerShdw>
                </a:effectLst>
              </a:rPr>
              <a:t>of students have been targeted by fraudsters </a:t>
            </a:r>
            <a:endParaRPr lang="en-GB" dirty="0"/>
          </a:p>
        </p:txBody>
      </p:sp>
      <p:sp>
        <p:nvSpPr>
          <p:cNvPr id="11" name="Hexagon 10">
            <a:extLst>
              <a:ext uri="{FF2B5EF4-FFF2-40B4-BE49-F238E27FC236}">
                <a16:creationId xmlns:a16="http://schemas.microsoft.com/office/drawing/2014/main" id="{6F002529-722B-8777-6873-E5509A719AD9}"/>
              </a:ext>
            </a:extLst>
          </p:cNvPr>
          <p:cNvSpPr/>
          <p:nvPr/>
        </p:nvSpPr>
        <p:spPr>
          <a:xfrm>
            <a:off x="11324" y="1774736"/>
            <a:ext cx="2952328" cy="2448272"/>
          </a:xfrm>
          <a:prstGeom prst="hexagon">
            <a:avLst/>
          </a:prstGeom>
          <a:gradFill>
            <a:gsLst>
              <a:gs pos="0">
                <a:srgbClr val="16818D"/>
              </a:gs>
              <a:gs pos="100000">
                <a:srgbClr val="C9E8EF"/>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600" b="1" dirty="0">
                <a:ln w="0"/>
                <a:solidFill>
                  <a:schemeClr val="tx1"/>
                </a:solidFill>
                <a:effectLst>
                  <a:outerShdw blurRad="38100" dist="19050" dir="2700000" algn="tl" rotWithShape="0">
                    <a:schemeClr val="dk1">
                      <a:alpha val="40000"/>
                    </a:schemeClr>
                  </a:outerShdw>
                </a:effectLst>
              </a:rPr>
              <a:t>61%</a:t>
            </a:r>
          </a:p>
          <a:p>
            <a:pPr algn="ctr"/>
            <a:r>
              <a:rPr lang="en-GB" sz="2000" dirty="0">
                <a:ln w="0"/>
                <a:solidFill>
                  <a:schemeClr val="tx1"/>
                </a:solidFill>
                <a:effectLst>
                  <a:outerShdw blurRad="38100" dist="19050" dir="2700000" algn="tl" rotWithShape="0">
                    <a:schemeClr val="dk1">
                      <a:alpha val="40000"/>
                    </a:schemeClr>
                  </a:outerShdw>
                </a:effectLst>
              </a:rPr>
              <a:t>of students feel at risk of being victim to money mule scams </a:t>
            </a:r>
            <a:endParaRPr lang="en-GB" dirty="0"/>
          </a:p>
        </p:txBody>
      </p:sp>
      <p:sp>
        <p:nvSpPr>
          <p:cNvPr id="12" name="Hexagon 11">
            <a:extLst>
              <a:ext uri="{FF2B5EF4-FFF2-40B4-BE49-F238E27FC236}">
                <a16:creationId xmlns:a16="http://schemas.microsoft.com/office/drawing/2014/main" id="{324D2776-BA03-17A8-24FF-709E8FFE6D07}"/>
              </a:ext>
            </a:extLst>
          </p:cNvPr>
          <p:cNvSpPr/>
          <p:nvPr/>
        </p:nvSpPr>
        <p:spPr>
          <a:xfrm>
            <a:off x="2315580" y="2998872"/>
            <a:ext cx="2952328" cy="2448272"/>
          </a:xfrm>
          <a:prstGeom prst="hexagon">
            <a:avLst/>
          </a:prstGeom>
          <a:gradFill>
            <a:gsLst>
              <a:gs pos="0">
                <a:srgbClr val="16818D"/>
              </a:gs>
              <a:gs pos="100000">
                <a:srgbClr val="C9E8EF"/>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600" b="1" dirty="0">
                <a:ln w="0"/>
                <a:solidFill>
                  <a:schemeClr val="tx1"/>
                </a:solidFill>
                <a:effectLst>
                  <a:outerShdw blurRad="38100" dist="19050" dir="2700000" algn="tl" rotWithShape="0">
                    <a:schemeClr val="dk1">
                      <a:alpha val="40000"/>
                    </a:schemeClr>
                  </a:outerShdw>
                </a:effectLst>
              </a:rPr>
              <a:t>32%</a:t>
            </a:r>
          </a:p>
          <a:p>
            <a:pPr algn="ctr"/>
            <a:r>
              <a:rPr lang="en-GB" sz="2000" dirty="0">
                <a:ln w="0"/>
                <a:solidFill>
                  <a:schemeClr val="tx1"/>
                </a:solidFill>
                <a:effectLst>
                  <a:outerShdw blurRad="38100" dist="19050" dir="2700000" algn="tl" rotWithShape="0">
                    <a:schemeClr val="dk1">
                      <a:alpha val="40000"/>
                    </a:schemeClr>
                  </a:outerShdw>
                </a:effectLst>
              </a:rPr>
              <a:t>are likely to consider a suspicious opportunity to earn money</a:t>
            </a:r>
            <a:endParaRPr lang="en-GB" dirty="0"/>
          </a:p>
        </p:txBody>
      </p:sp>
      <p:sp>
        <p:nvSpPr>
          <p:cNvPr id="13" name="Hexagon 12">
            <a:extLst>
              <a:ext uri="{FF2B5EF4-FFF2-40B4-BE49-F238E27FC236}">
                <a16:creationId xmlns:a16="http://schemas.microsoft.com/office/drawing/2014/main" id="{495A1744-9E63-29C0-06A3-DAEADC1C2D0C}"/>
              </a:ext>
            </a:extLst>
          </p:cNvPr>
          <p:cNvSpPr/>
          <p:nvPr/>
        </p:nvSpPr>
        <p:spPr>
          <a:xfrm>
            <a:off x="4619836" y="1774736"/>
            <a:ext cx="2952328" cy="2448272"/>
          </a:xfrm>
          <a:prstGeom prst="hexagon">
            <a:avLst/>
          </a:prstGeom>
          <a:gradFill>
            <a:gsLst>
              <a:gs pos="0">
                <a:srgbClr val="16818D"/>
              </a:gs>
              <a:gs pos="100000">
                <a:srgbClr val="C9E8EF"/>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600" b="1" dirty="0">
                <a:ln w="0"/>
                <a:solidFill>
                  <a:schemeClr val="tx1"/>
                </a:solidFill>
                <a:effectLst>
                  <a:outerShdw blurRad="38100" dist="19050" dir="2700000" algn="tl" rotWithShape="0">
                    <a:schemeClr val="dk1">
                      <a:alpha val="40000"/>
                    </a:schemeClr>
                  </a:outerShdw>
                </a:effectLst>
              </a:rPr>
              <a:t>29% </a:t>
            </a:r>
          </a:p>
          <a:p>
            <a:pPr algn="ctr"/>
            <a:r>
              <a:rPr lang="en-GB" sz="2000" dirty="0">
                <a:ln w="0"/>
                <a:solidFill>
                  <a:schemeClr val="tx1"/>
                </a:solidFill>
                <a:effectLst>
                  <a:outerShdw blurRad="38100" dist="19050" dir="2700000" algn="tl" rotWithShape="0">
                    <a:schemeClr val="dk1">
                      <a:alpha val="40000"/>
                    </a:schemeClr>
                  </a:outerShdw>
                </a:effectLst>
              </a:rPr>
              <a:t>would allow their account to be used by someone else</a:t>
            </a:r>
            <a:endParaRPr lang="en-GB" dirty="0"/>
          </a:p>
        </p:txBody>
      </p:sp>
      <p:sp>
        <p:nvSpPr>
          <p:cNvPr id="14" name="Hexagon 13">
            <a:extLst>
              <a:ext uri="{FF2B5EF4-FFF2-40B4-BE49-F238E27FC236}">
                <a16:creationId xmlns:a16="http://schemas.microsoft.com/office/drawing/2014/main" id="{D5D260FC-A526-FB2B-D884-EC7B81CA4114}"/>
              </a:ext>
            </a:extLst>
          </p:cNvPr>
          <p:cNvSpPr/>
          <p:nvPr/>
        </p:nvSpPr>
        <p:spPr>
          <a:xfrm>
            <a:off x="9245404" y="1702728"/>
            <a:ext cx="2952328" cy="2448272"/>
          </a:xfrm>
          <a:prstGeom prst="hexagon">
            <a:avLst/>
          </a:prstGeom>
          <a:gradFill>
            <a:gsLst>
              <a:gs pos="0">
                <a:srgbClr val="16818D"/>
              </a:gs>
              <a:gs pos="100000">
                <a:srgbClr val="C9E8EF"/>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3600" b="1" dirty="0">
                <a:ln w="0"/>
                <a:solidFill>
                  <a:schemeClr val="tx1"/>
                </a:solidFill>
                <a:effectLst>
                  <a:outerShdw blurRad="38100" dist="19050" dir="2700000" algn="tl" rotWithShape="0">
                    <a:schemeClr val="dk1">
                      <a:alpha val="40000"/>
                    </a:schemeClr>
                  </a:outerShdw>
                </a:effectLst>
              </a:rPr>
              <a:t>22%</a:t>
            </a:r>
          </a:p>
          <a:p>
            <a:pPr algn="ctr"/>
            <a:r>
              <a:rPr lang="en-GB" sz="2000" dirty="0">
                <a:ln w="0"/>
                <a:solidFill>
                  <a:schemeClr val="tx1"/>
                </a:solidFill>
                <a:effectLst>
                  <a:outerShdw blurRad="38100" dist="19050" dir="2700000" algn="tl" rotWithShape="0">
                    <a:schemeClr val="dk1">
                      <a:alpha val="40000"/>
                    </a:schemeClr>
                  </a:outerShdw>
                </a:effectLst>
              </a:rPr>
              <a:t>of individuals do not realise that money </a:t>
            </a:r>
            <a:r>
              <a:rPr lang="en-GB" sz="2000" dirty="0" err="1">
                <a:ln w="0"/>
                <a:solidFill>
                  <a:schemeClr val="tx1"/>
                </a:solidFill>
                <a:effectLst>
                  <a:outerShdw blurRad="38100" dist="19050" dir="2700000" algn="tl" rotWithShape="0">
                    <a:schemeClr val="dk1">
                      <a:alpha val="40000"/>
                    </a:schemeClr>
                  </a:outerShdw>
                </a:effectLst>
              </a:rPr>
              <a:t>muling</a:t>
            </a:r>
            <a:r>
              <a:rPr lang="en-GB" sz="2000" dirty="0">
                <a:ln w="0"/>
                <a:solidFill>
                  <a:schemeClr val="tx1"/>
                </a:solidFill>
                <a:effectLst>
                  <a:outerShdw blurRad="38100" dist="19050" dir="2700000" algn="tl" rotWithShape="0">
                    <a:schemeClr val="dk1">
                      <a:alpha val="40000"/>
                    </a:schemeClr>
                  </a:outerShdw>
                </a:effectLst>
              </a:rPr>
              <a:t> is a criminal offence</a:t>
            </a:r>
            <a:endParaRPr lang="en-GB" dirty="0"/>
          </a:p>
        </p:txBody>
      </p:sp>
      <p:sp>
        <p:nvSpPr>
          <p:cNvPr id="16" name="TextBox 15">
            <a:extLst>
              <a:ext uri="{FF2B5EF4-FFF2-40B4-BE49-F238E27FC236}">
                <a16:creationId xmlns:a16="http://schemas.microsoft.com/office/drawing/2014/main" id="{A090A2B4-D115-7DE8-4518-619B4A7608F1}"/>
              </a:ext>
            </a:extLst>
          </p:cNvPr>
          <p:cNvSpPr txBox="1"/>
          <p:nvPr/>
        </p:nvSpPr>
        <p:spPr>
          <a:xfrm>
            <a:off x="227348" y="5604867"/>
            <a:ext cx="11737304" cy="1138773"/>
          </a:xfrm>
          <a:prstGeom prst="rect">
            <a:avLst/>
          </a:prstGeom>
          <a:noFill/>
        </p:spPr>
        <p:txBody>
          <a:bodyPr wrap="square">
            <a:spAutoFit/>
          </a:bodyPr>
          <a:lstStyle/>
          <a:p>
            <a:pPr algn="l">
              <a:spcAft>
                <a:spcPts val="800"/>
              </a:spcAft>
              <a:buNone/>
            </a:pPr>
            <a:r>
              <a:rPr lang="en-GB" sz="1200" b="1" dirty="0">
                <a:effectLst/>
                <a:latin typeface="+mj-lt"/>
                <a:ea typeface="Calibri" panose="020F0502020204030204" pitchFamily="34" charset="0"/>
                <a:cs typeface="Times New Roman" panose="02020603050405020304" pitchFamily="18" charset="0"/>
              </a:rPr>
              <a:t>Sources: </a:t>
            </a:r>
          </a:p>
          <a:p>
            <a:pPr algn="l">
              <a:spcAft>
                <a:spcPts val="800"/>
              </a:spcAft>
              <a:buNone/>
            </a:pPr>
            <a:r>
              <a:rPr lang="en-GB" sz="1200" dirty="0">
                <a:effectLst/>
                <a:latin typeface="+mj-lt"/>
                <a:ea typeface="Calibri" panose="020F0502020204030204" pitchFamily="34" charset="0"/>
                <a:cs typeface="Times New Roman" panose="02020603050405020304" pitchFamily="18" charset="0"/>
              </a:rPr>
              <a:t>Nationwide Building Society, </a:t>
            </a:r>
            <a:r>
              <a:rPr lang="en-GB" sz="1200" dirty="0">
                <a:latin typeface="+mj-lt"/>
                <a:ea typeface="Calibri" panose="020F0502020204030204" pitchFamily="34" charset="0"/>
                <a:cs typeface="Times New Roman" panose="02020603050405020304" pitchFamily="18" charset="0"/>
                <a:hlinkClick r:id="rId2"/>
              </a:rPr>
              <a:t>‘</a:t>
            </a:r>
            <a:r>
              <a:rPr lang="en-GB" sz="1200" dirty="0">
                <a:effectLst/>
                <a:latin typeface="+mj-lt"/>
                <a:ea typeface="Calibri" panose="020F0502020204030204" pitchFamily="34" charset="0"/>
                <a:cs typeface="Times New Roman" panose="02020603050405020304" pitchFamily="18" charset="0"/>
                <a:hlinkClick r:id="rId2"/>
              </a:rPr>
              <a:t>Mule Regret It: Cash-Strapped Students an Easy Target for Fraudsters as One in Three Willing to Take a Gamble with Money</a:t>
            </a:r>
            <a:r>
              <a:rPr lang="en-GB" sz="1200" dirty="0">
                <a:latin typeface="+mj-lt"/>
                <a:ea typeface="Calibri" panose="020F0502020204030204" pitchFamily="34" charset="0"/>
                <a:cs typeface="Times New Roman" panose="02020603050405020304" pitchFamily="18" charset="0"/>
              </a:rPr>
              <a:t>’</a:t>
            </a:r>
          </a:p>
          <a:p>
            <a:pPr algn="l">
              <a:spcAft>
                <a:spcPts val="800"/>
              </a:spcAft>
              <a:buNone/>
            </a:pPr>
            <a:r>
              <a:rPr lang="en-GB" sz="1200" dirty="0">
                <a:effectLst/>
                <a:latin typeface="+mj-lt"/>
                <a:ea typeface="Calibri" panose="020F0502020204030204" pitchFamily="34" charset="0"/>
                <a:cs typeface="Times New Roman" panose="02020603050405020304" pitchFamily="18" charset="0"/>
              </a:rPr>
              <a:t>The Independent, ‘</a:t>
            </a:r>
            <a:r>
              <a:rPr lang="en-GB" sz="1200" dirty="0">
                <a:effectLst/>
                <a:latin typeface="+mj-lt"/>
                <a:ea typeface="Calibri" panose="020F0502020204030204" pitchFamily="34" charset="0"/>
                <a:cs typeface="Times New Roman" panose="02020603050405020304" pitchFamily="18" charset="0"/>
                <a:hlinkClick r:id="rId3"/>
              </a:rPr>
              <a:t>Three in Four Students Have Been Targeted by Scams – Survey</a:t>
            </a:r>
            <a:r>
              <a:rPr lang="en-GB" sz="1200" dirty="0">
                <a:latin typeface="+mj-lt"/>
                <a:ea typeface="Calibri" panose="020F0502020204030204" pitchFamily="34" charset="0"/>
                <a:cs typeface="Times New Roman" panose="02020603050405020304" pitchFamily="18" charset="0"/>
              </a:rPr>
              <a:t>’ </a:t>
            </a:r>
          </a:p>
          <a:p>
            <a:pPr algn="l">
              <a:spcAft>
                <a:spcPts val="800"/>
              </a:spcAft>
              <a:buNone/>
            </a:pPr>
            <a:r>
              <a:rPr lang="en-GB" sz="1200" dirty="0">
                <a:effectLst/>
                <a:latin typeface="+mj-lt"/>
                <a:ea typeface="Calibri" panose="020F0502020204030204" pitchFamily="34" charset="0"/>
                <a:cs typeface="Times New Roman" panose="02020603050405020304" pitchFamily="18" charset="0"/>
              </a:rPr>
              <a:t>CIFAS, ‘</a:t>
            </a:r>
            <a:r>
              <a:rPr lang="en-GB" sz="1200" dirty="0">
                <a:effectLst/>
                <a:latin typeface="+mj-lt"/>
                <a:ea typeface="Calibri" panose="020F0502020204030204" pitchFamily="34" charset="0"/>
                <a:cs typeface="Times New Roman" panose="02020603050405020304" pitchFamily="18" charset="0"/>
                <a:hlinkClick r:id="rId4"/>
              </a:rPr>
              <a:t>Fraud Behaviours Survey 2024</a:t>
            </a:r>
            <a:r>
              <a:rPr lang="en-GB" sz="1200" dirty="0">
                <a:effectLst/>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554924697"/>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485205" y="321251"/>
            <a:ext cx="9937104" cy="1011105"/>
          </a:xfrm>
        </p:spPr>
        <p:txBody>
          <a:bodyPr>
            <a:normAutofit/>
          </a:bodyPr>
          <a:lstStyle/>
          <a:p>
            <a:pPr>
              <a:lnSpc>
                <a:spcPct val="150000"/>
              </a:lnSpc>
            </a:pPr>
            <a:r>
              <a:rPr lang="en-GB" dirty="0"/>
              <a:t>Student Money Laundering Convictions</a:t>
            </a:r>
          </a:p>
        </p:txBody>
      </p:sp>
      <p:pic>
        <p:nvPicPr>
          <p:cNvPr id="19" name="Picture 2" descr="image001">
            <a:extLst>
              <a:ext uri="{FF2B5EF4-FFF2-40B4-BE49-F238E27FC236}">
                <a16:creationId xmlns:a16="http://schemas.microsoft.com/office/drawing/2014/main" id="{3E10A584-C263-4D12-BA30-AFA164F0E5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0"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a:extLst>
              <a:ext uri="{FF2B5EF4-FFF2-40B4-BE49-F238E27FC236}">
                <a16:creationId xmlns:a16="http://schemas.microsoft.com/office/drawing/2014/main" id="{FCE71373-6B6C-86BE-B755-D04DB37D5D14}"/>
              </a:ext>
            </a:extLst>
          </p:cNvPr>
          <p:cNvSpPr>
            <a:spLocks noGrp="1"/>
          </p:cNvSpPr>
          <p:nvPr>
            <p:ph type="body" sz="quarter" idx="11"/>
          </p:nvPr>
        </p:nvSpPr>
        <p:spPr/>
        <p:txBody>
          <a:bodyPr/>
          <a:lstStyle/>
          <a:p>
            <a:endParaRPr lang="en-GB" dirty="0"/>
          </a:p>
        </p:txBody>
      </p:sp>
      <p:graphicFrame>
        <p:nvGraphicFramePr>
          <p:cNvPr id="7" name="Table 6">
            <a:extLst>
              <a:ext uri="{FF2B5EF4-FFF2-40B4-BE49-F238E27FC236}">
                <a16:creationId xmlns:a16="http://schemas.microsoft.com/office/drawing/2014/main" id="{D87F0283-F491-C0C3-53B0-002211DD7A8B}"/>
              </a:ext>
            </a:extLst>
          </p:cNvPr>
          <p:cNvGraphicFramePr>
            <a:graphicFrameLocks noGrp="1"/>
          </p:cNvGraphicFramePr>
          <p:nvPr>
            <p:extLst>
              <p:ext uri="{D42A27DB-BD31-4B8C-83A1-F6EECF244321}">
                <p14:modId xmlns:p14="http://schemas.microsoft.com/office/powerpoint/2010/main" val="2574023041"/>
              </p:ext>
            </p:extLst>
          </p:nvPr>
        </p:nvGraphicFramePr>
        <p:xfrm>
          <a:off x="1199454" y="1425750"/>
          <a:ext cx="9937105" cy="5125934"/>
        </p:xfrm>
        <a:graphic>
          <a:graphicData uri="http://schemas.openxmlformats.org/drawingml/2006/table">
            <a:tbl>
              <a:tblPr firstRow="1" firstCol="1" bandRow="1">
                <a:tableStyleId>{5C22544A-7EE6-4342-B048-85BDC9FD1C3A}</a:tableStyleId>
              </a:tblPr>
              <a:tblGrid>
                <a:gridCol w="864097">
                  <a:extLst>
                    <a:ext uri="{9D8B030D-6E8A-4147-A177-3AD203B41FA5}">
                      <a16:colId xmlns:a16="http://schemas.microsoft.com/office/drawing/2014/main" val="98356002"/>
                    </a:ext>
                  </a:extLst>
                </a:gridCol>
                <a:gridCol w="2142605">
                  <a:extLst>
                    <a:ext uri="{9D8B030D-6E8A-4147-A177-3AD203B41FA5}">
                      <a16:colId xmlns:a16="http://schemas.microsoft.com/office/drawing/2014/main" val="4204367133"/>
                    </a:ext>
                  </a:extLst>
                </a:gridCol>
                <a:gridCol w="1979485">
                  <a:extLst>
                    <a:ext uri="{9D8B030D-6E8A-4147-A177-3AD203B41FA5}">
                      <a16:colId xmlns:a16="http://schemas.microsoft.com/office/drawing/2014/main" val="3160998834"/>
                    </a:ext>
                  </a:extLst>
                </a:gridCol>
                <a:gridCol w="1926582">
                  <a:extLst>
                    <a:ext uri="{9D8B030D-6E8A-4147-A177-3AD203B41FA5}">
                      <a16:colId xmlns:a16="http://schemas.microsoft.com/office/drawing/2014/main" val="3346990938"/>
                    </a:ext>
                  </a:extLst>
                </a:gridCol>
                <a:gridCol w="1584176">
                  <a:extLst>
                    <a:ext uri="{9D8B030D-6E8A-4147-A177-3AD203B41FA5}">
                      <a16:colId xmlns:a16="http://schemas.microsoft.com/office/drawing/2014/main" val="3335764520"/>
                    </a:ext>
                  </a:extLst>
                </a:gridCol>
                <a:gridCol w="1440160">
                  <a:extLst>
                    <a:ext uri="{9D8B030D-6E8A-4147-A177-3AD203B41FA5}">
                      <a16:colId xmlns:a16="http://schemas.microsoft.com/office/drawing/2014/main" val="2374415100"/>
                    </a:ext>
                  </a:extLst>
                </a:gridCol>
              </a:tblGrid>
              <a:tr h="338597">
                <a:tc>
                  <a:txBody>
                    <a:bodyPr/>
                    <a:lstStyle/>
                    <a:p>
                      <a:pPr>
                        <a:lnSpc>
                          <a:spcPct val="107000"/>
                        </a:lnSpc>
                        <a:spcAft>
                          <a:spcPts val="800"/>
                        </a:spcAft>
                      </a:pPr>
                      <a:r>
                        <a:rPr lang="en-GB" sz="1000" b="1">
                          <a:effectLst/>
                        </a:rPr>
                        <a:t>Gender/ age at time of court hearing</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Sentence type and date </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Amount laundered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Amount paid to launder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Nature of predicate offence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Course and university</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2899123437"/>
                  </a:ext>
                </a:extLst>
              </a:tr>
              <a:tr h="714351">
                <a:tc>
                  <a:txBody>
                    <a:bodyPr/>
                    <a:lstStyle/>
                    <a:p>
                      <a:pPr>
                        <a:lnSpc>
                          <a:spcPct val="107000"/>
                        </a:lnSpc>
                        <a:spcAft>
                          <a:spcPts val="800"/>
                        </a:spcAft>
                      </a:pPr>
                      <a:r>
                        <a:rPr lang="en-GB" sz="1000" b="1" dirty="0">
                          <a:effectLst/>
                        </a:rPr>
                        <a:t>Male, 26. </a:t>
                      </a:r>
                      <a:endParaRPr lang="en-GB" sz="1050" b="1" dirty="0">
                        <a:effectLst/>
                      </a:endParaRPr>
                    </a:p>
                    <a:p>
                      <a:pPr>
                        <a:lnSpc>
                          <a:spcPct val="107000"/>
                        </a:lnSpc>
                        <a:spcAft>
                          <a:spcPts val="800"/>
                        </a:spcAft>
                      </a:pPr>
                      <a:r>
                        <a:rPr lang="en-GB" sz="1000" b="1" dirty="0">
                          <a:effectLst/>
                        </a:rPr>
                        <a:t> </a:t>
                      </a:r>
                      <a:endParaRPr lang="en-GB" sz="1050" b="1" dirty="0">
                        <a:effectLst/>
                      </a:endParaRPr>
                    </a:p>
                    <a:p>
                      <a:pPr>
                        <a:lnSpc>
                          <a:spcPct val="107000"/>
                        </a:lnSpc>
                        <a:spcAft>
                          <a:spcPts val="800"/>
                        </a:spcAft>
                      </a:pPr>
                      <a:r>
                        <a:rPr lang="en-GB" sz="1000" b="1" dirty="0">
                          <a:effectLst/>
                        </a:rPr>
                        <a:t>Accomplice, Male, 26. </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9 months imprisonment in 2024. </a:t>
                      </a:r>
                      <a:endParaRPr lang="en-GB" sz="1050" b="1" dirty="0">
                        <a:effectLst/>
                      </a:endParaRPr>
                    </a:p>
                    <a:p>
                      <a:pPr>
                        <a:lnSpc>
                          <a:spcPct val="107000"/>
                        </a:lnSpc>
                        <a:spcAft>
                          <a:spcPts val="800"/>
                        </a:spcAft>
                      </a:pPr>
                      <a:r>
                        <a:rPr lang="en-GB" sz="1000" b="1" dirty="0">
                          <a:effectLst/>
                        </a:rPr>
                        <a:t> </a:t>
                      </a:r>
                      <a:endParaRPr lang="en-GB" sz="1050" b="1" dirty="0">
                        <a:effectLst/>
                      </a:endParaRPr>
                    </a:p>
                    <a:p>
                      <a:pPr>
                        <a:lnSpc>
                          <a:spcPct val="107000"/>
                        </a:lnSpc>
                        <a:spcAft>
                          <a:spcPts val="800"/>
                        </a:spcAft>
                      </a:pPr>
                      <a:r>
                        <a:rPr lang="en-GB" sz="1000" b="1" dirty="0">
                          <a:effectLst/>
                        </a:rPr>
                        <a:t>11 months imprisonment in 2023. </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Deposited £110,000 in cash at Post Office on to a number of bank cards. </a:t>
                      </a:r>
                      <a:endParaRPr lang="en-GB" sz="1050" b="1" dirty="0">
                        <a:effectLst/>
                      </a:endParaRPr>
                    </a:p>
                    <a:p>
                      <a:pPr>
                        <a:lnSpc>
                          <a:spcPct val="107000"/>
                        </a:lnSpc>
                        <a:spcAft>
                          <a:spcPts val="800"/>
                        </a:spcAft>
                      </a:pPr>
                      <a:r>
                        <a:rPr lang="en-GB" sz="1000" b="1" dirty="0">
                          <a:effectLst/>
                        </a:rPr>
                        <a:t>Accomplice laundered £325,000</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£3,000 to £4,000</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Money laundered for Serious Organised Crime Group</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Business Management, unknown university in Glasgow</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2274336684"/>
                  </a:ext>
                </a:extLst>
              </a:tr>
              <a:tr h="714351">
                <a:tc>
                  <a:txBody>
                    <a:bodyPr/>
                    <a:lstStyle/>
                    <a:p>
                      <a:pPr>
                        <a:lnSpc>
                          <a:spcPct val="107000"/>
                        </a:lnSpc>
                        <a:spcAft>
                          <a:spcPts val="800"/>
                        </a:spcAft>
                      </a:pPr>
                      <a:r>
                        <a:rPr lang="en-GB" sz="1000" b="1" dirty="0">
                          <a:effectLst/>
                        </a:rPr>
                        <a:t>Male, 21</a:t>
                      </a:r>
                      <a:endParaRPr lang="en-GB" sz="1050" b="1" dirty="0">
                        <a:effectLst/>
                      </a:endParaRPr>
                    </a:p>
                    <a:p>
                      <a:pPr>
                        <a:lnSpc>
                          <a:spcPct val="107000"/>
                        </a:lnSpc>
                        <a:spcAft>
                          <a:spcPts val="800"/>
                        </a:spcAft>
                      </a:pPr>
                      <a:r>
                        <a:rPr lang="en-GB" sz="1000" b="1" dirty="0">
                          <a:effectLst/>
                        </a:rPr>
                        <a:t>Accomplice, Female, 26.</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18-month suspended sentence in 2022.  </a:t>
                      </a:r>
                      <a:endParaRPr lang="en-GB" sz="1050" b="1" dirty="0">
                        <a:effectLst/>
                      </a:endParaRPr>
                    </a:p>
                    <a:p>
                      <a:pPr>
                        <a:lnSpc>
                          <a:spcPct val="107000"/>
                        </a:lnSpc>
                        <a:spcAft>
                          <a:spcPts val="800"/>
                        </a:spcAft>
                      </a:pPr>
                      <a:r>
                        <a:rPr lang="en-GB" sz="1000" b="1" dirty="0">
                          <a:effectLst/>
                        </a:rPr>
                        <a:t>2 years imprisonment in 2021.</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£400,000 in cash transported between London and Manchester on a train</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Unknown</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Unknown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Engineering Degree, University of Manchester</a:t>
                      </a:r>
                      <a:endParaRPr lang="en-GB" sz="1050" b="1">
                        <a:effectLst/>
                      </a:endParaRPr>
                    </a:p>
                    <a:p>
                      <a:pPr>
                        <a:lnSpc>
                          <a:spcPct val="107000"/>
                        </a:lnSpc>
                        <a:spcAft>
                          <a:spcPts val="800"/>
                        </a:spcAft>
                      </a:pPr>
                      <a:r>
                        <a:rPr lang="en-GB" sz="1000" b="1">
                          <a:effectLst/>
                        </a:rPr>
                        <a:t>Unknown, University of Manchester</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4048292756"/>
                  </a:ext>
                </a:extLst>
              </a:tr>
              <a:tr h="938475">
                <a:tc>
                  <a:txBody>
                    <a:bodyPr/>
                    <a:lstStyle/>
                    <a:p>
                      <a:pPr>
                        <a:lnSpc>
                          <a:spcPct val="107000"/>
                        </a:lnSpc>
                        <a:spcAft>
                          <a:spcPts val="800"/>
                        </a:spcAft>
                      </a:pPr>
                      <a:r>
                        <a:rPr lang="en-GB" sz="1000" b="1">
                          <a:effectLst/>
                        </a:rPr>
                        <a:t>Male, 24</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A three-year community order, which includes a 150-hour unpaid work requirement, and ordered to pay £85 to fund victim services in 2021.</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£11,000 transferred into his account from victim.</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£250 for bank account details, which were used to set up nine new accounts. </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Impersonation fraud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Finance degree, unknown university in England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1839250758"/>
                  </a:ext>
                </a:extLst>
              </a:tr>
              <a:tr h="338597">
                <a:tc>
                  <a:txBody>
                    <a:bodyPr/>
                    <a:lstStyle/>
                    <a:p>
                      <a:pPr>
                        <a:lnSpc>
                          <a:spcPct val="107000"/>
                        </a:lnSpc>
                        <a:spcAft>
                          <a:spcPts val="800"/>
                        </a:spcAft>
                      </a:pPr>
                      <a:r>
                        <a:rPr lang="en-GB" sz="1000" b="1">
                          <a:effectLst/>
                        </a:rPr>
                        <a:t>Female, 22</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Spared from criminal conviction/official warning in 2021.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€5,430 transferred into her account by victim.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£0, claimed she was helping a man who approached her on Snapchat.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Fraud - invoice payment scam.</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Psychology student, unknown university.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94900375"/>
                  </a:ext>
                </a:extLst>
              </a:tr>
              <a:tr h="509991">
                <a:tc>
                  <a:txBody>
                    <a:bodyPr/>
                    <a:lstStyle/>
                    <a:p>
                      <a:pPr>
                        <a:lnSpc>
                          <a:spcPct val="107000"/>
                        </a:lnSpc>
                        <a:spcAft>
                          <a:spcPts val="800"/>
                        </a:spcAft>
                      </a:pPr>
                      <a:r>
                        <a:rPr lang="en-GB" sz="1000" b="1">
                          <a:effectLst/>
                        </a:rPr>
                        <a:t>Male, 28</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16 months suspended sentence in 2022.</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£2.5million went through account opened by student.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£300 to open account. Cash deposited into account by student.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‘“Likely” there were links to drugs, human trafficking, prostitution and tax evasion’</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Queen’s University Belfast</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4051507893"/>
                  </a:ext>
                </a:extLst>
              </a:tr>
              <a:tr h="595688">
                <a:tc>
                  <a:txBody>
                    <a:bodyPr/>
                    <a:lstStyle/>
                    <a:p>
                      <a:pPr>
                        <a:lnSpc>
                          <a:spcPct val="107000"/>
                        </a:lnSpc>
                        <a:spcAft>
                          <a:spcPts val="800"/>
                        </a:spcAft>
                      </a:pPr>
                      <a:r>
                        <a:rPr lang="en-GB" sz="1000" b="1">
                          <a:effectLst/>
                        </a:rPr>
                        <a:t>Male, 20</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Deferred sentence and discharge in 2023.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€4,700 transferred into account by Department for Social Welfare after providing account details to “friend” on Snapchat.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€1,500</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Fraudulently obtained pandemic unemployment payments</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Unknown, Maynooth University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566019994"/>
                  </a:ext>
                </a:extLst>
              </a:tr>
              <a:tr h="424294">
                <a:tc>
                  <a:txBody>
                    <a:bodyPr/>
                    <a:lstStyle/>
                    <a:p>
                      <a:pPr>
                        <a:lnSpc>
                          <a:spcPct val="107000"/>
                        </a:lnSpc>
                        <a:spcAft>
                          <a:spcPts val="800"/>
                        </a:spcAft>
                      </a:pPr>
                      <a:r>
                        <a:rPr lang="en-GB" sz="1000" b="1" dirty="0">
                          <a:effectLst/>
                        </a:rPr>
                        <a:t>Male, 23</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6 months suspended sentence in 2021.</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€100,000 transferred into his account by victim after he provided account details to a “friend”.</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Unknown</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a:effectLst/>
                        </a:rPr>
                        <a:t>Solicitor defrauded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tc>
                  <a:txBody>
                    <a:bodyPr/>
                    <a:lstStyle/>
                    <a:p>
                      <a:pPr>
                        <a:lnSpc>
                          <a:spcPct val="107000"/>
                        </a:lnSpc>
                        <a:spcAft>
                          <a:spcPts val="800"/>
                        </a:spcAft>
                      </a:pPr>
                      <a:r>
                        <a:rPr lang="en-GB" sz="1000" b="1" dirty="0">
                          <a:effectLst/>
                        </a:rPr>
                        <a:t>Media production, University in Sunderland</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2719384683"/>
                  </a:ext>
                </a:extLst>
              </a:tr>
            </a:tbl>
          </a:graphicData>
        </a:graphic>
      </p:graphicFrame>
    </p:spTree>
    <p:extLst>
      <p:ext uri="{BB962C8B-B14F-4D97-AF65-F5344CB8AC3E}">
        <p14:creationId xmlns:p14="http://schemas.microsoft.com/office/powerpoint/2010/main" val="58530301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p:txBody>
          <a:bodyPr>
            <a:normAutofit/>
          </a:bodyPr>
          <a:lstStyle/>
          <a:p>
            <a:pPr>
              <a:lnSpc>
                <a:spcPct val="150000"/>
              </a:lnSpc>
            </a:pPr>
            <a:r>
              <a:rPr lang="en-GB" dirty="0"/>
              <a:t>Financial Crime Risks – Students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700808"/>
            <a:ext cx="7128792" cy="4608512"/>
          </a:xfrm>
        </p:spPr>
        <p:txBody>
          <a:bodyPr/>
          <a:lstStyle/>
          <a:p>
            <a:r>
              <a:rPr lang="en-GB" sz="1800" dirty="0"/>
              <a:t>RUSI took the view that </a:t>
            </a:r>
            <a:r>
              <a:rPr lang="en-GB" sz="1800" b="1" dirty="0">
                <a:solidFill>
                  <a:srgbClr val="16818D"/>
                </a:solidFill>
              </a:rPr>
              <a:t>terrorists have been able to secure funds from a wide range of sources including defrauding “student loan companies” </a:t>
            </a:r>
            <a:r>
              <a:rPr lang="en-GB" sz="1800" dirty="0"/>
              <a:t>(RUSI, 2017) </a:t>
            </a:r>
          </a:p>
          <a:p>
            <a:pPr marL="9525" indent="0">
              <a:buNone/>
            </a:pPr>
            <a:endParaRPr lang="en-GB" sz="1800" dirty="0"/>
          </a:p>
          <a:p>
            <a:pPr marL="9525" indent="0">
              <a:buNone/>
            </a:pPr>
            <a:r>
              <a:rPr lang="en-GB" sz="1800" dirty="0"/>
              <a:t>Examples: </a:t>
            </a:r>
          </a:p>
          <a:p>
            <a:r>
              <a:rPr lang="en-GB" sz="1800" b="1" dirty="0">
                <a:solidFill>
                  <a:srgbClr val="16818D"/>
                </a:solidFill>
              </a:rPr>
              <a:t>Yahya Rashid</a:t>
            </a:r>
            <a:r>
              <a:rPr lang="en-GB" sz="1800" dirty="0"/>
              <a:t>, fraudulently obtained a place at Middlesex University, used his student loan to fund travel for himself and associates to Turkey. He was convicted of two counts of preparing acts of terrorism (</a:t>
            </a:r>
            <a:r>
              <a:rPr lang="pt-BR" sz="1800" i="1" dirty="0"/>
              <a:t>R v. Yahya Rashid </a:t>
            </a:r>
            <a:r>
              <a:rPr lang="pt-BR" sz="1800" dirty="0"/>
              <a:t>[2016] EWCA Crim 568) </a:t>
            </a:r>
          </a:p>
          <a:p>
            <a:endParaRPr lang="en-GB" sz="1800" dirty="0"/>
          </a:p>
          <a:p>
            <a:r>
              <a:rPr lang="en-GB" sz="1800" b="1" dirty="0">
                <a:solidFill>
                  <a:srgbClr val="16818D"/>
                </a:solidFill>
              </a:rPr>
              <a:t>Salman Abedi</a:t>
            </a:r>
            <a:r>
              <a:rPr lang="en-GB" sz="1800" dirty="0"/>
              <a:t>, may have used student loans to commit the terrorist attack in the Manchester Arena in 2017 (European Commission, 2017, Telegraph 2017, Coroners Inquest, 2022) </a:t>
            </a:r>
          </a:p>
          <a:p>
            <a:endParaRPr lang="en-GB" sz="1800" dirty="0"/>
          </a:p>
        </p:txBody>
      </p:sp>
      <p:pic>
        <p:nvPicPr>
          <p:cNvPr id="4" name="Picture 3"/>
          <p:cNvPicPr>
            <a:picLocks noChangeAspect="1"/>
          </p:cNvPicPr>
          <p:nvPr/>
        </p:nvPicPr>
        <p:blipFill>
          <a:blip r:embed="rId2"/>
          <a:stretch>
            <a:fillRect/>
          </a:stretch>
        </p:blipFill>
        <p:spPr>
          <a:xfrm>
            <a:off x="8832304" y="2204864"/>
            <a:ext cx="2857500" cy="1600200"/>
          </a:xfrm>
          <a:prstGeom prst="rect">
            <a:avLst/>
          </a:prstGeom>
        </p:spPr>
      </p:pic>
      <p:pic>
        <p:nvPicPr>
          <p:cNvPr id="5" name="Picture 4"/>
          <p:cNvPicPr>
            <a:picLocks noChangeAspect="1"/>
          </p:cNvPicPr>
          <p:nvPr/>
        </p:nvPicPr>
        <p:blipFill>
          <a:blip r:embed="rId3"/>
          <a:stretch>
            <a:fillRect/>
          </a:stretch>
        </p:blipFill>
        <p:spPr>
          <a:xfrm>
            <a:off x="8832304" y="4365935"/>
            <a:ext cx="2857500" cy="1600200"/>
          </a:xfrm>
          <a:prstGeom prst="rect">
            <a:avLst/>
          </a:prstGeom>
        </p:spPr>
      </p:pic>
      <p:pic>
        <p:nvPicPr>
          <p:cNvPr id="6" name="Picture 2" descr="image001">
            <a:extLst>
              <a:ext uri="{FF2B5EF4-FFF2-40B4-BE49-F238E27FC236}">
                <a16:creationId xmlns:a16="http://schemas.microsoft.com/office/drawing/2014/main" id="{15A12DB1-246B-4214-8AFF-F61BD4D559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9336" y="5805263"/>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5537158"/>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p:txBody>
          <a:bodyPr/>
          <a:lstStyle/>
          <a:p>
            <a:r>
              <a:rPr lang="en-GB" dirty="0"/>
              <a:t>Recap - Our Previous Research </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700808"/>
            <a:ext cx="10369152" cy="4608512"/>
          </a:xfrm>
        </p:spPr>
        <p:txBody>
          <a:bodyPr/>
          <a:lstStyle/>
          <a:p>
            <a:pPr marL="9525" indent="0">
              <a:buNone/>
            </a:pPr>
            <a:r>
              <a:rPr lang="en-GB" dirty="0"/>
              <a:t>Ryder N, Bourton S, Hall D, Hillman H, ‘Higher Education Institutions and the Anti-Money Laundering and Counter-Terrorism Financing Regulations’ (2023) 9 </a:t>
            </a:r>
            <a:r>
              <a:rPr lang="en-GB" i="1" dirty="0"/>
              <a:t>Criminal Law Review</a:t>
            </a:r>
            <a:r>
              <a:rPr lang="en-GB" dirty="0"/>
              <a:t> 557.</a:t>
            </a:r>
          </a:p>
          <a:p>
            <a:pPr marL="9525" indent="0">
              <a:buNone/>
            </a:pPr>
            <a:endParaRPr lang="en-GB" sz="1800" dirty="0"/>
          </a:p>
          <a:p>
            <a:pPr marL="9525" indent="0">
              <a:buNone/>
            </a:pPr>
            <a:r>
              <a:rPr lang="en-GB" sz="1800" dirty="0"/>
              <a:t>Central Research Question: </a:t>
            </a:r>
          </a:p>
          <a:p>
            <a:r>
              <a:rPr lang="en-GB" sz="1800" b="1" dirty="0">
                <a:solidFill>
                  <a:srgbClr val="16818D"/>
                </a:solidFill>
              </a:rPr>
              <a:t>What money laundering risks are universities and their students exposed to, and how do universities currently address these risks?  </a:t>
            </a:r>
          </a:p>
          <a:p>
            <a:pPr marL="9525" indent="0">
              <a:buNone/>
            </a:pPr>
            <a:endParaRPr lang="en-GB" sz="1800" dirty="0"/>
          </a:p>
          <a:p>
            <a:r>
              <a:rPr lang="en-GB" sz="1800" dirty="0"/>
              <a:t>Socio-Legal Methodology</a:t>
            </a:r>
          </a:p>
          <a:p>
            <a:r>
              <a:rPr lang="en-GB" sz="1800" dirty="0"/>
              <a:t>Methods: </a:t>
            </a:r>
          </a:p>
          <a:p>
            <a:pPr lvl="1"/>
            <a:r>
              <a:rPr lang="en-GB" sz="1800" dirty="0"/>
              <a:t>Literature Review and Doctrinal analysis</a:t>
            </a:r>
          </a:p>
          <a:p>
            <a:pPr lvl="1"/>
            <a:r>
              <a:rPr lang="en-GB" sz="1800" dirty="0"/>
              <a:t>Freedom of Information requests sent to 120 HEIs. Responses received from 110 HEIs (91.67% response rate)</a:t>
            </a:r>
          </a:p>
        </p:txBody>
      </p:sp>
      <p:pic>
        <p:nvPicPr>
          <p:cNvPr id="4" name="Picture 2" descr="image001">
            <a:extLst>
              <a:ext uri="{FF2B5EF4-FFF2-40B4-BE49-F238E27FC236}">
                <a16:creationId xmlns:a16="http://schemas.microsoft.com/office/drawing/2014/main" id="{798BFC72-24A1-4E23-8051-4C67B866D9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5"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296907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B26C-7177-4FE5-AC68-A8636DC92CD3}"/>
              </a:ext>
            </a:extLst>
          </p:cNvPr>
          <p:cNvSpPr>
            <a:spLocks noGrp="1"/>
          </p:cNvSpPr>
          <p:nvPr>
            <p:ph type="title"/>
          </p:nvPr>
        </p:nvSpPr>
        <p:spPr>
          <a:xfrm>
            <a:off x="1199455" y="116633"/>
            <a:ext cx="9937104" cy="936103"/>
          </a:xfrm>
        </p:spPr>
        <p:txBody>
          <a:bodyPr>
            <a:normAutofit/>
          </a:bodyPr>
          <a:lstStyle/>
          <a:p>
            <a:pPr>
              <a:lnSpc>
                <a:spcPct val="150000"/>
              </a:lnSpc>
            </a:pPr>
            <a:r>
              <a:rPr lang="en-GB" dirty="0"/>
              <a:t>AML/CTF Legislation - Applicability to HEIs</a:t>
            </a:r>
          </a:p>
        </p:txBody>
      </p:sp>
      <p:sp>
        <p:nvSpPr>
          <p:cNvPr id="3" name="Text Placeholder 2">
            <a:extLst>
              <a:ext uri="{FF2B5EF4-FFF2-40B4-BE49-F238E27FC236}">
                <a16:creationId xmlns:a16="http://schemas.microsoft.com/office/drawing/2014/main" id="{CFB3D199-70AB-4E87-A698-ACEA630BB14E}"/>
              </a:ext>
            </a:extLst>
          </p:cNvPr>
          <p:cNvSpPr>
            <a:spLocks noGrp="1"/>
          </p:cNvSpPr>
          <p:nvPr>
            <p:ph type="body" sz="quarter" idx="11"/>
          </p:nvPr>
        </p:nvSpPr>
        <p:spPr>
          <a:xfrm>
            <a:off x="1199456" y="1052736"/>
            <a:ext cx="9937104" cy="5544616"/>
          </a:xfrm>
        </p:spPr>
        <p:txBody>
          <a:bodyPr/>
          <a:lstStyle/>
          <a:p>
            <a:pPr marL="9525" indent="0">
              <a:buNone/>
            </a:pPr>
            <a:r>
              <a:rPr lang="en-GB" sz="1800" b="1" dirty="0">
                <a:solidFill>
                  <a:srgbClr val="16818D"/>
                </a:solidFill>
              </a:rPr>
              <a:t>Money Laundering, Terrorist Financing and Transfer of Funds (Information on the Payer) Regulations 2017 </a:t>
            </a:r>
            <a:endParaRPr lang="en-GB" sz="1800" dirty="0"/>
          </a:p>
          <a:p>
            <a:r>
              <a:rPr lang="en-GB" sz="1800" dirty="0"/>
              <a:t>The MLRs only apply to the regulated sector (Regulation 8(2)) and HEIs are not part of the regulated sector. </a:t>
            </a:r>
          </a:p>
          <a:p>
            <a:r>
              <a:rPr lang="en-GB" sz="1800" dirty="0"/>
              <a:t>HEIs are not considered a High-Value Dealer (Only 2 out of 110 HEIs considered themselves to be High Value Dealers)</a:t>
            </a:r>
          </a:p>
          <a:p>
            <a:r>
              <a:rPr lang="en-GB" sz="1800" dirty="0"/>
              <a:t>Accordingly, the Money Laundering Regulations 2017 do not apply to HEIs</a:t>
            </a:r>
          </a:p>
          <a:p>
            <a:endParaRPr lang="en-GB" sz="1800" dirty="0"/>
          </a:p>
          <a:p>
            <a:pPr marL="9525" indent="0">
              <a:buNone/>
            </a:pPr>
            <a:r>
              <a:rPr lang="en-GB" sz="1800" b="1" dirty="0"/>
              <a:t>However…</a:t>
            </a:r>
          </a:p>
          <a:p>
            <a:pPr marL="9525" indent="0">
              <a:buNone/>
            </a:pPr>
            <a:endParaRPr lang="en-GB" sz="1800" b="1" dirty="0"/>
          </a:p>
          <a:p>
            <a:pPr marL="9525" indent="0">
              <a:buNone/>
            </a:pPr>
            <a:r>
              <a:rPr lang="en-GB" sz="1800" b="1" dirty="0">
                <a:solidFill>
                  <a:srgbClr val="16818D"/>
                </a:solidFill>
              </a:rPr>
              <a:t>Proceeds of Crime Act 2002 and the Terrorism Act 2000</a:t>
            </a:r>
          </a:p>
          <a:p>
            <a:r>
              <a:rPr lang="en-GB" sz="1800" dirty="0"/>
              <a:t>University employees may commit money laundering and terrorism financing offences if they deal with suspicious funds, which are in fact the proceeds of crime or are to be used for the purpose of terrorism.</a:t>
            </a:r>
          </a:p>
          <a:p>
            <a:r>
              <a:rPr lang="en-GB" sz="1800" dirty="0"/>
              <a:t>If senior managers commit money laundering offences, criminal liability could be attributed to the academic institution under the Economic Crime and Corporate Transparency Act 2023, s.196 </a:t>
            </a:r>
          </a:p>
          <a:p>
            <a:r>
              <a:rPr lang="en-GB" sz="1800" dirty="0"/>
              <a:t>They can be protected from prosecution by submitting a Suspicious Activity Report to the National Crime Agency. </a:t>
            </a:r>
            <a:endParaRPr lang="en-GB" sz="1800" b="1" dirty="0"/>
          </a:p>
          <a:p>
            <a:endParaRPr lang="en-GB" sz="1800" b="1" dirty="0">
              <a:solidFill>
                <a:srgbClr val="16818D"/>
              </a:solidFill>
            </a:endParaRPr>
          </a:p>
        </p:txBody>
      </p:sp>
      <p:pic>
        <p:nvPicPr>
          <p:cNvPr id="4" name="Picture 2" descr="image001">
            <a:extLst>
              <a:ext uri="{FF2B5EF4-FFF2-40B4-BE49-F238E27FC236}">
                <a16:creationId xmlns:a16="http://schemas.microsoft.com/office/drawing/2014/main" id="{E1C7BAB7-B0A3-4A4B-8A99-5F7FFF6A62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27" y="5849887"/>
            <a:ext cx="1008113" cy="10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9142686"/>
      </p:ext>
    </p:extLst>
  </p:cSld>
  <p:clrMapOvr>
    <a:masterClrMapping/>
  </p:clrMapOvr>
  <p:transition spd="slow">
    <p:fade/>
  </p:transition>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10073&quot;&gt;&lt;object type=&quot;3&quot; unique_id=&quot;10074&quot;&gt;&lt;property id=&quot;20148&quot; value=&quot;5&quot;/&gt;&lt;property id=&quot;20300&quot; value=&quot;Slide 1&quot;/&gt;&lt;property id=&quot;20307&quot; value=&quot;256&quot;/&gt;&lt;/object&gt;&lt;object type=&quot;3&quot; unique_id=&quot;10075&quot;&gt;&lt;property id=&quot;20148&quot; value=&quot;5&quot;/&gt;&lt;property id=&quot;20300&quot; value=&quot;Slide 2&quot;/&gt;&lt;property id=&quot;20307&quot; value=&quot;260&quot;/&gt;&lt;/object&gt;&lt;object type=&quot;3&quot; unique_id=&quot;10076&quot;&gt;&lt;property id=&quot;20148&quot; value=&quot;5&quot;/&gt;&lt;property id=&quot;20300&quot; value=&quot;Slide 3&quot;/&gt;&lt;property id=&quot;20307&quot; value=&quot;267&quot;/&gt;&lt;/object&gt;&lt;object type=&quot;3&quot; unique_id=&quot;10077&quot;&gt;&lt;property id=&quot;20148&quot; value=&quot;5&quot;/&gt;&lt;property id=&quot;20300&quot; value=&quot;Slide 4&quot;/&gt;&lt;property id=&quot;20307&quot; value=&quot;264&quot;/&gt;&lt;/object&gt;&lt;object type=&quot;3&quot; unique_id=&quot;10078&quot;&gt;&lt;property id=&quot;20148&quot; value=&quot;5&quot;/&gt;&lt;property id=&quot;20300&quot; value=&quot;Slide 5&quot;/&gt;&lt;property id=&quot;20307&quot; value=&quot;268&quot;/&gt;&lt;/object&gt;&lt;object type=&quot;3&quot; unique_id=&quot;10079&quot;&gt;&lt;property id=&quot;20148&quot; value=&quot;5&quot;/&gt;&lt;property id=&quot;20300&quot; value=&quot;Slide 6&quot;/&gt;&lt;property id=&quot;20307&quot; value=&quot;265&quot;/&gt;&lt;/object&gt;&lt;object type=&quot;3&quot; unique_id=&quot;10080&quot;&gt;&lt;property id=&quot;20148&quot; value=&quot;5&quot;/&gt;&lt;property id=&quot;20300&quot; value=&quot;Slide 7&quot;/&gt;&lt;property id=&quot;20307&quot; value=&quot;266&quot;/&gt;&lt;/object&gt;&lt;object type=&quot;3&quot; unique_id=&quot;10081&quot;&gt;&lt;property id=&quot;20148&quot; value=&quot;5&quot;/&gt;&lt;property id=&quot;20300&quot; value=&quot;Slide 8&quot;/&gt;&lt;property id=&quot;20307&quot; value=&quot;262&quot;/&gt;&lt;/object&gt;&lt;object type=&quot;3&quot; unique_id=&quot;10082&quot;&gt;&lt;property id=&quot;20148&quot; value=&quot;5&quot;/&gt;&lt;property id=&quot;20300&quot; value=&quot;Slide 9&quot;/&gt;&lt;property id=&quot;20307&quot; value=&quot;269&quot;/&gt;&lt;/object&gt;&lt;object type=&quot;3&quot; unique_id=&quot;10083&quot;&gt;&lt;property id=&quot;20148&quot; value=&quot;5&quot;/&gt;&lt;property id=&quot;20300&quot; value=&quot;Slide 10&quot;/&gt;&lt;property id=&quot;20307&quot; value=&quot;259&quot;/&gt;&lt;/object&gt;&lt;/object&gt;&lt;object type=&quot;8&quot; unique_id=&quot;10095&quot;&gt;&lt;/object&gt;&lt;/object&gt;&lt;/database&gt;"/>
  <p:tag name="MMPROD_NEXTUNIQUEID" val="10009"/>
  <p:tag name="SECTOMILLISECCONVERTED" val="1"/>
</p:tagLst>
</file>

<file path=ppt/theme/theme1.xml><?xml version="1.0" encoding="utf-8"?>
<a:theme xmlns:a="http://schemas.openxmlformats.org/drawingml/2006/main" name="Custom Design">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 template SKY with UWE logo top WIDESCREEN" id="{0ED145F9-EFAB-481F-80EE-DCE551447353}" vid="{99C972B8-CADA-475B-AAB0-163B1B4B36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495DC29F69DA41B831D7985DDEFF7A" ma:contentTypeVersion="13" ma:contentTypeDescription="Create a new document." ma:contentTypeScope="" ma:versionID="0322507b37b1179ab3f386429157375b">
  <xsd:schema xmlns:xsd="http://www.w3.org/2001/XMLSchema" xmlns:xs="http://www.w3.org/2001/XMLSchema" xmlns:p="http://schemas.microsoft.com/office/2006/metadata/properties" xmlns:ns3="f6569699-ae44-4c85-9383-dd5a41d3d471" xmlns:ns4="da5da9df-85e1-4e4b-b319-af1e48434c21" targetNamespace="http://schemas.microsoft.com/office/2006/metadata/properties" ma:root="true" ma:fieldsID="e956db795b79eedcf438f1c982e643bb" ns3:_="" ns4:_="">
    <xsd:import namespace="f6569699-ae44-4c85-9383-dd5a41d3d471"/>
    <xsd:import namespace="da5da9df-85e1-4e4b-b319-af1e48434c2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569699-ae44-4c85-9383-dd5a41d3d4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a5da9df-85e1-4e4b-b319-af1e48434c2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89102B-94DD-4360-A2A0-1A8F0D7F84BE}">
  <ds:schemaRefs>
    <ds:schemaRef ds:uri="http://schemas.microsoft.com/sharepoint/v3/contenttype/forms"/>
  </ds:schemaRefs>
</ds:datastoreItem>
</file>

<file path=customXml/itemProps2.xml><?xml version="1.0" encoding="utf-8"?>
<ds:datastoreItem xmlns:ds="http://schemas.openxmlformats.org/officeDocument/2006/customXml" ds:itemID="{5B7BB7B5-274C-4E94-9498-5C5B0E448458}">
  <ds:schemaRefs>
    <ds:schemaRef ds:uri="http://schemas.microsoft.com/office/infopath/2007/PartnerControls"/>
    <ds:schemaRef ds:uri="http://purl.org/dc/elements/1.1/"/>
    <ds:schemaRef ds:uri="http://schemas.microsoft.com/office/2006/metadata/properties"/>
    <ds:schemaRef ds:uri="f6569699-ae44-4c85-9383-dd5a41d3d471"/>
    <ds:schemaRef ds:uri="http://purl.org/dc/terms/"/>
    <ds:schemaRef ds:uri="http://schemas.openxmlformats.org/package/2006/metadata/core-properties"/>
    <ds:schemaRef ds:uri="http://schemas.microsoft.com/office/2006/documentManagement/types"/>
    <ds:schemaRef ds:uri="da5da9df-85e1-4e4b-b319-af1e48434c21"/>
    <ds:schemaRef ds:uri="http://www.w3.org/XML/1998/namespace"/>
    <ds:schemaRef ds:uri="http://purl.org/dc/dcmitype/"/>
  </ds:schemaRefs>
</ds:datastoreItem>
</file>

<file path=customXml/itemProps3.xml><?xml version="1.0" encoding="utf-8"?>
<ds:datastoreItem xmlns:ds="http://schemas.openxmlformats.org/officeDocument/2006/customXml" ds:itemID="{D87E3678-8446-4B04-A9B1-2F753DE490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569699-ae44-4c85-9383-dd5a41d3d471"/>
    <ds:schemaRef ds:uri="da5da9df-85e1-4e4b-b319-af1e48434c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UWE Sky widescreen</Template>
  <TotalTime>1367</TotalTime>
  <Words>2403</Words>
  <Application>Microsoft Office PowerPoint</Application>
  <PresentationFormat>Widescreen</PresentationFormat>
  <Paragraphs>263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Inter</vt:lpstr>
      <vt:lpstr>Tahoma</vt:lpstr>
      <vt:lpstr>Custom Design</vt:lpstr>
      <vt:lpstr>Higher Education Institutions and Financial Crime</vt:lpstr>
      <vt:lpstr>Introduction</vt:lpstr>
      <vt:lpstr>PowerPoint Presentation</vt:lpstr>
      <vt:lpstr>Money Laundering Risks – Students</vt:lpstr>
      <vt:lpstr>How are Students Involved in Money Muling? </vt:lpstr>
      <vt:lpstr>Student Money Laundering Convictions</vt:lpstr>
      <vt:lpstr>Financial Crime Risks – Students</vt:lpstr>
      <vt:lpstr>Recap - Our Previous Research </vt:lpstr>
      <vt:lpstr>AML/CTF Legislation - Applicability to HEIs</vt:lpstr>
      <vt:lpstr>Recap - Measures Taken by HEIs to Address AML/CTF Risks</vt:lpstr>
      <vt:lpstr>Measures Currently Taken by HEIs to Address AML/CTF Risks</vt:lpstr>
      <vt:lpstr>Measures Currently Taken by HEIs to Address AML/CTF Risks</vt:lpstr>
      <vt:lpstr>Measures Currently Taken by HEIs to Address AML/CTF Risks</vt:lpstr>
      <vt:lpstr>Measures Currently Taken by HEIs to Address AML/CTF Risks</vt:lpstr>
      <vt:lpstr>Since then… SARs</vt:lpstr>
      <vt:lpstr>Since then… The National Risk Assessment </vt:lpstr>
      <vt:lpstr>Since then… Focus on Money Muling</vt:lpstr>
      <vt:lpstr>Since then… Focus on Fraud</vt:lpstr>
      <vt:lpstr>Useful Resources  </vt:lpstr>
      <vt:lpstr>Research Team </vt:lpstr>
      <vt:lpstr>Conclusion</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Higher Education Institutions and Money Laundering</dc:title>
  <dc:creator>Sam Bourton</dc:creator>
  <cp:lastModifiedBy>Nicholas Ryder</cp:lastModifiedBy>
  <cp:revision>55</cp:revision>
  <cp:lastPrinted>2016-09-22T10:08:48Z</cp:lastPrinted>
  <dcterms:created xsi:type="dcterms:W3CDTF">2022-07-04T11:36:39Z</dcterms:created>
  <dcterms:modified xsi:type="dcterms:W3CDTF">2025-10-14T08:14:55Z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0x0101001C495DC29F69DA41B831D7985DDEFF7A</vt:lpwstr>
  </property>
</Properties>
</file>