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90" r:id="rId6"/>
    <p:sldId id="275" r:id="rId7"/>
    <p:sldId id="307" r:id="rId8"/>
    <p:sldId id="257" r:id="rId9"/>
    <p:sldId id="308" r:id="rId10"/>
    <p:sldId id="309" r:id="rId11"/>
    <p:sldId id="310" r:id="rId12"/>
    <p:sldId id="314" r:id="rId13"/>
    <p:sldId id="312" r:id="rId14"/>
    <p:sldId id="313" r:id="rId15"/>
    <p:sldId id="315" r:id="rId16"/>
    <p:sldId id="273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621"/>
    <a:srgbClr val="3E3360"/>
    <a:srgbClr val="A7075C"/>
    <a:srgbClr val="D7A141"/>
    <a:srgbClr val="D2AA59"/>
    <a:srgbClr val="FFC000"/>
    <a:srgbClr val="413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DAA19-BBBF-CA9E-CB3E-89A1712226BD}" v="86" dt="2025-10-23T08:12:37.474"/>
    <p1510:client id="{5930B3EE-2064-15D0-2664-965569952294}" v="19" dt="2025-10-22T20:05:16.386"/>
    <p1510:client id="{875A7EA7-8E29-B795-62F5-AF0AD8892187}" v="48" dt="2025-10-21T19:22:25.417"/>
    <p1510:client id="{9C80637C-27B1-57D2-50E2-D44E60428447}" v="74" dt="2025-10-21T20:59:07.212"/>
    <p1510:client id="{A8E11CEF-6C08-D3A8-C89E-63B0DDF89E2B}" v="971" dt="2025-10-21T20:44:17.602"/>
    <p1510:client id="{F8BFE092-F32C-1B61-D9E2-5D43F91C86E0}" v="1" dt="2025-10-22T08:04:47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29E7-D10C-4CB9-A009-F225F4035F6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28407-AF4A-4F9C-B5DD-0D93DF3FC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7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28407-AF4A-4F9C-B5DD-0D93DF3FCC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C887-938B-73ED-D6DC-FF40C926A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F2840-339D-89E1-4DC2-DCC2B5286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918F2-2236-8C77-1E3E-DAE58607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A8FD-5110-E9BF-A55C-3E4C79CB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C9304-B951-3944-AF20-C82BF706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22D4-D471-0477-9B85-2273EB6A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7F999-1141-8D50-EF73-11561ED61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5B77B-42D0-1BB2-FA03-F2E4F0AE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A61D3-9597-A298-3C2A-A5B91048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B41D-FF3A-3CBC-45B5-E2884186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6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49077-977F-CA1C-89A5-852C80BE8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F1C72-79F6-9C4E-7656-60BB3479C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AD699-5280-67C4-579D-D185B8FD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DA7E2-8A9F-7B5D-D5BF-5BCCB12F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55850-889F-C103-CB13-56E1D5D7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2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5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38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2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8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73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81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7DB6-4412-C6F5-85D5-86AEE172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8C70-69BE-70A9-291B-E79926F7D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8C0F0-A2F1-7D4D-0693-C57B7B78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BE8F1-7599-79C2-588E-FE09F6E4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B9FBB-F743-1410-1A1E-2DB93702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4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0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59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D212-2724-7EC1-61B3-620F5F36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CA288-AF91-F3F8-3B01-547E0ABF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30C0E-A7F6-C227-C6BA-BBE28A3B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0D8D7-9268-2EB4-2B5C-10F58059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D3E0-6E0A-4DA9-7693-6F24E6C8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8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BAB9-77E8-B4F9-5F79-BA036918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3037-057E-82AF-9362-C2F718319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6556C-32BE-7D6F-C44F-D77B8ABA1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56776-E5EC-ABE5-C89E-0E207A2A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1A3A9-6163-8279-09A2-91CCC3D3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9E1CD-A15A-C6B2-98FA-AC3C4FFF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20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F63A-828F-1448-9BA4-F991D852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27586-9B05-A08D-A142-48129B03A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76FD4-4134-74E7-8267-9A9997947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03CE2-BCEA-413C-4070-938CE9F42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CB598-C5CE-CE67-D562-EA685C5E4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F1A1B-C2F4-B5FC-D549-3E7F1E4B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7C0C5-7717-A7C3-B5DD-1367E75E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6F84E-3832-DC42-C3F1-4272BEC2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8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5202-F6AF-039C-0D5E-7FF41629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7B055-156D-BCB2-FC8D-3C59379C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B914D-AAE3-182B-EF40-66ED5A62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6ED53-E091-58C8-7B34-B9496E2D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4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8BC94-429F-3CBA-FAA5-94F849D7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D93FF-6CFF-B9C4-CBDC-417CB0B8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A67F6-B552-E7DA-2EFA-C1C88832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5F5F-F4F8-91DA-68BC-E9E0080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57D5D-6299-937B-6735-755667D6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A2EB2-2009-1879-756D-6A5476BF7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606C8-296E-E641-2E09-9F9B0D90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84DE7-D062-43D7-DD18-DFFD7838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78107-FBB2-3F16-EF56-07274B07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4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DB9F-AC4C-A6AE-A592-399DECCC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85E3A-101C-08A1-1FDD-779BF762E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A28FD-8D3D-CDEB-4731-7CAE3446A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45513-6876-B277-7384-E49FA2C4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FBBC0-7E1F-75AF-F721-94750A9D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1B8DD-9AE3-8BD9-E31E-CDE8C87D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5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CCA6A-4F41-5219-CD3B-869EF458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1B772-43EF-0280-2EDA-B2544B59F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B6188-4A74-632B-D877-803057688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A88D23-4118-4428-9FF4-BA23B3449F16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F14F-7B1E-562C-F15B-A6BA4EF89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6CAFD-3DEB-C84C-DF60-A06F9BA34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DCAD1-CD7D-47D5-BCEA-E73FD132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D90E8-5729-440B-A81F-E026A703B64A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2EE6C6-4E1B-4C6A-BD67-FD2DC4F2C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mailto:BendallA@cardiff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3414F-1773-0182-C71C-D1D8FD11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:a16="http://schemas.microsoft.com/office/drawing/2014/main" id="{4E16E577-F491-3EB0-4B4A-C23E3F0C4426}"/>
              </a:ext>
            </a:extLst>
          </p:cNvPr>
          <p:cNvSpPr/>
          <p:nvPr/>
        </p:nvSpPr>
        <p:spPr>
          <a:xfrm>
            <a:off x="3706233" y="0"/>
            <a:ext cx="8485767" cy="6857996"/>
          </a:xfrm>
          <a:custGeom>
            <a:avLst/>
            <a:gdLst/>
            <a:ahLst/>
            <a:cxnLst/>
            <a:rect l="l" t="t" r="r" b="b"/>
            <a:pathLst>
              <a:path w="18288000" h="19119675">
                <a:moveTo>
                  <a:pt x="0" y="0"/>
                </a:moveTo>
                <a:lnTo>
                  <a:pt x="18288000" y="0"/>
                </a:lnTo>
                <a:lnTo>
                  <a:pt x="18288000" y="19119674"/>
                </a:lnTo>
                <a:lnTo>
                  <a:pt x="0" y="1911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931" r="-43676" b="-4293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DEE7051-AC02-AE48-E671-7595522D8037}"/>
              </a:ext>
            </a:extLst>
          </p:cNvPr>
          <p:cNvSpPr/>
          <p:nvPr/>
        </p:nvSpPr>
        <p:spPr>
          <a:xfrm>
            <a:off x="228601" y="6057260"/>
            <a:ext cx="2406495" cy="638815"/>
          </a:xfrm>
          <a:custGeom>
            <a:avLst/>
            <a:gdLst/>
            <a:ahLst/>
            <a:cxnLst/>
            <a:rect l="l" t="t" r="r" b="b"/>
            <a:pathLst>
              <a:path w="3609743" h="958223">
                <a:moveTo>
                  <a:pt x="0" y="0"/>
                </a:moveTo>
                <a:lnTo>
                  <a:pt x="3609743" y="0"/>
                </a:lnTo>
                <a:lnTo>
                  <a:pt x="3609743" y="958223"/>
                </a:lnTo>
                <a:lnTo>
                  <a:pt x="0" y="95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A9A70FF-78C4-1109-212B-4B5CCF4F0A00}"/>
              </a:ext>
            </a:extLst>
          </p:cNvPr>
          <p:cNvSpPr/>
          <p:nvPr/>
        </p:nvSpPr>
        <p:spPr>
          <a:xfrm>
            <a:off x="685801" y="685800"/>
            <a:ext cx="2406495" cy="340313"/>
          </a:xfrm>
          <a:custGeom>
            <a:avLst/>
            <a:gdLst/>
            <a:ahLst/>
            <a:cxnLst/>
            <a:rect l="l" t="t" r="r" b="b"/>
            <a:pathLst>
              <a:path w="3609743" h="510469">
                <a:moveTo>
                  <a:pt x="0" y="0"/>
                </a:moveTo>
                <a:lnTo>
                  <a:pt x="3609743" y="0"/>
                </a:lnTo>
                <a:lnTo>
                  <a:pt x="3609743" y="510469"/>
                </a:lnTo>
                <a:lnTo>
                  <a:pt x="0" y="510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B7FFED6-2CE5-EB2E-1A7C-4DA167991821}"/>
              </a:ext>
            </a:extLst>
          </p:cNvPr>
          <p:cNvSpPr txBox="1"/>
          <p:nvPr/>
        </p:nvSpPr>
        <p:spPr>
          <a:xfrm>
            <a:off x="402492" y="1586816"/>
            <a:ext cx="8612615" cy="202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5320"/>
              </a:lnSpc>
              <a:defRPr/>
            </a:pPr>
            <a:r>
              <a:rPr lang="en-GB" sz="4400" b="1" dirty="0">
                <a:solidFill>
                  <a:schemeClr val="bg1"/>
                </a:solidFill>
                <a:latin typeface="Aptos"/>
                <a:cs typeface="Arial"/>
              </a:rPr>
              <a:t>Addressing undressing in Physiotherapy Education: </a:t>
            </a:r>
            <a:endParaRPr lang="en-US" sz="4400" b="1">
              <a:solidFill>
                <a:schemeClr val="bg1"/>
              </a:solidFill>
              <a:latin typeface="Aptos"/>
              <a:cs typeface="Arial"/>
            </a:endParaRPr>
          </a:p>
          <a:p>
            <a:pPr defTabSz="609630">
              <a:lnSpc>
                <a:spcPts val="5320"/>
              </a:lnSpc>
              <a:defRPr/>
            </a:pPr>
            <a:r>
              <a:rPr lang="en-GB" sz="4400" b="1" dirty="0">
                <a:solidFill>
                  <a:schemeClr val="bg1"/>
                </a:solidFill>
                <a:latin typeface="Aptos"/>
                <a:cs typeface="Arial"/>
              </a:rPr>
              <a:t>Time for a Rethink?</a:t>
            </a:r>
            <a:endParaRPr lang="en-US" sz="4400" b="1" dirty="0">
              <a:solidFill>
                <a:schemeClr val="bg1"/>
              </a:solidFill>
              <a:latin typeface="Aptos"/>
              <a:cs typeface="Arial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32292F7-C1FF-B540-B802-40AC12195170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C8954F-BB1B-1A68-AE2F-4692C362460D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A70055B7-53E0-D58A-65C3-336EE3810878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pic>
        <p:nvPicPr>
          <p:cNvPr id="4" name="Picture 3" descr="A red sign with white text&#10;&#10;AI-generated content may be incorrect.">
            <a:extLst>
              <a:ext uri="{FF2B5EF4-FFF2-40B4-BE49-F238E27FC236}">
                <a16:creationId xmlns:a16="http://schemas.microsoft.com/office/drawing/2014/main" id="{E79EEE6A-3147-2DC4-86D9-66B61F310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4624" y="1857203"/>
            <a:ext cx="2533149" cy="2571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8F9BC-4783-D699-7201-1A528AE86C7F}"/>
              </a:ext>
            </a:extLst>
          </p:cNvPr>
          <p:cNvSpPr txBox="1"/>
          <p:nvPr/>
        </p:nvSpPr>
        <p:spPr>
          <a:xfrm>
            <a:off x="402492" y="4106740"/>
            <a:ext cx="8454292" cy="20108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1950"/>
              </a:lnSpc>
            </a:pPr>
            <a:r>
              <a:rPr lang="en-GB" sz="2800" b="1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Chair:</a:t>
            </a:r>
            <a:r>
              <a:rPr lang="en-GB" sz="2800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 Amy Bendall </a:t>
            </a:r>
            <a:r>
              <a:rPr lang="en-US" sz="280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950"/>
              </a:lnSpc>
            </a:pPr>
            <a:r>
              <a:rPr lang="en-GB" sz="280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​</a:t>
            </a:r>
          </a:p>
          <a:p>
            <a:pPr>
              <a:lnSpc>
                <a:spcPts val="1950"/>
              </a:lnSpc>
            </a:pPr>
            <a:r>
              <a:rPr lang="en-GB" sz="2800" b="1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Facilitators:</a:t>
            </a:r>
            <a:r>
              <a:rPr lang="en-GB" sz="2800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 Sue Annetts; Jo-Dee Tame; Gareth Venn</a:t>
            </a:r>
            <a:endParaRPr lang="en-US" sz="2800">
              <a:solidFill>
                <a:schemeClr val="bg1"/>
              </a:solidFill>
              <a:latin typeface="Aptos"/>
              <a:ea typeface="Segoe UI"/>
              <a:cs typeface="Segoe UI"/>
            </a:endParaRPr>
          </a:p>
          <a:p>
            <a:pPr>
              <a:lnSpc>
                <a:spcPts val="195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575"/>
              </a:lnSpc>
            </a:pPr>
            <a:r>
              <a:rPr lang="en-GB" sz="2000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575"/>
              </a:lnSpc>
            </a:pPr>
            <a:r>
              <a:rPr lang="en-GB" sz="2000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>
              <a:lnSpc>
                <a:spcPts val="1575"/>
              </a:lnSpc>
            </a:pPr>
            <a:endParaRPr lang="en-GB" sz="2000" u="sng" strike="noStrike" baseline="0">
              <a:solidFill>
                <a:srgbClr val="467886"/>
              </a:solidFill>
              <a:latin typeface="Arial"/>
              <a:ea typeface="Segoe UI"/>
              <a:cs typeface="Segoe UI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D62E11-D6B5-5DF1-D770-755B15F70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8658BEA1-9BD5-8C42-7270-9B4872886CCC}"/>
              </a:ext>
            </a:extLst>
          </p:cNvPr>
          <p:cNvSpPr txBox="1"/>
          <p:nvPr/>
        </p:nvSpPr>
        <p:spPr>
          <a:xfrm>
            <a:off x="11029548" y="6172200"/>
            <a:ext cx="476653" cy="21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67"/>
              </a:lnSpc>
            </a:pPr>
            <a:fld id="{A7AA5080-7631-49A1-900D-2641BA1E3A7C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pPr algn="r">
                <a:lnSpc>
                  <a:spcPts val="1867"/>
                </a:lnSpc>
              </a:pPr>
              <a:t>10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pic>
        <p:nvPicPr>
          <p:cNvPr id="11" name="Picture 10" descr="A close-up of words&#10;&#10;AI-generated content may be incorrect.">
            <a:extLst>
              <a:ext uri="{FF2B5EF4-FFF2-40B4-BE49-F238E27FC236}">
                <a16:creationId xmlns:a16="http://schemas.microsoft.com/office/drawing/2014/main" id="{4A4EB78A-1519-DBD1-63A7-5CFF96C3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8" r="5991" b="4132"/>
          <a:stretch>
            <a:fillRect/>
          </a:stretch>
        </p:blipFill>
        <p:spPr>
          <a:xfrm>
            <a:off x="5901989" y="1712995"/>
            <a:ext cx="5827877" cy="3302867"/>
          </a:xfrm>
          <a:prstGeom prst="rect">
            <a:avLst/>
          </a:prstGeom>
        </p:spPr>
      </p:pic>
      <p:pic>
        <p:nvPicPr>
          <p:cNvPr id="13" name="Picture 12" descr="A close-up of words&#10;&#10;AI-generated content may be incorrect.">
            <a:extLst>
              <a:ext uri="{FF2B5EF4-FFF2-40B4-BE49-F238E27FC236}">
                <a16:creationId xmlns:a16="http://schemas.microsoft.com/office/drawing/2014/main" id="{70101FB0-93F1-0BB5-8F8F-FC7D5ECF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874" b="4040"/>
          <a:stretch>
            <a:fillRect/>
          </a:stretch>
        </p:blipFill>
        <p:spPr>
          <a:xfrm>
            <a:off x="281553" y="1705578"/>
            <a:ext cx="5072758" cy="3318084"/>
          </a:xfrm>
          <a:prstGeom prst="rect">
            <a:avLst/>
          </a:prstGeom>
        </p:spPr>
      </p:pic>
      <p:pic>
        <p:nvPicPr>
          <p:cNvPr id="3" name="Picture 2" descr="Scaffolding | Middle school reading, School reading, Education middle ...">
            <a:extLst>
              <a:ext uri="{FF2B5EF4-FFF2-40B4-BE49-F238E27FC236}">
                <a16:creationId xmlns:a16="http://schemas.microsoft.com/office/drawing/2014/main" id="{FDCCAF20-9076-856F-6304-FE6709EB54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7885" t="210619" r="194878" b="-200619"/>
          <a:stretch>
            <a:fillRect/>
          </a:stretch>
        </p:blipFill>
        <p:spPr>
          <a:xfrm>
            <a:off x="4724400" y="2921433"/>
            <a:ext cx="1179743" cy="11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B6728-8AAC-7696-E44E-B3F3B7A3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5936464-6617-AB33-5F20-5E0AA21C4071}"/>
              </a:ext>
            </a:extLst>
          </p:cNvPr>
          <p:cNvSpPr/>
          <p:nvPr/>
        </p:nvSpPr>
        <p:spPr>
          <a:xfrm>
            <a:off x="3920909" y="0"/>
            <a:ext cx="8473067" cy="6858000"/>
          </a:xfrm>
          <a:custGeom>
            <a:avLst/>
            <a:gdLst/>
            <a:ahLst/>
            <a:cxnLst/>
            <a:rect l="l" t="t" r="r" b="b"/>
            <a:pathLst>
              <a:path w="18288000" h="19119675">
                <a:moveTo>
                  <a:pt x="0" y="0"/>
                </a:moveTo>
                <a:lnTo>
                  <a:pt x="18288000" y="0"/>
                </a:lnTo>
                <a:lnTo>
                  <a:pt x="18288000" y="19119674"/>
                </a:lnTo>
                <a:lnTo>
                  <a:pt x="0" y="1911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931" r="-43891" b="-4293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01BF641-E410-5F57-82F9-7EFC7BF73276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4816B0-ED05-3895-8FDD-5638E63DDA0C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DA82AFE-27E2-A576-5521-4CA92E7F1018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9EDCA23-3E23-0504-5E76-CDC722CA7C19}"/>
              </a:ext>
            </a:extLst>
          </p:cNvPr>
          <p:cNvSpPr txBox="1"/>
          <p:nvPr/>
        </p:nvSpPr>
        <p:spPr>
          <a:xfrm>
            <a:off x="11029548" y="6172200"/>
            <a:ext cx="476653" cy="21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67"/>
              </a:lnSpc>
            </a:pPr>
            <a:fld id="{A7AA5080-7631-49A1-900D-2641BA1E3A7C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pPr algn="r">
                <a:lnSpc>
                  <a:spcPts val="1867"/>
                </a:lnSpc>
              </a:pPr>
              <a:t>11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C439C-5D01-FCE3-8AD1-B6A1D681587A}"/>
              </a:ext>
            </a:extLst>
          </p:cNvPr>
          <p:cNvSpPr txBox="1"/>
          <p:nvPr/>
        </p:nvSpPr>
        <p:spPr>
          <a:xfrm>
            <a:off x="1580292" y="1977601"/>
            <a:ext cx="9029361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Addressing undressing in peer-physical examination: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Is it time for a re-think?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Clipart Thought Bubble Emoji | the quotes">
            <a:extLst>
              <a:ext uri="{FF2B5EF4-FFF2-40B4-BE49-F238E27FC236}">
                <a16:creationId xmlns:a16="http://schemas.microsoft.com/office/drawing/2014/main" id="{F7879B32-ACF6-7CBF-BC93-70545ECB5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93" y="3038819"/>
            <a:ext cx="1893316" cy="25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5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C014DEB-D1FE-11CA-342B-06254C043F01}"/>
              </a:ext>
            </a:extLst>
          </p:cNvPr>
          <p:cNvSpPr/>
          <p:nvPr/>
        </p:nvSpPr>
        <p:spPr>
          <a:xfrm>
            <a:off x="3706233" y="0"/>
            <a:ext cx="8485767" cy="6857999"/>
          </a:xfrm>
          <a:custGeom>
            <a:avLst/>
            <a:gdLst/>
            <a:ahLst/>
            <a:cxnLst/>
            <a:rect l="l" t="t" r="r" b="b"/>
            <a:pathLst>
              <a:path w="18288000" h="19119675">
                <a:moveTo>
                  <a:pt x="0" y="0"/>
                </a:moveTo>
                <a:lnTo>
                  <a:pt x="18288000" y="0"/>
                </a:lnTo>
                <a:lnTo>
                  <a:pt x="18288000" y="19119674"/>
                </a:lnTo>
                <a:lnTo>
                  <a:pt x="0" y="1911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931" r="-43676" b="-4293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366645"/>
            <a:ext cx="6040865" cy="680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5320"/>
              </a:lnSpc>
              <a:defRPr/>
            </a:pPr>
            <a:r>
              <a:rPr lang="en-US" sz="4800" err="1">
                <a:solidFill>
                  <a:schemeClr val="bg1"/>
                </a:solidFill>
                <a:latin typeface="Aptos"/>
                <a:ea typeface="Roboto"/>
                <a:cs typeface="Roboto"/>
              </a:rPr>
              <a:t>Diolch</a:t>
            </a:r>
            <a:r>
              <a:rPr lang="en-US" sz="4800">
                <a:solidFill>
                  <a:schemeClr val="bg1"/>
                </a:solidFill>
                <a:latin typeface="Aptos"/>
                <a:ea typeface="Roboto"/>
                <a:cs typeface="Roboto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Aptos"/>
                <a:ea typeface="Roboto"/>
                <a:cs typeface="Roboto"/>
              </a:rPr>
              <a:t>yn</a:t>
            </a:r>
            <a:r>
              <a:rPr lang="en-US" sz="4800">
                <a:solidFill>
                  <a:schemeClr val="bg1"/>
                </a:solidFill>
                <a:latin typeface="Aptos"/>
                <a:ea typeface="Roboto"/>
                <a:cs typeface="Roboto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Aptos"/>
                <a:ea typeface="Roboto"/>
                <a:cs typeface="Roboto"/>
              </a:rPr>
              <a:t>fawr</a:t>
            </a:r>
            <a:endParaRPr lang="en-US" sz="4800" err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800" y="3785138"/>
            <a:ext cx="5410200" cy="975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4013"/>
              </a:lnSpc>
              <a:defRPr/>
            </a:pPr>
            <a:r>
              <a:rPr lang="en-US" sz="2650">
                <a:solidFill>
                  <a:schemeClr val="bg1"/>
                </a:solidFill>
                <a:latin typeface="Arial"/>
                <a:ea typeface="Inter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Contact: BendallA@cardiff.ac.uk</a:t>
            </a:r>
            <a:endParaRPr lang="en-US" sz="265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609630">
              <a:lnSpc>
                <a:spcPts val="4013"/>
              </a:lnSpc>
              <a:defRPr/>
            </a:pPr>
            <a:endParaRPr lang="en-US" sz="2650">
              <a:solidFill>
                <a:srgbClr val="FFFFFF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85800" y="5634990"/>
            <a:ext cx="3825240" cy="537210"/>
            <a:chOff x="0" y="0"/>
            <a:chExt cx="8229600" cy="107442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8229600" cy="95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630" rtl="0" eaLnBrk="1" fontAlgn="auto" latinLnBrk="0" hangingPunct="1">
                <a:lnSpc>
                  <a:spcPts val="40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/>
                  <a:cs typeface="Arial" panose="020B0604020202020204" pitchFamily="34" charset="0"/>
                  <a:sym typeface="Inter Medium"/>
                </a:rPr>
                <a:t>csp.org.uk/conference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036320"/>
              <a:ext cx="7821663" cy="0"/>
            </a:xfrm>
            <a:prstGeom prst="line">
              <a:avLst/>
            </a:prstGeom>
            <a:ln w="76200" cap="flat">
              <a:solidFill>
                <a:srgbClr val="FCC12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015DFEE6-0021-580B-D22B-1CD5E6F6EE9D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81C9C25-D9ED-C542-A407-9A16CAE993AF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E6EF06E3-A3C5-2F2E-4213-8524A6B60248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pic>
        <p:nvPicPr>
          <p:cNvPr id="4" name="Picture 3" descr="A red sign with white text&#10;&#10;AI-generated content may be incorrect.">
            <a:extLst>
              <a:ext uri="{FF2B5EF4-FFF2-40B4-BE49-F238E27FC236}">
                <a16:creationId xmlns:a16="http://schemas.microsoft.com/office/drawing/2014/main" id="{D39057A5-F64D-E4FD-FE36-3B7551A6C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472" y="2141339"/>
            <a:ext cx="2533149" cy="2571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A8547-5112-8949-5A75-1AC4EFA8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:a16="http://schemas.microsoft.com/office/drawing/2014/main" id="{E275A20C-1B11-97BC-D36A-0494C1881532}"/>
              </a:ext>
            </a:extLst>
          </p:cNvPr>
          <p:cNvSpPr/>
          <p:nvPr/>
        </p:nvSpPr>
        <p:spPr>
          <a:xfrm>
            <a:off x="3706233" y="0"/>
            <a:ext cx="8485767" cy="6857996"/>
          </a:xfrm>
          <a:custGeom>
            <a:avLst/>
            <a:gdLst/>
            <a:ahLst/>
            <a:cxnLst/>
            <a:rect l="l" t="t" r="r" b="b"/>
            <a:pathLst>
              <a:path w="18288000" h="19119675">
                <a:moveTo>
                  <a:pt x="0" y="0"/>
                </a:moveTo>
                <a:lnTo>
                  <a:pt x="18288000" y="0"/>
                </a:lnTo>
                <a:lnTo>
                  <a:pt x="18288000" y="19119674"/>
                </a:lnTo>
                <a:lnTo>
                  <a:pt x="0" y="19119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2931" r="-43676" b="-4293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1F42BC8-ACB4-234F-EE38-BC94758CEBFB}"/>
              </a:ext>
            </a:extLst>
          </p:cNvPr>
          <p:cNvSpPr/>
          <p:nvPr/>
        </p:nvSpPr>
        <p:spPr>
          <a:xfrm>
            <a:off x="457201" y="5904860"/>
            <a:ext cx="2406495" cy="638815"/>
          </a:xfrm>
          <a:custGeom>
            <a:avLst/>
            <a:gdLst/>
            <a:ahLst/>
            <a:cxnLst/>
            <a:rect l="l" t="t" r="r" b="b"/>
            <a:pathLst>
              <a:path w="3609743" h="958223">
                <a:moveTo>
                  <a:pt x="0" y="0"/>
                </a:moveTo>
                <a:lnTo>
                  <a:pt x="3609743" y="0"/>
                </a:lnTo>
                <a:lnTo>
                  <a:pt x="3609743" y="958223"/>
                </a:lnTo>
                <a:lnTo>
                  <a:pt x="0" y="958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3127CF0-F85A-64B3-5E06-CCB0E3636B01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6B0C0A8-50A6-3FB9-DB9E-4B0B91099116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77D57C8D-3A1B-A2E0-26ED-B1ADFE61067A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pic>
        <p:nvPicPr>
          <p:cNvPr id="5" name="Picture 4" descr="Côr Meibion Dwyfor">
            <a:extLst>
              <a:ext uri="{FF2B5EF4-FFF2-40B4-BE49-F238E27FC236}">
                <a16:creationId xmlns:a16="http://schemas.microsoft.com/office/drawing/2014/main" id="{32A01B67-A373-BBA0-A1B8-0F2BBF758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825" y="851053"/>
            <a:ext cx="68008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2B17D-2A7B-4812-89DF-B933F483A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:a16="http://schemas.microsoft.com/office/drawing/2014/main" id="{F3F1053E-B110-D86C-A1B4-CFC958C588FF}"/>
              </a:ext>
            </a:extLst>
          </p:cNvPr>
          <p:cNvSpPr/>
          <p:nvPr/>
        </p:nvSpPr>
        <p:spPr>
          <a:xfrm>
            <a:off x="3706233" y="0"/>
            <a:ext cx="8485767" cy="6857996"/>
          </a:xfrm>
          <a:custGeom>
            <a:avLst/>
            <a:gdLst/>
            <a:ahLst/>
            <a:cxnLst/>
            <a:rect l="l" t="t" r="r" b="b"/>
            <a:pathLst>
              <a:path w="18288000" h="19119675">
                <a:moveTo>
                  <a:pt x="0" y="0"/>
                </a:moveTo>
                <a:lnTo>
                  <a:pt x="18288000" y="0"/>
                </a:lnTo>
                <a:lnTo>
                  <a:pt x="18288000" y="19119674"/>
                </a:lnTo>
                <a:lnTo>
                  <a:pt x="0" y="1911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931" r="-43676" b="-4293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821509A-2F2F-349F-DCF4-5C8D27B3DC99}"/>
              </a:ext>
            </a:extLst>
          </p:cNvPr>
          <p:cNvGrpSpPr/>
          <p:nvPr/>
        </p:nvGrpSpPr>
        <p:grpSpPr>
          <a:xfrm>
            <a:off x="10182225" y="523876"/>
            <a:ext cx="1371600" cy="329495"/>
            <a:chOff x="0" y="0"/>
            <a:chExt cx="677333" cy="16271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DF89444-59CF-65D3-161C-0A7D18F956BD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8053519E-E6F7-7487-65CF-59E10EB4559E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32A8D-0879-5BEA-C231-BD5257AAD3EE}"/>
              </a:ext>
            </a:extLst>
          </p:cNvPr>
          <p:cNvSpPr txBox="1"/>
          <p:nvPr/>
        </p:nvSpPr>
        <p:spPr>
          <a:xfrm>
            <a:off x="478672" y="205675"/>
            <a:ext cx="10391775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C000"/>
                </a:solidFill>
                <a:latin typeface="Aptos"/>
              </a:rPr>
              <a:t>Session Objectives:</a:t>
            </a:r>
          </a:p>
          <a:p>
            <a:endParaRPr lang="en-GB" sz="2400">
              <a:solidFill>
                <a:schemeClr val="bg1"/>
              </a:solidFill>
              <a:latin typeface="Aptos"/>
            </a:endParaRPr>
          </a:p>
          <a:p>
            <a:r>
              <a:rPr lang="en-GB" sz="2800">
                <a:solidFill>
                  <a:schemeClr val="bg1"/>
                </a:solidFill>
                <a:latin typeface="Aptos"/>
              </a:rPr>
              <a:t>1.</a:t>
            </a:r>
            <a:r>
              <a:rPr lang="en-GB" sz="2800">
                <a:solidFill>
                  <a:schemeClr val="bg1"/>
                </a:solidFill>
                <a:latin typeface="Arial"/>
              </a:rPr>
              <a:t> </a:t>
            </a:r>
            <a:r>
              <a:rPr lang="en-GB" sz="2800">
                <a:solidFill>
                  <a:schemeClr val="bg1"/>
                </a:solidFill>
                <a:latin typeface="Aptos"/>
              </a:rPr>
              <a:t>To explore the issues that surround undressing in physiotherapy education with reference to both the existing literature and the student voice. </a:t>
            </a:r>
          </a:p>
          <a:p>
            <a:endParaRPr lang="en-GB" sz="2800">
              <a:solidFill>
                <a:schemeClr val="bg1"/>
              </a:solidFill>
              <a:latin typeface="Aptos"/>
            </a:endParaRPr>
          </a:p>
          <a:p>
            <a:r>
              <a:rPr lang="en-GB" sz="2800">
                <a:solidFill>
                  <a:schemeClr val="bg1"/>
                </a:solidFill>
                <a:latin typeface="Aptos"/>
              </a:rPr>
              <a:t>2. To collectively consider what are the best ways to learn anatomy and to practise physiotherapeutic skills, including the role of innovation </a:t>
            </a:r>
            <a:r>
              <a:rPr lang="en-GB" sz="2800">
                <a:solidFill>
                  <a:schemeClr val="bg1"/>
                </a:solidFill>
                <a:latin typeface="Arial"/>
              </a:rPr>
              <a:t>​</a:t>
            </a:r>
            <a:r>
              <a:rPr lang="en-GB" sz="2800">
                <a:solidFill>
                  <a:schemeClr val="bg1"/>
                </a:solidFill>
                <a:latin typeface="Aptos"/>
              </a:rPr>
              <a:t>within this.</a:t>
            </a:r>
          </a:p>
          <a:p>
            <a:endParaRPr lang="en-GB" sz="2800">
              <a:solidFill>
                <a:schemeClr val="bg1"/>
              </a:solidFill>
              <a:latin typeface="Aptos"/>
            </a:endParaRPr>
          </a:p>
          <a:p>
            <a:r>
              <a:rPr lang="en-GB" sz="2800">
                <a:solidFill>
                  <a:schemeClr val="bg1"/>
                </a:solidFill>
                <a:latin typeface="Aptos"/>
              </a:rPr>
              <a:t>3. To propose ways that educators can maximise the student experience to ensure an inclusive, positive and beneficial learning environment for all, whilst ensuring that high-quality learning and achievement of learning outcomes are met.</a:t>
            </a:r>
            <a:endParaRPr lang="en-US" sz="2800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604633" y="0"/>
            <a:ext cx="8473067" cy="6858000"/>
          </a:xfrm>
          <a:custGeom>
            <a:avLst/>
            <a:gdLst/>
            <a:ahLst/>
            <a:cxnLst/>
            <a:rect l="l" t="t" r="r" b="b"/>
            <a:pathLst>
              <a:path w="18288000" h="19119675">
                <a:moveTo>
                  <a:pt x="0" y="0"/>
                </a:moveTo>
                <a:lnTo>
                  <a:pt x="18288000" y="0"/>
                </a:lnTo>
                <a:lnTo>
                  <a:pt x="18288000" y="19119674"/>
                </a:lnTo>
                <a:lnTo>
                  <a:pt x="0" y="1911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931" r="-43891" b="-4293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5C5E13B-1188-5677-899C-7C4081AB1B14}"/>
              </a:ext>
            </a:extLst>
          </p:cNvPr>
          <p:cNvSpPr txBox="1"/>
          <p:nvPr/>
        </p:nvSpPr>
        <p:spPr>
          <a:xfrm>
            <a:off x="11029548" y="6172200"/>
            <a:ext cx="476653" cy="21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67"/>
              </a:lnSpc>
            </a:pPr>
            <a:fld id="{A7AA5080-7631-49A1-900D-2641BA1E3A7C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pPr algn="r">
                <a:lnSpc>
                  <a:spcPts val="1867"/>
                </a:lnSpc>
              </a:pPr>
              <a:t>4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A4155-9F91-A953-30C0-21C3B6E9D191}"/>
              </a:ext>
            </a:extLst>
          </p:cNvPr>
          <p:cNvSpPr txBox="1"/>
          <p:nvPr/>
        </p:nvSpPr>
        <p:spPr>
          <a:xfrm>
            <a:off x="523229" y="689352"/>
            <a:ext cx="10509788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C000"/>
                </a:solidFill>
                <a:latin typeface="Aptos"/>
                <a:ea typeface="Segoe UI"/>
                <a:cs typeface="Segoe UI"/>
              </a:rPr>
              <a:t>Discussion:</a:t>
            </a:r>
          </a:p>
          <a:p>
            <a:endParaRPr lang="en-GB" sz="3200">
              <a:solidFill>
                <a:schemeClr val="bg1"/>
              </a:solidFill>
              <a:latin typeface="Aptos"/>
              <a:ea typeface="Segoe UI"/>
              <a:cs typeface="Segoe UI"/>
            </a:endParaRPr>
          </a:p>
          <a:p>
            <a:endParaRPr lang="en-GB" sz="3200">
              <a:solidFill>
                <a:schemeClr val="bg1"/>
              </a:solidFill>
              <a:latin typeface="Aptos"/>
              <a:ea typeface="Segoe UI"/>
              <a:cs typeface="Segoe UI"/>
            </a:endParaRPr>
          </a:p>
          <a:p>
            <a:r>
              <a:rPr lang="en-GB" sz="320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Share own</a:t>
            </a:r>
            <a:r>
              <a:rPr lang="en-GB" sz="3200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en-GB" sz="320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experiences</a:t>
            </a:r>
            <a:r>
              <a:rPr lang="en-GB" sz="3200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/</a:t>
            </a:r>
            <a:r>
              <a:rPr lang="en-GB" sz="320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thoughts</a:t>
            </a:r>
            <a:r>
              <a:rPr lang="en-GB" sz="3200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 on </a:t>
            </a:r>
            <a:r>
              <a:rPr lang="en-GB" sz="320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undressing for peer-physical examination to support learning in</a:t>
            </a:r>
            <a:r>
              <a:rPr lang="en-GB" sz="3200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 both </a:t>
            </a:r>
            <a:r>
              <a:rPr lang="en-GB" sz="320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academic and clinical settings</a:t>
            </a:r>
            <a:r>
              <a:rPr lang="en-GB" sz="3200" baseline="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:</a:t>
            </a:r>
            <a:r>
              <a:rPr lang="en-US" sz="3200">
                <a:solidFill>
                  <a:schemeClr val="bg1"/>
                </a:solidFill>
                <a:latin typeface="Aptos"/>
                <a:ea typeface="Segoe UI"/>
                <a:cs typeface="Segoe UI"/>
              </a:rPr>
              <a:t>​</a:t>
            </a:r>
            <a:endParaRPr lang="en-US">
              <a:solidFill>
                <a:schemeClr val="bg1"/>
              </a:solidFill>
            </a:endParaRPr>
          </a:p>
          <a:p>
            <a:pPr rtl="0"/>
            <a:r>
              <a:rPr lang="en-GB" sz="3200">
                <a:latin typeface="Arial Black"/>
                <a:ea typeface="Segoe UI"/>
                <a:cs typeface="Segoe UI"/>
              </a:rPr>
              <a:t>​</a:t>
            </a:r>
          </a:p>
          <a:p>
            <a:pPr marL="457200" lvl="0" indent="-457200" rtl="0">
              <a:buFont typeface="Arial,Sans-Serif"/>
              <a:buChar char="•"/>
            </a:pPr>
            <a:r>
              <a:rPr lang="en-GB" sz="2800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Pros and Cons of utilising this approach</a:t>
            </a:r>
            <a:r>
              <a:rPr lang="en-US" sz="2800">
                <a:latin typeface="Aptos"/>
                <a:ea typeface="Arial"/>
                <a:cs typeface="Arial"/>
              </a:rPr>
              <a:t>​</a:t>
            </a:r>
          </a:p>
          <a:p>
            <a:pPr rtl="0"/>
            <a:r>
              <a:rPr lang="en-GB" sz="2800">
                <a:latin typeface="Aptos"/>
                <a:ea typeface="Segoe UI"/>
                <a:cs typeface="Segoe UI"/>
              </a:rPr>
              <a:t>​</a:t>
            </a:r>
          </a:p>
          <a:p>
            <a:pPr marL="457200" indent="-457200">
              <a:buFont typeface="Arial,Sans-Serif"/>
              <a:buChar char="•"/>
            </a:pPr>
            <a:r>
              <a:rPr lang="en-GB" sz="2800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Potential alternative methods of achieving the </a:t>
            </a:r>
            <a:r>
              <a:rPr lang="en-GB" sz="2800">
                <a:solidFill>
                  <a:srgbClr val="FFFFFF"/>
                </a:solidFill>
                <a:latin typeface="Aptos"/>
                <a:ea typeface="Arial"/>
                <a:cs typeface="Arial"/>
              </a:rPr>
              <a:t>same learning</a:t>
            </a:r>
            <a:r>
              <a:rPr lang="en-GB" sz="2800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 outcomes </a:t>
            </a:r>
          </a:p>
          <a:p>
            <a:pPr algn="ctr"/>
            <a:endParaRPr lang="en-US"/>
          </a:p>
        </p:txBody>
      </p:sp>
      <p:pic>
        <p:nvPicPr>
          <p:cNvPr id="10" name="Picture 9" descr="Pictures Of Group Discussions">
            <a:extLst>
              <a:ext uri="{FF2B5EF4-FFF2-40B4-BE49-F238E27FC236}">
                <a16:creationId xmlns:a16="http://schemas.microsoft.com/office/drawing/2014/main" id="{298A5A97-E18B-1935-D7B9-011343D58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69" y="414337"/>
            <a:ext cx="2352675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F987E-CC2B-837F-7F17-B5C2C3EEE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4730C75-B91F-CF8B-D9B2-8227203E94CD}"/>
              </a:ext>
            </a:extLst>
          </p:cNvPr>
          <p:cNvSpPr/>
          <p:nvPr/>
        </p:nvSpPr>
        <p:spPr>
          <a:xfrm>
            <a:off x="3718933" y="0"/>
            <a:ext cx="8473067" cy="6858000"/>
          </a:xfrm>
          <a:custGeom>
            <a:avLst/>
            <a:gdLst/>
            <a:ahLst/>
            <a:cxnLst/>
            <a:rect l="l" t="t" r="r" b="b"/>
            <a:pathLst>
              <a:path w="18288000" h="19119675">
                <a:moveTo>
                  <a:pt x="0" y="0"/>
                </a:moveTo>
                <a:lnTo>
                  <a:pt x="18288000" y="0"/>
                </a:lnTo>
                <a:lnTo>
                  <a:pt x="18288000" y="19119674"/>
                </a:lnTo>
                <a:lnTo>
                  <a:pt x="0" y="1911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931" r="-43891" b="-4293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116987C-40F4-EAD6-BDDC-733C53A76D3C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99049B-7186-50AC-0CE3-645904A962E4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749D62C-BA76-86E9-2DC5-8254FE061F22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E6494602-786F-29C2-AA4E-C95A73ABCE8C}"/>
              </a:ext>
            </a:extLst>
          </p:cNvPr>
          <p:cNvSpPr txBox="1"/>
          <p:nvPr/>
        </p:nvSpPr>
        <p:spPr>
          <a:xfrm>
            <a:off x="11029548" y="6172200"/>
            <a:ext cx="476653" cy="21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67"/>
              </a:lnSpc>
            </a:pPr>
            <a:fld id="{A7AA5080-7631-49A1-900D-2641BA1E3A7C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pPr algn="r">
                <a:lnSpc>
                  <a:spcPts val="1867"/>
                </a:lnSpc>
              </a:pPr>
              <a:t>5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3F1EA-9202-3FB8-F61F-C6DC32A20DE8}"/>
              </a:ext>
            </a:extLst>
          </p:cNvPr>
          <p:cNvSpPr txBox="1"/>
          <p:nvPr/>
        </p:nvSpPr>
        <p:spPr>
          <a:xfrm>
            <a:off x="866775" y="1895475"/>
            <a:ext cx="609600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rtl="0">
              <a:buFont typeface="Arial,Sans-Serif"/>
              <a:buChar char="•"/>
            </a:pPr>
            <a:r>
              <a:rPr lang="en-GB" sz="3200" b="1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Gender</a:t>
            </a:r>
            <a:r>
              <a:rPr lang="en-US" sz="3200" b="1">
                <a:latin typeface="Aptos"/>
                <a:ea typeface="Arial"/>
                <a:cs typeface="Arial"/>
              </a:rPr>
              <a:t>​</a:t>
            </a:r>
          </a:p>
          <a:p>
            <a:pPr rtl="0"/>
            <a:r>
              <a:rPr lang="en-GB" sz="3200" b="1">
                <a:latin typeface="Aptos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3200" b="1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Culture</a:t>
            </a:r>
            <a:r>
              <a:rPr lang="en-GB" sz="3200" b="1">
                <a:latin typeface="Aptos"/>
                <a:ea typeface="Arial"/>
                <a:cs typeface="Arial"/>
              </a:rPr>
              <a:t>​</a:t>
            </a:r>
          </a:p>
          <a:p>
            <a:pPr rtl="0"/>
            <a:r>
              <a:rPr lang="en-GB" sz="3200" b="1">
                <a:latin typeface="Aptos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3200" b="1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Religion</a:t>
            </a:r>
            <a:r>
              <a:rPr lang="en-US" sz="3200" b="1">
                <a:latin typeface="Aptos"/>
                <a:ea typeface="Arial"/>
                <a:cs typeface="Arial"/>
              </a:rPr>
              <a:t>​</a:t>
            </a:r>
          </a:p>
          <a:p>
            <a:pPr rtl="0"/>
            <a:r>
              <a:rPr lang="en-GB" sz="3200" b="1">
                <a:latin typeface="Aptos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3200" b="1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Ethical</a:t>
            </a:r>
          </a:p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0EDA6-DCEE-90C4-EE62-1D972A8B94F9}"/>
              </a:ext>
            </a:extLst>
          </p:cNvPr>
          <p:cNvSpPr txBox="1"/>
          <p:nvPr/>
        </p:nvSpPr>
        <p:spPr>
          <a:xfrm>
            <a:off x="666750" y="857250"/>
            <a:ext cx="7772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baseline="0">
                <a:solidFill>
                  <a:srgbClr val="FFC000"/>
                </a:solidFill>
                <a:latin typeface="Aptos"/>
              </a:rPr>
              <a:t>The Literature – Key Themes</a:t>
            </a:r>
            <a:endParaRPr lang="en-US" sz="3600">
              <a:solidFill>
                <a:srgbClr val="FFC000"/>
              </a:solidFill>
              <a:latin typeface="Aptos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01460-EEA3-E7B7-DE62-B2F999A3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B3A6F58-58CB-3F7D-A26D-17906B666D83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CE5A0F4-2D38-EB6F-57FF-E8121578E45E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0C941BC-1CDA-EFF8-283B-F296918FA83E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4FEEB8B-83DE-8505-B4F2-D21F57204F7F}"/>
              </a:ext>
            </a:extLst>
          </p:cNvPr>
          <p:cNvSpPr txBox="1"/>
          <p:nvPr/>
        </p:nvSpPr>
        <p:spPr>
          <a:xfrm>
            <a:off x="11029548" y="6172200"/>
            <a:ext cx="476653" cy="21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67"/>
              </a:lnSpc>
            </a:pPr>
            <a:fld id="{A7AA5080-7631-49A1-900D-2641BA1E3A7C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pPr algn="r">
                <a:lnSpc>
                  <a:spcPts val="1867"/>
                </a:lnSpc>
              </a:pPr>
              <a:t>6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77279-E86B-603B-4F01-9EA528037617}"/>
              </a:ext>
            </a:extLst>
          </p:cNvPr>
          <p:cNvSpPr txBox="1"/>
          <p:nvPr/>
        </p:nvSpPr>
        <p:spPr>
          <a:xfrm>
            <a:off x="666750" y="586030"/>
            <a:ext cx="7772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C621"/>
                </a:solidFill>
                <a:latin typeface="Aptos"/>
              </a:rPr>
              <a:t>Our Student Voice</a:t>
            </a:r>
            <a:endParaRPr lang="en-US" sz="3600" b="1">
              <a:latin typeface="Aptos"/>
            </a:endParaRPr>
          </a:p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25480-1AD7-4ABF-CFFA-28C474A73D93}"/>
              </a:ext>
            </a:extLst>
          </p:cNvPr>
          <p:cNvSpPr txBox="1"/>
          <p:nvPr/>
        </p:nvSpPr>
        <p:spPr>
          <a:xfrm>
            <a:off x="666750" y="1353680"/>
            <a:ext cx="6096000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GB" sz="3200" b="1" baseline="0">
                <a:solidFill>
                  <a:srgbClr val="FFFFFF"/>
                </a:solidFill>
                <a:latin typeface="Aptos"/>
                <a:ea typeface="Segoe UI"/>
                <a:cs typeface="Segoe UI"/>
              </a:rPr>
              <a:t>Themes following Frontline Article:</a:t>
            </a:r>
            <a:r>
              <a:rPr lang="en-GB" sz="3200">
                <a:latin typeface="Aptos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3200">
                <a:latin typeface="Aptos"/>
                <a:ea typeface="Segoe UI"/>
                <a:cs typeface="Segoe UI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3200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Menstruation</a:t>
            </a:r>
            <a:r>
              <a:rPr lang="en-GB" sz="3200">
                <a:latin typeface="Aptos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3200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Shaving</a:t>
            </a:r>
            <a:r>
              <a:rPr lang="en-GB" sz="3200">
                <a:latin typeface="Aptos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3200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Fake tan</a:t>
            </a:r>
            <a:r>
              <a:rPr lang="en-GB" sz="3200">
                <a:latin typeface="Aptos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3200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Gender</a:t>
            </a:r>
            <a:r>
              <a:rPr lang="en-GB" sz="3200">
                <a:latin typeface="Aptos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3200" baseline="0">
                <a:solidFill>
                  <a:srgbClr val="FFFFFF"/>
                </a:solidFill>
                <a:latin typeface="Aptos"/>
                <a:ea typeface="Arial"/>
                <a:cs typeface="Arial"/>
              </a:rPr>
              <a:t>Body image</a:t>
            </a:r>
          </a:p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97C8F9-E02D-6059-9088-446226578110}"/>
              </a:ext>
            </a:extLst>
          </p:cNvPr>
          <p:cNvSpPr txBox="1"/>
          <p:nvPr/>
        </p:nvSpPr>
        <p:spPr>
          <a:xfrm>
            <a:off x="6464259" y="1357913"/>
            <a:ext cx="561030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Aptos"/>
                <a:cs typeface="Segoe UI"/>
              </a:rPr>
              <a:t>Themes </a:t>
            </a:r>
            <a:r>
              <a:rPr lang="en-US" sz="3200" b="1">
                <a:solidFill>
                  <a:schemeClr val="bg1"/>
                </a:solidFill>
                <a:latin typeface="Aptos"/>
                <a:cs typeface="Segoe UI"/>
              </a:rPr>
              <a:t>​from student projects:</a:t>
            </a:r>
          </a:p>
          <a:p>
            <a:endParaRPr lang="en-US" sz="3200" b="1">
              <a:solidFill>
                <a:schemeClr val="bg1"/>
              </a:solidFill>
              <a:latin typeface="Aptos"/>
              <a:cs typeface="Segoe U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rgbClr val="FFFFFF"/>
                </a:solidFill>
                <a:latin typeface="Aptos"/>
                <a:cs typeface="Arial"/>
              </a:rPr>
              <a:t>Social dynamics</a:t>
            </a:r>
          </a:p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rgbClr val="FFFFFF"/>
                </a:solidFill>
                <a:latin typeface="Aptos"/>
                <a:cs typeface="Arial"/>
              </a:rPr>
              <a:t>Fear of being judged</a:t>
            </a:r>
            <a:endParaRPr lang="en-GB" sz="3200">
              <a:solidFill>
                <a:srgbClr val="000000"/>
              </a:solidFill>
              <a:latin typeface="Aptos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rgbClr val="FFFFFF"/>
                </a:solidFill>
                <a:latin typeface="Aptos"/>
                <a:cs typeface="Arial"/>
              </a:rPr>
              <a:t>Initial reactions </a:t>
            </a:r>
            <a:endParaRPr lang="en-GB" sz="3200">
              <a:solidFill>
                <a:srgbClr val="000000"/>
              </a:solidFill>
              <a:latin typeface="Aptos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rgbClr val="FFFFFF"/>
                </a:solidFill>
                <a:latin typeface="Aptos"/>
                <a:cs typeface="Arial"/>
              </a:rPr>
              <a:t>Adaptions over time</a:t>
            </a:r>
          </a:p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rgbClr val="FFFFFF"/>
                </a:solidFill>
                <a:latin typeface="Aptos"/>
                <a:cs typeface="Arial"/>
              </a:rPr>
              <a:t>Education and programme perspective</a:t>
            </a:r>
          </a:p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rgbClr val="FFFFFF"/>
                </a:solidFill>
                <a:latin typeface="Aptos"/>
                <a:cs typeface="Arial"/>
              </a:rPr>
              <a:t>Working practices</a:t>
            </a:r>
            <a:endParaRPr lang="en-GB" sz="32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2876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DD989-CBD4-2C80-989A-2DDC6B9B0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18AC28C-A20C-63AA-7D6C-6B4613EED92D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3F24179-87B1-157E-50F1-5104CCB87A3A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6052533-1EEB-C19A-FA66-4CA0C84B67A0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9BE4BBA-1EBE-252D-1342-52C5B39E46F6}"/>
              </a:ext>
            </a:extLst>
          </p:cNvPr>
          <p:cNvSpPr txBox="1"/>
          <p:nvPr/>
        </p:nvSpPr>
        <p:spPr>
          <a:xfrm>
            <a:off x="11029548" y="6172200"/>
            <a:ext cx="476653" cy="21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67"/>
              </a:lnSpc>
            </a:pPr>
            <a:fld id="{A7AA5080-7631-49A1-900D-2641BA1E3A7C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pPr algn="r">
                <a:lnSpc>
                  <a:spcPts val="1867"/>
                </a:lnSpc>
              </a:pPr>
              <a:t>7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41702-5C61-9117-9B6E-3E89E7F58484}"/>
              </a:ext>
            </a:extLst>
          </p:cNvPr>
          <p:cNvSpPr txBox="1"/>
          <p:nvPr/>
        </p:nvSpPr>
        <p:spPr>
          <a:xfrm>
            <a:off x="428625" y="647700"/>
            <a:ext cx="77724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C621"/>
                </a:solidFill>
                <a:latin typeface="Arial Black"/>
              </a:rPr>
              <a:t>The Informed Study Project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7" name="Picture 6" descr="A red sign with white text&#10;&#10;AI-generated content may be incorrect.">
            <a:extLst>
              <a:ext uri="{FF2B5EF4-FFF2-40B4-BE49-F238E27FC236}">
                <a16:creationId xmlns:a16="http://schemas.microsoft.com/office/drawing/2014/main" id="{FC9A0F45-7E81-5542-B770-7C322E1A3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23" y="255712"/>
            <a:ext cx="1202878" cy="1202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445445-A69F-8867-95BF-0EADD528DC11}"/>
              </a:ext>
            </a:extLst>
          </p:cNvPr>
          <p:cNvSpPr txBox="1"/>
          <p:nvPr/>
        </p:nvSpPr>
        <p:spPr>
          <a:xfrm>
            <a:off x="154983" y="1504628"/>
            <a:ext cx="8808203" cy="4878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chemeClr val="bg1"/>
                </a:solidFill>
              </a:rPr>
              <a:t>Web pages / pdf document informing applicants what is involved in studying physiotherapy (including undressing)</a:t>
            </a:r>
            <a:r>
              <a:rPr lang="en-US" sz="3200">
                <a:solidFill>
                  <a:schemeClr val="bg1"/>
                </a:solidFill>
              </a:rPr>
              <a:t>​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chemeClr val="bg1"/>
                </a:solidFill>
              </a:rPr>
              <a:t>Forms part of the fitness to practice declaration for offer holders</a:t>
            </a:r>
            <a:r>
              <a:rPr lang="en-US" sz="3200">
                <a:solidFill>
                  <a:schemeClr val="bg1"/>
                </a:solidFill>
              </a:rPr>
              <a:t>​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3200">
                <a:solidFill>
                  <a:schemeClr val="bg1"/>
                </a:solidFill>
              </a:rPr>
              <a:t>Has evaluated well (from both a student and staff perspective)</a:t>
            </a:r>
          </a:p>
          <a:p>
            <a:pPr algn="ctr"/>
            <a:endParaRPr lang="en-US"/>
          </a:p>
        </p:txBody>
      </p:sp>
      <p:pic>
        <p:nvPicPr>
          <p:cNvPr id="13" name="Picture 12" descr="A black rectangle with red outline&#10;&#10;AI-generated content may be incorrect.">
            <a:extLst>
              <a:ext uri="{FF2B5EF4-FFF2-40B4-BE49-F238E27FC236}">
                <a16:creationId xmlns:a16="http://schemas.microsoft.com/office/drawing/2014/main" id="{05FC76C2-929F-897D-CAA9-02F632C1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090" y="2154486"/>
            <a:ext cx="2940408" cy="2557155"/>
          </a:xfrm>
          <a:prstGeom prst="rect">
            <a:avLst/>
          </a:prstGeom>
        </p:spPr>
      </p:pic>
      <p:pic>
        <p:nvPicPr>
          <p:cNvPr id="15" name="Picture 14" descr="A blue stick figure with one finger up&#10;&#10;AI-generated content may be incorrect.">
            <a:extLst>
              <a:ext uri="{FF2B5EF4-FFF2-40B4-BE49-F238E27FC236}">
                <a16:creationId xmlns:a16="http://schemas.microsoft.com/office/drawing/2014/main" id="{10DB5AFD-D7B7-26BD-7D53-0C33206DB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466" y="4711631"/>
            <a:ext cx="713104" cy="7131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6522CF-FFCE-36D8-F1C6-4D128C76E451}"/>
              </a:ext>
            </a:extLst>
          </p:cNvPr>
          <p:cNvSpPr txBox="1"/>
          <p:nvPr/>
        </p:nvSpPr>
        <p:spPr>
          <a:xfrm>
            <a:off x="9339601" y="2393886"/>
            <a:ext cx="2310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rgbClr val="FFFFFF"/>
                </a:solidFill>
              </a:rPr>
              <a:t>Student quote: “The ISP clearly states what is required of prospective students, as well as what they can look forward to”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E8B453-9083-049D-FD9A-F71DBC16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83145CB-BECE-C6FE-F071-BB01D88679BD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140BD5E-E3D9-97E6-97C5-BD1B5852E5AD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B722332-9F46-684B-2745-E2B4A3772835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3D3833B-13A1-1994-5F37-B02A045CB456}"/>
              </a:ext>
            </a:extLst>
          </p:cNvPr>
          <p:cNvSpPr txBox="1"/>
          <p:nvPr/>
        </p:nvSpPr>
        <p:spPr>
          <a:xfrm>
            <a:off x="11029548" y="6172200"/>
            <a:ext cx="476653" cy="21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67"/>
              </a:lnSpc>
            </a:pPr>
            <a:fld id="{A7AA5080-7631-49A1-900D-2641BA1E3A7C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pPr algn="r">
                <a:lnSpc>
                  <a:spcPts val="1867"/>
                </a:lnSpc>
              </a:pPr>
              <a:t>8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88E8F-8B36-E1D9-90DA-8D1C53035CE9}"/>
              </a:ext>
            </a:extLst>
          </p:cNvPr>
          <p:cNvSpPr txBox="1"/>
          <p:nvPr/>
        </p:nvSpPr>
        <p:spPr>
          <a:xfrm>
            <a:off x="428625" y="647700"/>
            <a:ext cx="7772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C000"/>
                </a:solidFill>
                <a:latin typeface="Aptos"/>
              </a:rPr>
              <a:t>Discussion: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2" name="Picture 1" descr="Pictures Of Group Discussions">
            <a:extLst>
              <a:ext uri="{FF2B5EF4-FFF2-40B4-BE49-F238E27FC236}">
                <a16:creationId xmlns:a16="http://schemas.microsoft.com/office/drawing/2014/main" id="{B2FB6128-007B-C0C3-37B1-5C5CE270C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235" y="159483"/>
            <a:ext cx="2817067" cy="1714500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9FE97F4C-5235-1820-CF9A-4EE7D19D1E5C}"/>
              </a:ext>
            </a:extLst>
          </p:cNvPr>
          <p:cNvSpPr/>
          <p:nvPr/>
        </p:nvSpPr>
        <p:spPr>
          <a:xfrm>
            <a:off x="428971" y="1984894"/>
            <a:ext cx="11254676" cy="4871904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atin typeface="Aptos"/>
                <a:ea typeface="Aptos"/>
                <a:cs typeface="Aptos"/>
              </a:rPr>
              <a:t>What opportunities are there to </a:t>
            </a:r>
            <a:r>
              <a:rPr lang="en-US" sz="3200" err="1">
                <a:latin typeface="Aptos"/>
                <a:ea typeface="Aptos"/>
                <a:cs typeface="Aptos"/>
              </a:rPr>
              <a:t>optimise</a:t>
            </a:r>
            <a:r>
              <a:rPr lang="en-US" sz="3200">
                <a:latin typeface="Aptos"/>
                <a:ea typeface="Aptos"/>
                <a:cs typeface="Aptos"/>
              </a:rPr>
              <a:t> the experience of undressing for peer-physical examination and ensure that education practices are inclusive and positive, whilst ensuring high-quality learning and achievement of learning outcomes?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952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8EFE0-0EE9-F37D-B4C8-30DDF5428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9A02F66-35BB-DC3D-9081-CD4A537C369C}"/>
              </a:ext>
            </a:extLst>
          </p:cNvPr>
          <p:cNvSpPr/>
          <p:nvPr/>
        </p:nvSpPr>
        <p:spPr>
          <a:xfrm>
            <a:off x="3718933" y="0"/>
            <a:ext cx="8473067" cy="6858000"/>
          </a:xfrm>
          <a:custGeom>
            <a:avLst/>
            <a:gdLst/>
            <a:ahLst/>
            <a:cxnLst/>
            <a:rect l="l" t="t" r="r" b="b"/>
            <a:pathLst>
              <a:path w="18288000" h="19119675">
                <a:moveTo>
                  <a:pt x="0" y="0"/>
                </a:moveTo>
                <a:lnTo>
                  <a:pt x="18288000" y="0"/>
                </a:lnTo>
                <a:lnTo>
                  <a:pt x="18288000" y="19119674"/>
                </a:lnTo>
                <a:lnTo>
                  <a:pt x="0" y="1911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931" r="-43891" b="-4293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6F52366-5A53-7D13-41A5-B13F1B243222}"/>
              </a:ext>
            </a:extLst>
          </p:cNvPr>
          <p:cNvGrpSpPr/>
          <p:nvPr/>
        </p:nvGrpSpPr>
        <p:grpSpPr>
          <a:xfrm>
            <a:off x="10134600" y="685801"/>
            <a:ext cx="1371600" cy="329495"/>
            <a:chOff x="0" y="0"/>
            <a:chExt cx="677333" cy="1627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8AE67A7-20AB-4898-2ECF-AB3D100A8400}"/>
                </a:ext>
              </a:extLst>
            </p:cNvPr>
            <p:cNvSpPr/>
            <p:nvPr/>
          </p:nvSpPr>
          <p:spPr>
            <a:xfrm>
              <a:off x="0" y="0"/>
              <a:ext cx="677333" cy="162714"/>
            </a:xfrm>
            <a:custGeom>
              <a:avLst/>
              <a:gdLst/>
              <a:ahLst/>
              <a:cxnLst/>
              <a:rect l="l" t="t" r="r" b="b"/>
              <a:pathLst>
                <a:path w="677333" h="162714">
                  <a:moveTo>
                    <a:pt x="81357" y="0"/>
                  </a:moveTo>
                  <a:lnTo>
                    <a:pt x="595976" y="0"/>
                  </a:lnTo>
                  <a:cubicBezTo>
                    <a:pt x="617554" y="0"/>
                    <a:pt x="638247" y="8572"/>
                    <a:pt x="653504" y="23829"/>
                  </a:cubicBezTo>
                  <a:cubicBezTo>
                    <a:pt x="668762" y="39086"/>
                    <a:pt x="677333" y="59780"/>
                    <a:pt x="677333" y="81357"/>
                  </a:cubicBezTo>
                  <a:lnTo>
                    <a:pt x="677333" y="81357"/>
                  </a:lnTo>
                  <a:cubicBezTo>
                    <a:pt x="677333" y="102934"/>
                    <a:pt x="668762" y="123628"/>
                    <a:pt x="653504" y="138885"/>
                  </a:cubicBezTo>
                  <a:cubicBezTo>
                    <a:pt x="638247" y="154142"/>
                    <a:pt x="617554" y="162714"/>
                    <a:pt x="595976" y="162714"/>
                  </a:cubicBezTo>
                  <a:lnTo>
                    <a:pt x="81357" y="162714"/>
                  </a:lnTo>
                  <a:cubicBezTo>
                    <a:pt x="59780" y="162714"/>
                    <a:pt x="39086" y="154142"/>
                    <a:pt x="23829" y="138885"/>
                  </a:cubicBezTo>
                  <a:cubicBezTo>
                    <a:pt x="8572" y="123628"/>
                    <a:pt x="0" y="102934"/>
                    <a:pt x="0" y="81357"/>
                  </a:cubicBezTo>
                  <a:lnTo>
                    <a:pt x="0" y="81357"/>
                  </a:lnTo>
                  <a:cubicBezTo>
                    <a:pt x="0" y="59780"/>
                    <a:pt x="8572" y="39086"/>
                    <a:pt x="23829" y="23829"/>
                  </a:cubicBezTo>
                  <a:cubicBezTo>
                    <a:pt x="39086" y="8572"/>
                    <a:pt x="59780" y="0"/>
                    <a:pt x="81357" y="0"/>
                  </a:cubicBezTo>
                  <a:close/>
                </a:path>
              </a:pathLst>
            </a:custGeom>
            <a:solidFill>
              <a:srgbClr val="FCC12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3FF31E7-A828-9363-7978-9F4C5CD44F41}"/>
                </a:ext>
              </a:extLst>
            </p:cNvPr>
            <p:cNvSpPr txBox="1"/>
            <p:nvPr/>
          </p:nvSpPr>
          <p:spPr>
            <a:xfrm>
              <a:off x="0" y="0"/>
              <a:ext cx="677333" cy="162714"/>
            </a:xfrm>
            <a:prstGeom prst="rect">
              <a:avLst/>
            </a:prstGeom>
          </p:spPr>
          <p:txBody>
            <a:bodyPr lIns="27093" tIns="27093" rIns="27093" bIns="27093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000000"/>
                  </a:solidFill>
                  <a:latin typeface="Arial" panose="020B0604020202020204" pitchFamily="34" charset="0"/>
                  <a:ea typeface="Inter Semi-Bold"/>
                  <a:cs typeface="Arial" panose="020B0604020202020204" pitchFamily="34" charset="0"/>
                  <a:sym typeface="Inter Semi-Bold"/>
                </a:rPr>
                <a:t>#Physio25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3BE3562-90BA-90A1-C569-FB2C108A1E91}"/>
              </a:ext>
            </a:extLst>
          </p:cNvPr>
          <p:cNvSpPr txBox="1"/>
          <p:nvPr/>
        </p:nvSpPr>
        <p:spPr>
          <a:xfrm>
            <a:off x="11029548" y="6172200"/>
            <a:ext cx="476653" cy="21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67"/>
              </a:lnSpc>
            </a:pPr>
            <a:fld id="{A7AA5080-7631-49A1-900D-2641BA1E3A7C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pPr algn="r">
                <a:lnSpc>
                  <a:spcPts val="1867"/>
                </a:lnSpc>
              </a:pPr>
              <a:t>9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12F65-7337-451E-98F1-5846D33447A4}"/>
              </a:ext>
            </a:extLst>
          </p:cNvPr>
          <p:cNvSpPr txBox="1"/>
          <p:nvPr/>
        </p:nvSpPr>
        <p:spPr>
          <a:xfrm>
            <a:off x="666750" y="857250"/>
            <a:ext cx="77724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ptos"/>
              </a:rPr>
              <a:t>Final thoughts – student quotes</a:t>
            </a:r>
            <a:endParaRPr lang="en-US" sz="4000">
              <a:solidFill>
                <a:schemeClr val="bg1"/>
              </a:solidFill>
              <a:latin typeface="Aptos"/>
            </a:endParaRPr>
          </a:p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8670F27-D4C9-398D-9B62-17522AB33F60}"/>
              </a:ext>
            </a:extLst>
          </p:cNvPr>
          <p:cNvSpPr/>
          <p:nvPr/>
        </p:nvSpPr>
        <p:spPr>
          <a:xfrm>
            <a:off x="547346" y="1837320"/>
            <a:ext cx="4998671" cy="3427660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baseline="0">
                <a:solidFill>
                  <a:srgbClr val="FFFFFF"/>
                </a:solidFill>
                <a:latin typeface="Aptos"/>
              </a:rPr>
              <a:t>“Having to undress yourself really makes you realise how vulnerable patients might feel.”</a:t>
            </a:r>
            <a:r>
              <a:rPr lang="en-US" sz="2400" i="1" baseline="0">
                <a:latin typeface="Aptos"/>
              </a:rPr>
              <a:t>​</a:t>
            </a:r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0205ED4-73D2-6C1B-9F12-1B116F8E355F}"/>
              </a:ext>
            </a:extLst>
          </p:cNvPr>
          <p:cNvSpPr/>
          <p:nvPr/>
        </p:nvSpPr>
        <p:spPr>
          <a:xfrm>
            <a:off x="6507530" y="1832753"/>
            <a:ext cx="4998995" cy="3584917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baseline="0">
                <a:solidFill>
                  <a:srgbClr val="FFFFFF"/>
                </a:solidFill>
                <a:latin typeface="Aptos"/>
              </a:rPr>
              <a:t>“I think it’s…helpful for examining or assessing people. And it’s also important because we know how it feels to be a patient…”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60A77EC16E84BA1F680C2A9BD0C74" ma:contentTypeVersion="3" ma:contentTypeDescription="Create a new document." ma:contentTypeScope="" ma:versionID="fc2569e22711fd39ebad699c0eb2d5a6">
  <xsd:schema xmlns:xsd="http://www.w3.org/2001/XMLSchema" xmlns:xs="http://www.w3.org/2001/XMLSchema" xmlns:p="http://schemas.microsoft.com/office/2006/metadata/properties" xmlns:ns2="b495676e-496a-4f7f-b969-74628e0de003" targetNamespace="http://schemas.microsoft.com/office/2006/metadata/properties" ma:root="true" ma:fieldsID="3dbb988b85b8bca9c55e2bf3d8fb2dff" ns2:_="">
    <xsd:import namespace="b495676e-496a-4f7f-b969-74628e0de0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5676e-496a-4f7f-b969-74628e0de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B5B396-E45B-477D-AFEF-8980AFD822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BFE716-3291-495E-8576-DC069D1381B3}">
  <ds:schemaRefs>
    <ds:schemaRef ds:uri="b495676e-496a-4f7f-b969-74628e0de0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5F01CC-7712-4DA8-9104-057F57370A70}">
  <ds:schemaRefs>
    <ds:schemaRef ds:uri="b495676e-496a-4f7f-b969-74628e0de0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Arial Black</vt:lpstr>
      <vt:lpstr>Arial,Sans-Serif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Mann</dc:creator>
  <cp:lastModifiedBy>Amy Bendall</cp:lastModifiedBy>
  <cp:revision>24</cp:revision>
  <cp:lastPrinted>2025-10-07T07:50:49Z</cp:lastPrinted>
  <dcterms:created xsi:type="dcterms:W3CDTF">2025-06-17T10:50:29Z</dcterms:created>
  <dcterms:modified xsi:type="dcterms:W3CDTF">2025-10-27T16:20:29Z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0x01010000C60A77EC16E84BA1F680C2A9BD0C74</vt:lpwstr>
  </property>
  <property fmtid="{D5CDD505-2E9C-101B-9397-08002B2CF9AE}" pid="3" name="MediaServiceImageTags">
    <vt:lpwstr/>
  </property>
</Properties>
</file>