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331" r:id="rId2"/>
    <p:sldId id="319" r:id="rId3"/>
    <p:sldId id="268" r:id="rId4"/>
    <p:sldId id="259" r:id="rId5"/>
    <p:sldId id="289" r:id="rId6"/>
    <p:sldId id="274" r:id="rId7"/>
    <p:sldId id="315" r:id="rId8"/>
    <p:sldId id="316" r:id="rId9"/>
    <p:sldId id="317" r:id="rId10"/>
    <p:sldId id="332" r:id="rId11"/>
    <p:sldId id="314" r:id="rId12"/>
    <p:sldId id="320" r:id="rId13"/>
    <p:sldId id="318" r:id="rId14"/>
    <p:sldId id="336" r:id="rId15"/>
    <p:sldId id="323" r:id="rId16"/>
    <p:sldId id="324" r:id="rId17"/>
    <p:sldId id="325" r:id="rId18"/>
    <p:sldId id="333" r:id="rId19"/>
    <p:sldId id="32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6"/>
    <p:restoredTop sz="71842"/>
  </p:normalViewPr>
  <p:slideViewPr>
    <p:cSldViewPr snapToGrid="0" snapToObjects="1">
      <p:cViewPr varScale="1">
        <p:scale>
          <a:sx n="80" d="100"/>
          <a:sy n="80" d="100"/>
        </p:scale>
        <p:origin x="1376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71F56-DC8E-CF40-BA83-C1DF969D3763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78723-6177-0B41-9DA8-A41642236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5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4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6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1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8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0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8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5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S7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comparison between law and machine learning is not entirely fanciful I think, and it is interesting that machine learning uses concepts similar to legal concepts.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This is a Machine learning network based on a neural model of interconnected nodes, which are organised into layers.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this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neural model of machine learning uses terms derived from Neuroscience, so we talk about synapses and neurons.  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is a kind of brain science model of machine learning</a:t>
            </a: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applies an input-output process </a:t>
            </a: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involving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self correcting algorithms - deep learning.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8723-6177-0B41-9DA8-A416422363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0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1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0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6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D5A4-77B5-024E-A53C-88B6BDD2ED8E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E766-92EB-C941-8476-BA89D830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86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https://oc-static.poweredbyproctors.co.uk/public/images/23/01/25/Reg-Outlook-1000px_Jan-2023_Products-insight.png?VersionId=.Y9jnCGyYGzehes8sm0E3Ar8KTi8Ad77" TargetMode="Externa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/Users/christosandrikopoulos/Library/Group%20Containers/UBF8T346G9.ms/WebArchiveCopyPasteTempFiles/com.microsoft.Word/page3image556376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42CB9-2EEF-EC4A-9114-5B9B5F1459F0}"/>
              </a:ext>
            </a:extLst>
          </p:cNvPr>
          <p:cNvSpPr txBox="1"/>
          <p:nvPr/>
        </p:nvSpPr>
        <p:spPr>
          <a:xfrm>
            <a:off x="162325" y="5571831"/>
            <a:ext cx="11867349" cy="1600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2800" dirty="0">
                <a:effectLst/>
                <a:highlight>
                  <a:srgbClr val="000000"/>
                </a:highlight>
                <a:latin typeface="Yu Gothic Light" panose="020B0300000000000000" pitchFamily="34" charset="-128"/>
                <a:ea typeface="Yu Gothic Light" panose="020B0300000000000000" pitchFamily="34" charset="-128"/>
              </a:rPr>
              <a:t>Towards a new EU approach on robot liability</a:t>
            </a:r>
          </a:p>
          <a:p>
            <a:pPr algn="ctr"/>
            <a:r>
              <a:rPr lang="en-GB" sz="2800" dirty="0">
                <a:effectLst/>
                <a:highlight>
                  <a:srgbClr val="000000"/>
                </a:highlight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+mj-cs"/>
              </a:rPr>
              <a:t>Dr Christos Andrikopoulos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+mj-cs"/>
              </a:rPr>
              <a:t>Lecturer in Law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pc="500" dirty="0">
              <a:solidFill>
                <a:schemeClr val="tx1">
                  <a:lumMod val="85000"/>
                  <a:lumOff val="15000"/>
                </a:schemeClr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B37E9-F0B6-7347-9BB9-E1C79FB25A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5814"/>
          <a:stretch/>
        </p:blipFill>
        <p:spPr>
          <a:xfrm>
            <a:off x="21" y="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824B642-028A-9387-02EF-079582CF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70" y="5524831"/>
            <a:ext cx="1387930" cy="13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3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work flow&#10;&#10;Description automatically generated">
            <a:extLst>
              <a:ext uri="{FF2B5EF4-FFF2-40B4-BE49-F238E27FC236}">
                <a16:creationId xmlns:a16="http://schemas.microsoft.com/office/drawing/2014/main" id="{EF691A83-E973-96DC-0636-5FA76578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1" y="1442909"/>
            <a:ext cx="11136317" cy="4619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60D70F-EECD-B78C-86E6-63749E809C5D}"/>
              </a:ext>
            </a:extLst>
          </p:cNvPr>
          <p:cNvSpPr txBox="1"/>
          <p:nvPr/>
        </p:nvSpPr>
        <p:spPr>
          <a:xfrm>
            <a:off x="1786597" y="64711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F6B49-E945-A255-AE61-92BBA64276AF}"/>
              </a:ext>
            </a:extLst>
          </p:cNvPr>
          <p:cNvSpPr txBox="1"/>
          <p:nvPr/>
        </p:nvSpPr>
        <p:spPr>
          <a:xfrm>
            <a:off x="527841" y="388222"/>
            <a:ext cx="7758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NPUT-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O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UTPUT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ROCESS IN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L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EGAL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C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ASES</a:t>
            </a:r>
            <a:endParaRPr lang="en-GB" sz="28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83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69EA3CB9-295D-B731-5C01-7B3A7510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07" y="544373"/>
            <a:ext cx="9505080" cy="5947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FCEAB-2424-0B16-CF3E-6254951CE240}"/>
              </a:ext>
            </a:extLst>
          </p:cNvPr>
          <p:cNvSpPr txBox="1"/>
          <p:nvPr/>
        </p:nvSpPr>
        <p:spPr>
          <a:xfrm>
            <a:off x="562708" y="544373"/>
            <a:ext cx="112040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N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EURAL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N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ETWORK -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B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ACKPROPAGATION</a:t>
            </a:r>
            <a:endParaRPr lang="en-GB" sz="28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6A6B2-ABBF-B044-5E98-09446379D4EB}"/>
              </a:ext>
            </a:extLst>
          </p:cNvPr>
          <p:cNvSpPr txBox="1"/>
          <p:nvPr/>
        </p:nvSpPr>
        <p:spPr>
          <a:xfrm>
            <a:off x="942535" y="5998978"/>
            <a:ext cx="3854548" cy="626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27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7AA13-64F5-824E-A4FB-95FBBC2B9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" y="1300054"/>
            <a:ext cx="1137969" cy="686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F3C8C-6755-0F47-91DE-D621429699F0}"/>
              </a:ext>
            </a:extLst>
          </p:cNvPr>
          <p:cNvSpPr txBox="1"/>
          <p:nvPr/>
        </p:nvSpPr>
        <p:spPr>
          <a:xfrm>
            <a:off x="1091184" y="535213"/>
            <a:ext cx="10009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European Parliament report (2017)</a:t>
            </a:r>
          </a:p>
          <a:p>
            <a:pPr algn="ctr"/>
            <a:endParaRPr lang="en-GB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pPr algn="ctr"/>
            <a:r>
              <a:rPr lang="en-GB" sz="2000" i="1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with recommendations to the Commission on Civil Law Rules on Robotics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864C5-02EA-494E-8385-6E3062ACA127}"/>
              </a:ext>
            </a:extLst>
          </p:cNvPr>
          <p:cNvSpPr txBox="1"/>
          <p:nvPr/>
        </p:nvSpPr>
        <p:spPr>
          <a:xfrm>
            <a:off x="755904" y="2197298"/>
            <a:ext cx="8186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Kohinoor Telugu Light" panose="02000000000000000000" pitchFamily="2" charset="77"/>
              <a:cs typeface="Kohinoor Telugu Light" panose="02000000000000000000" pitchFamily="2" charset="77"/>
            </a:endParaRPr>
          </a:p>
          <a:p>
            <a:pPr algn="ctr"/>
            <a:r>
              <a:rPr lang="en-GB" sz="24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autonomous machines: </a:t>
            </a:r>
          </a:p>
          <a:p>
            <a:pPr algn="ctr"/>
            <a:r>
              <a:rPr lang="en-GB" sz="24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					</a:t>
            </a:r>
            <a:r>
              <a:rPr lang="en-GB" sz="2400" i="1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as electronic persons</a:t>
            </a:r>
          </a:p>
          <a:p>
            <a:r>
              <a:rPr lang="en-GB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 </a:t>
            </a:r>
          </a:p>
          <a:p>
            <a:r>
              <a:rPr lang="en-GB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 </a:t>
            </a:r>
          </a:p>
          <a:p>
            <a:pPr lvl="1"/>
            <a:endParaRPr lang="en-GB" dirty="0">
              <a:latin typeface="Kohinoor Telugu Light" panose="02000000000000000000" pitchFamily="2" charset="77"/>
              <a:cs typeface="Kohinoor Telugu Light" panose="02000000000000000000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DD8A6-822F-F548-A72F-260E27ED4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952" y="3429000"/>
            <a:ext cx="5022684" cy="27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aphic of a symbol of a scales&#10;&#10;Description automatically generated with medium confidence">
            <a:extLst>
              <a:ext uri="{FF2B5EF4-FFF2-40B4-BE49-F238E27FC236}">
                <a16:creationId xmlns:a16="http://schemas.microsoft.com/office/drawing/2014/main" id="{140AF890-3F1F-C614-876E-E510B2062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DCBC8B-CB55-1BD0-8C8B-EE2E7C7A35FA}"/>
              </a:ext>
            </a:extLst>
          </p:cNvPr>
          <p:cNvSpPr txBox="1"/>
          <p:nvPr/>
        </p:nvSpPr>
        <p:spPr>
          <a:xfrm>
            <a:off x="675251" y="520505"/>
            <a:ext cx="827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3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AI </a:t>
            </a:r>
            <a:r>
              <a:rPr lang="en-GR" sz="28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AND THE</a:t>
            </a:r>
            <a:r>
              <a:rPr lang="en-GR" sz="3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L</a:t>
            </a:r>
            <a:r>
              <a:rPr lang="en-GR" sz="28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AW</a:t>
            </a:r>
            <a:r>
              <a:rPr lang="en-GR" sz="3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r>
              <a:rPr lang="en-GR" sz="28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OF </a:t>
            </a:r>
            <a:r>
              <a:rPr lang="en-GR" sz="3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O</a:t>
            </a:r>
            <a:r>
              <a:rPr lang="en-GR" sz="28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BLIGATIONS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05EEC3-CCB5-2E6D-17A6-B18121051BF0}"/>
              </a:ext>
            </a:extLst>
          </p:cNvPr>
          <p:cNvSpPr txBox="1"/>
          <p:nvPr/>
        </p:nvSpPr>
        <p:spPr>
          <a:xfrm>
            <a:off x="3918102" y="1443848"/>
            <a:ext cx="82738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AI AND FAULT:</a:t>
            </a:r>
          </a:p>
          <a:p>
            <a:pPr lvl="4"/>
            <a:endParaRPr lang="en-GB" sz="2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lvl="4"/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r>
              <a:rPr lang="en-GR" sz="24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H</a:t>
            </a: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ow far </a:t>
            </a:r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the rules of negligence</a:t>
            </a: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can be appropriately applied to decisions taken by AI?</a:t>
            </a:r>
          </a:p>
          <a:p>
            <a:pPr lvl="2"/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ALGORITHMS AND </a:t>
            </a:r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</a:t>
            </a: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GENCY</a:t>
            </a:r>
            <a:r>
              <a:rPr lang="en-GB" sz="24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:</a:t>
            </a:r>
            <a:endParaRPr lang="en-GB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lvl="4"/>
            <a:endParaRPr lang="en-GR" sz="2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lvl="4"/>
            <a:r>
              <a:rPr lang="en-GR" sz="24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W</a:t>
            </a: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ho should bear legal responsibility for decisions made by AI?</a:t>
            </a:r>
          </a:p>
          <a:p>
            <a:pPr lvl="2"/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DEFECTIVE AI</a:t>
            </a:r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: </a:t>
            </a:r>
          </a:p>
          <a:p>
            <a:pPr marL="514350" indent="-514350">
              <a:buFont typeface="+mj-lt"/>
              <a:buAutoNum type="alphaLcParenR"/>
            </a:pPr>
            <a:endParaRPr lang="en-GB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lvl="4"/>
            <a:r>
              <a:rPr lang="en-GR" sz="24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W</a:t>
            </a:r>
            <a:r>
              <a:rPr lang="en-GR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hat counts as defective AI?</a:t>
            </a:r>
          </a:p>
        </p:txBody>
      </p:sp>
    </p:spTree>
    <p:extLst>
      <p:ext uri="{BB962C8B-B14F-4D97-AF65-F5344CB8AC3E}">
        <p14:creationId xmlns:p14="http://schemas.microsoft.com/office/powerpoint/2010/main" val="42841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EB9EE1C-63D4-3E67-98AC-D9D60158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440">
            <a:off x="1292395" y="582971"/>
            <a:ext cx="2632264" cy="1751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8375C8-1DCF-A69E-AFB9-38F95CE9A6A8}"/>
              </a:ext>
            </a:extLst>
          </p:cNvPr>
          <p:cNvSpPr txBox="1"/>
          <p:nvPr/>
        </p:nvSpPr>
        <p:spPr>
          <a:xfrm>
            <a:off x="3164108" y="609270"/>
            <a:ext cx="6485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EU LEGAL FRAMEWORK ON AI</a:t>
            </a:r>
            <a:endParaRPr lang="en-GR" sz="28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B6FDA-030F-A374-7412-D29B7F321C50}"/>
              </a:ext>
            </a:extLst>
          </p:cNvPr>
          <p:cNvSpPr txBox="1"/>
          <p:nvPr/>
        </p:nvSpPr>
        <p:spPr>
          <a:xfrm>
            <a:off x="349348" y="1927273"/>
            <a:ext cx="114933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European Parliament’s resolution on AI Act, P9_TA(2024)0138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Proposal for an AI liability directive, COM/2022/496 final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Proposal for a revised Product Liability Directive, COM(2022) 495 final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Proposal for a regulation laying down harmonised rules on AI, COM/2021/206 final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Proposal for a Regulation on Product Safety, COM/2021/346 final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European Parliament resolution on a civil liability regime for AI 2020/ 2014(INL)</a:t>
            </a:r>
            <a:endParaRPr lang="en-GR" sz="2400" i="1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40CF7-DC6D-9531-8834-61282C38C76C}"/>
              </a:ext>
            </a:extLst>
          </p:cNvPr>
          <p:cNvSpPr txBox="1"/>
          <p:nvPr/>
        </p:nvSpPr>
        <p:spPr>
          <a:xfrm>
            <a:off x="2110154" y="4979964"/>
            <a:ext cx="7100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Categories of AI-related risks:</a:t>
            </a:r>
          </a:p>
          <a:p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r>
              <a:rPr lang="en-GB" sz="2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minimal risk, limited risk, high risk, unacceptable risk</a:t>
            </a:r>
            <a:endParaRPr lang="en-GR" sz="24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999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16E52-FD18-A9A7-61EE-107BFDFB3A3B}"/>
              </a:ext>
            </a:extLst>
          </p:cNvPr>
          <p:cNvSpPr txBox="1"/>
          <p:nvPr/>
        </p:nvSpPr>
        <p:spPr>
          <a:xfrm>
            <a:off x="6856458" y="150261"/>
            <a:ext cx="488564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1</a:t>
            </a:r>
            <a:r>
              <a:rPr lang="en-GB" sz="2800" baseline="300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st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 OBJECTIVE </a:t>
            </a:r>
            <a:endParaRPr lang="en-GB" sz="2800" kern="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en-GB" sz="2800" i="1" kern="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r>
              <a:rPr lang="en-GB" sz="2400" i="1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Liability </a:t>
            </a:r>
            <a:r>
              <a:rPr lang="en-GR" sz="2400" i="1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scheme by reference to the claimant’s interest </a:t>
            </a:r>
            <a:endParaRPr lang="en-GB" sz="2400" i="1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pic>
        <p:nvPicPr>
          <p:cNvPr id="12" name="Picture 11" descr="A person sitting on a suitcase&#10;&#10;Description automatically generated">
            <a:extLst>
              <a:ext uri="{FF2B5EF4-FFF2-40B4-BE49-F238E27FC236}">
                <a16:creationId xmlns:a16="http://schemas.microsoft.com/office/drawing/2014/main" id="{F25AD2A5-636B-5015-2AC7-E192857AC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21" r="-2" b="-2"/>
          <a:stretch/>
        </p:blipFill>
        <p:spPr>
          <a:xfrm>
            <a:off x="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BEBB21-B712-E5D8-8A4D-F3877C472BA8}"/>
              </a:ext>
            </a:extLst>
          </p:cNvPr>
          <p:cNvSpPr txBox="1"/>
          <p:nvPr/>
        </p:nvSpPr>
        <p:spPr>
          <a:xfrm>
            <a:off x="6689153" y="2483609"/>
            <a:ext cx="4509116" cy="256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000" dirty="0">
                <a:effectLst/>
                <a:highlight>
                  <a:srgbClr val="000000"/>
                </a:highlight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personal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R" sz="2000" dirty="0">
              <a:highlight>
                <a:srgbClr val="000000"/>
              </a:highlight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000000"/>
                </a:highlight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r</a:t>
            </a:r>
            <a:r>
              <a:rPr lang="en-GR" sz="2000" dirty="0">
                <a:effectLst/>
                <a:highlight>
                  <a:srgbClr val="000000"/>
                </a:highlight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eputational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R" sz="2000" dirty="0">
              <a:highlight>
                <a:srgbClr val="000000"/>
              </a:highlight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000" dirty="0">
                <a:effectLst/>
                <a:highlight>
                  <a:srgbClr val="000000"/>
                </a:highlight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damage to property</a:t>
            </a:r>
            <a:endParaRPr lang="en-GR" sz="2000" dirty="0">
              <a:highlight>
                <a:srgbClr val="000000"/>
              </a:highlight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R" sz="2000" dirty="0">
              <a:effectLst/>
              <a:highlight>
                <a:srgbClr val="000000"/>
              </a:highlight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000" dirty="0">
                <a:effectLst/>
                <a:highlight>
                  <a:srgbClr val="000000"/>
                </a:highlight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pure economic losses</a:t>
            </a:r>
            <a:endParaRPr lang="en-GB" sz="2000" dirty="0">
              <a:highlight>
                <a:srgbClr val="000000"/>
              </a:highlight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68990-153C-8AA1-1A33-8F5A16B53761}"/>
              </a:ext>
            </a:extLst>
          </p:cNvPr>
          <p:cNvSpPr txBox="1"/>
          <p:nvPr/>
        </p:nvSpPr>
        <p:spPr>
          <a:xfrm>
            <a:off x="0" y="6289240"/>
            <a:ext cx="5373858" cy="55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6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7BC214F-3441-BE31-95A5-D0D181862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59066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5" descr="A blue and green shopping cart&#10;&#10;Description automatically generated">
            <a:extLst>
              <a:ext uri="{FF2B5EF4-FFF2-40B4-BE49-F238E27FC236}">
                <a16:creationId xmlns:a16="http://schemas.microsoft.com/office/drawing/2014/main" id="{9C027770-E85C-B1DE-4A43-608DE605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7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6" y="1707616"/>
            <a:ext cx="5311383" cy="2655692"/>
          </a:xfrm>
          <a:prstGeom prst="rect">
            <a:avLst/>
          </a:prstGeom>
          <a:noFill/>
          <a:effectLst>
            <a:glow rad="127000">
              <a:schemeClr val="tx1"/>
            </a:glow>
            <a:outerShdw dist="50800" dir="5400000" algn="ctr" rotWithShape="0">
              <a:schemeClr val="tx1">
                <a:alpha val="43000"/>
              </a:schemeClr>
            </a:outerShdw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35AEB7-599C-B382-3A99-A9DE65DE3EA8}"/>
              </a:ext>
            </a:extLst>
          </p:cNvPr>
          <p:cNvSpPr txBox="1"/>
          <p:nvPr/>
        </p:nvSpPr>
        <p:spPr>
          <a:xfrm>
            <a:off x="-104101" y="948420"/>
            <a:ext cx="809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kern="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E</a:t>
            </a:r>
            <a:r>
              <a:rPr lang="en-GB" sz="2400" i="1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xtending</a:t>
            </a:r>
            <a:r>
              <a:rPr lang="en-GR" sz="2400" i="1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 Strict Liability under </a:t>
            </a:r>
            <a:r>
              <a:rPr lang="en-GB" sz="2400" i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Product Liability Directive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41FDE-E7E7-C704-A491-F3394E0F6A10}"/>
              </a:ext>
            </a:extLst>
          </p:cNvPr>
          <p:cNvSpPr txBox="1"/>
          <p:nvPr/>
        </p:nvSpPr>
        <p:spPr>
          <a:xfrm>
            <a:off x="476648" y="2623901"/>
            <a:ext cx="58865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includ</a:t>
            </a:r>
            <a:r>
              <a:rPr lang="en-GB" sz="2000" dirty="0" err="1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ing</a:t>
            </a: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specific </a:t>
            </a: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intangible products</a:t>
            </a:r>
          </a:p>
          <a:p>
            <a:endParaRPr lang="en-GR" sz="20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reversing the burden of proof</a:t>
            </a:r>
          </a:p>
          <a:p>
            <a:endParaRPr lang="en-GR" sz="20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removing the development risk defense and the arbitrary damages threshold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4D898-0A59-B02B-AE35-3F03A43BB6DD}"/>
              </a:ext>
            </a:extLst>
          </p:cNvPr>
          <p:cNvSpPr txBox="1"/>
          <p:nvPr/>
        </p:nvSpPr>
        <p:spPr>
          <a:xfrm>
            <a:off x="7111862" y="353447"/>
            <a:ext cx="359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2</a:t>
            </a:r>
            <a:r>
              <a:rPr lang="en-GB" sz="2800" baseline="300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nd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  OBJECTIVE </a:t>
            </a:r>
            <a:endParaRPr lang="en-GB" sz="2800" kern="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1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5EDB3-384F-6B4A-0652-6755BDCC2895}"/>
              </a:ext>
            </a:extLst>
          </p:cNvPr>
          <p:cNvSpPr txBox="1"/>
          <p:nvPr/>
        </p:nvSpPr>
        <p:spPr>
          <a:xfrm>
            <a:off x="423080" y="1167136"/>
            <a:ext cx="1091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Introducing Legislation based on a S</a:t>
            </a: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ector-Specific </a:t>
            </a:r>
            <a:r>
              <a:rPr lang="en-GB" sz="2400" i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R</a:t>
            </a: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isk </a:t>
            </a:r>
            <a:r>
              <a:rPr lang="en-GB" sz="2400" i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M</a:t>
            </a: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anagement </a:t>
            </a:r>
            <a:r>
              <a:rPr lang="en-GB" sz="2400" i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</a:t>
            </a:r>
            <a:r>
              <a:rPr lang="en-GB" sz="2400" i="1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pproach </a:t>
            </a:r>
            <a:endParaRPr lang="en-GB" sz="2400" i="1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pic>
        <p:nvPicPr>
          <p:cNvPr id="3074" name="Picture 2" descr="IBM Watson">
            <a:extLst>
              <a:ext uri="{FF2B5EF4-FFF2-40B4-BE49-F238E27FC236}">
                <a16:creationId xmlns:a16="http://schemas.microsoft.com/office/drawing/2014/main" id="{6AAE8BA9-4B45-E68C-E2D6-FF80E7E1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03" y="2019584"/>
            <a:ext cx="5154244" cy="46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1F4914-B836-0B71-A059-708AEAB53A4B}"/>
              </a:ext>
            </a:extLst>
          </p:cNvPr>
          <p:cNvSpPr txBox="1"/>
          <p:nvPr/>
        </p:nvSpPr>
        <p:spPr>
          <a:xfrm>
            <a:off x="6823729" y="313413"/>
            <a:ext cx="429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3</a:t>
            </a:r>
            <a:r>
              <a:rPr lang="en-GB" sz="2800" baseline="300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rd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  OBJECTIVE </a:t>
            </a:r>
            <a:endParaRPr lang="en-GB" sz="2800" kern="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49CF2-EF11-746F-B098-52765EA3C37C}"/>
              </a:ext>
            </a:extLst>
          </p:cNvPr>
          <p:cNvSpPr txBox="1"/>
          <p:nvPr/>
        </p:nvSpPr>
        <p:spPr>
          <a:xfrm>
            <a:off x="373038" y="2254804"/>
            <a:ext cx="5722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</a:t>
            </a: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ssigning strict liability to the party best placed to: </a:t>
            </a:r>
          </a:p>
          <a:p>
            <a:endParaRPr lang="en-GB" sz="20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identify the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control and minimize the risk;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manage the risk, for example, through obtaining insurance</a:t>
            </a:r>
            <a:endParaRPr lang="en-GB" sz="20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FBC1B-3F53-6F09-A3E8-4078DC3A83C4}"/>
              </a:ext>
            </a:extLst>
          </p:cNvPr>
          <p:cNvSpPr txBox="1"/>
          <p:nvPr/>
        </p:nvSpPr>
        <p:spPr>
          <a:xfrm>
            <a:off x="696035" y="4954137"/>
            <a:ext cx="465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e.g. </a:t>
            </a: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IBM’s Watso</a:t>
            </a: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n </a:t>
            </a:r>
          </a:p>
          <a:p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	(</a:t>
            </a: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AI enabled diagnostic technology</a:t>
            </a: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)</a:t>
            </a:r>
            <a:endParaRPr lang="en-GR" sz="20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01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7E8ED-340E-492D-78B4-56A9B15650AF}"/>
              </a:ext>
            </a:extLst>
          </p:cNvPr>
          <p:cNvSpPr txBox="1"/>
          <p:nvPr/>
        </p:nvSpPr>
        <p:spPr>
          <a:xfrm>
            <a:off x="913274" y="894130"/>
            <a:ext cx="8513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CONCLUSION</a:t>
            </a:r>
            <a:r>
              <a:rPr lang="en-GB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9CE2C-128A-D62C-9D3A-331B7623E3D0}"/>
              </a:ext>
            </a:extLst>
          </p:cNvPr>
          <p:cNvSpPr txBox="1"/>
          <p:nvPr/>
        </p:nvSpPr>
        <p:spPr>
          <a:xfrm>
            <a:off x="1031631" y="1951672"/>
            <a:ext cx="101287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kern="1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Recommending</a:t>
            </a:r>
            <a:r>
              <a:rPr lang="en-GB" sz="2400" kern="1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 a new robot liability regime in the EU based on:</a:t>
            </a:r>
            <a:endParaRPr lang="en-GR" sz="2400" kern="1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en-GB" sz="2400" kern="1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the claimant’s interests</a:t>
            </a:r>
            <a:endParaRPr lang="en-GB" sz="2400" kern="1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the appropriate changes of Product Liability Directive</a:t>
            </a:r>
            <a:endParaRPr lang="en-GB" sz="2400" kern="1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an effective sector-specific Risk Management Approach</a:t>
            </a:r>
            <a:endParaRPr lang="en-GR" sz="2400" kern="1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400" kern="1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GR" sz="2400" kern="100" dirty="0">
              <a:effectLst/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6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D9494-FA7C-BF98-D92F-3505E7F944F6}"/>
              </a:ext>
            </a:extLst>
          </p:cNvPr>
          <p:cNvPicPr/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01F77-1393-C035-35F8-F73CBA07C5A6}"/>
              </a:ext>
            </a:extLst>
          </p:cNvPr>
          <p:cNvSpPr txBox="1"/>
          <p:nvPr/>
        </p:nvSpPr>
        <p:spPr>
          <a:xfrm>
            <a:off x="611262" y="1027432"/>
            <a:ext cx="4206923" cy="555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T H A N K   Y O U </a:t>
            </a:r>
          </a:p>
        </p:txBody>
      </p:sp>
    </p:spTree>
    <p:extLst>
      <p:ext uri="{BB962C8B-B14F-4D97-AF65-F5344CB8AC3E}">
        <p14:creationId xmlns:p14="http://schemas.microsoft.com/office/powerpoint/2010/main" val="337450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B916E23-6BC0-A680-2143-8CD58205B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99"/>
            <a:ext cx="12192000" cy="65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0C34D8-2F75-51C8-5738-ECD93680508A}"/>
              </a:ext>
            </a:extLst>
          </p:cNvPr>
          <p:cNvSpPr txBox="1"/>
          <p:nvPr/>
        </p:nvSpPr>
        <p:spPr>
          <a:xfrm>
            <a:off x="534572" y="436099"/>
            <a:ext cx="34438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800" spc="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O</a:t>
            </a:r>
            <a:r>
              <a:rPr lang="en-GB" sz="3200" spc="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UTLINE</a:t>
            </a:r>
            <a:r>
              <a:rPr lang="en-GR" sz="3200" spc="4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endParaRPr lang="en-GB" sz="3200" spc="4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F5328-B4CE-25CF-8ABD-78D2D0ECB38D}"/>
              </a:ext>
            </a:extLst>
          </p:cNvPr>
          <p:cNvSpPr txBox="1"/>
          <p:nvPr/>
        </p:nvSpPr>
        <p:spPr>
          <a:xfrm>
            <a:off x="1276732" y="1351508"/>
            <a:ext cx="986713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/>
            <a:endParaRPr lang="en-GB" sz="36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2800" spc="2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LEGAL AND TECHNICAL CHALLENGES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GB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2800" spc="2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EU REGULATORY INITIATIVES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GB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2800" spc="2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RO</a:t>
            </a:r>
            <a:r>
              <a:rPr lang="en-GB" sz="2800" spc="2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BOT</a:t>
            </a:r>
            <a:r>
              <a:rPr lang="en-GB" sz="2800" spc="2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 LIABILITY - NEW REGIME?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CLAIMANT’S INTEREST</a:t>
            </a: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AMENDMENT OF PRODUCT LIABILITY DIRECTIVE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SECTOR-SPECIFIC RISK MANAGEMENT APPROACH</a:t>
            </a: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endParaRPr lang="en-GR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685800" lvl="1"/>
            <a:endParaRPr lang="en-GR" sz="2800" spc="200" dirty="0">
              <a:latin typeface="Yu Gothic Light" panose="020B0300000000000000" pitchFamily="34" charset="-128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6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B160DD-8419-844B-9E52-C495A34667C2}"/>
              </a:ext>
            </a:extLst>
          </p:cNvPr>
          <p:cNvSpPr/>
          <p:nvPr/>
        </p:nvSpPr>
        <p:spPr>
          <a:xfrm>
            <a:off x="8579224" y="794249"/>
            <a:ext cx="3227294" cy="5698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FD0DF8-0839-0644-BCBE-69CBA397F734}"/>
              </a:ext>
            </a:extLst>
          </p:cNvPr>
          <p:cNvSpPr/>
          <p:nvPr/>
        </p:nvSpPr>
        <p:spPr>
          <a:xfrm>
            <a:off x="4511041" y="794249"/>
            <a:ext cx="3398520" cy="566773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45AC6B-E244-CB44-A9D7-E46E23ECEB3E}"/>
              </a:ext>
            </a:extLst>
          </p:cNvPr>
          <p:cNvSpPr/>
          <p:nvPr/>
        </p:nvSpPr>
        <p:spPr>
          <a:xfrm>
            <a:off x="389965" y="820271"/>
            <a:ext cx="3442447" cy="5641712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34EE-5969-AA41-9772-A65C9583364F}"/>
              </a:ext>
            </a:extLst>
          </p:cNvPr>
          <p:cNvSpPr txBox="1"/>
          <p:nvPr/>
        </p:nvSpPr>
        <p:spPr>
          <a:xfrm>
            <a:off x="2608729" y="147918"/>
            <a:ext cx="692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GRO-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F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OOD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S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UPPLY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C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HAIN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C5BAD-F31B-3041-98E4-977C36A5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3" y="1069502"/>
            <a:ext cx="3113636" cy="1389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ADEDB-F23B-014B-A87E-478F97D82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13" y="4424840"/>
            <a:ext cx="3074686" cy="14151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A6F822-35AC-B441-9451-E1E18F821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13" y="2643745"/>
            <a:ext cx="3074686" cy="15705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55985B-B135-E942-B8A5-F8B292BD016D}"/>
              </a:ext>
            </a:extLst>
          </p:cNvPr>
          <p:cNvSpPr txBox="1"/>
          <p:nvPr/>
        </p:nvSpPr>
        <p:spPr>
          <a:xfrm>
            <a:off x="543962" y="6075784"/>
            <a:ext cx="3173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AGRICULTURE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4D31AC-68E4-564D-838B-5F13813F8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577" y="1032318"/>
            <a:ext cx="2800510" cy="14264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1EF2A5-F925-5B48-ACF5-6240AAFAD731}"/>
              </a:ext>
            </a:extLst>
          </p:cNvPr>
          <p:cNvSpPr txBox="1"/>
          <p:nvPr/>
        </p:nvSpPr>
        <p:spPr>
          <a:xfrm>
            <a:off x="4511041" y="6084380"/>
            <a:ext cx="339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FOOD PROCESSING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884924-4C57-8A47-BBE1-64738C214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271" y="2689494"/>
            <a:ext cx="3027707" cy="14317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D7FE19-440F-7B44-9CCE-AC79AF6D7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271" y="4424840"/>
            <a:ext cx="3041634" cy="14745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9A710F-DA21-4246-A520-9D831CB61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8577" y="2645769"/>
            <a:ext cx="2800510" cy="14264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B7C329-2F0F-D441-9854-F9A527CEF7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8577" y="4399219"/>
            <a:ext cx="2800510" cy="15653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4207630-5279-2D4B-B58F-899689C9ADA7}"/>
              </a:ext>
            </a:extLst>
          </p:cNvPr>
          <p:cNvSpPr txBox="1"/>
          <p:nvPr/>
        </p:nvSpPr>
        <p:spPr>
          <a:xfrm>
            <a:off x="8397240" y="6092651"/>
            <a:ext cx="361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FOOD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6D2A8-CCDD-B349-A27D-B27958FD47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2273" y="1025288"/>
            <a:ext cx="3027706" cy="14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B2301-0978-5843-8DAF-33FF75F1DF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3F718-9356-1048-9482-B5E3B6C12716}"/>
              </a:ext>
            </a:extLst>
          </p:cNvPr>
          <p:cNvSpPr txBox="1"/>
          <p:nvPr/>
        </p:nvSpPr>
        <p:spPr>
          <a:xfrm>
            <a:off x="7531610" y="2434201"/>
            <a:ext cx="4479235" cy="88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Yu Gothic" panose="020B0400000000000000" pitchFamily="34" charset="-128"/>
                <a:ea typeface="Yu Gothic" panose="020B0400000000000000" pitchFamily="34" charset="-128"/>
              </a:rPr>
              <a:t>R</a:t>
            </a:r>
            <a:r>
              <a:rPr lang="en-US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 E S P O N S I B I L I T 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4E5B1-344B-2542-9E2E-4727DDA06028}"/>
              </a:ext>
            </a:extLst>
          </p:cNvPr>
          <p:cNvSpPr txBox="1"/>
          <p:nvPr/>
        </p:nvSpPr>
        <p:spPr>
          <a:xfrm>
            <a:off x="6665843" y="757647"/>
            <a:ext cx="447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R E G U L A B I L I T Y</a:t>
            </a:r>
          </a:p>
        </p:txBody>
      </p:sp>
    </p:spTree>
    <p:extLst>
      <p:ext uri="{BB962C8B-B14F-4D97-AF65-F5344CB8AC3E}">
        <p14:creationId xmlns:p14="http://schemas.microsoft.com/office/powerpoint/2010/main" val="15259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image of a planet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25A455B-BF98-0D46-8E6F-6B7390987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0FE7A8-E9B4-1B48-85A3-4C8AF1D90254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</a:t>
            </a:r>
            <a:r>
              <a:rPr lang="en-US" sz="28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E G U L A B I L I T Y</a:t>
            </a:r>
          </a:p>
        </p:txBody>
      </p:sp>
    </p:spTree>
    <p:extLst>
      <p:ext uri="{BB962C8B-B14F-4D97-AF65-F5344CB8AC3E}">
        <p14:creationId xmlns:p14="http://schemas.microsoft.com/office/powerpoint/2010/main" val="7858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33A87-B252-AF4E-9993-F778D09AE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4" y="458465"/>
            <a:ext cx="2873721" cy="465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FCB6-7A9A-6A4E-9590-1C273FD8EB06}"/>
              </a:ext>
            </a:extLst>
          </p:cNvPr>
          <p:cNvSpPr txBox="1"/>
          <p:nvPr/>
        </p:nvSpPr>
        <p:spPr>
          <a:xfrm>
            <a:off x="3856438" y="408817"/>
            <a:ext cx="71053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T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HE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T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HREE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L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AWS  OF  </a:t>
            </a:r>
            <a:r>
              <a:rPr lang="en-GB" sz="3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R</a:t>
            </a:r>
            <a:r>
              <a:rPr lang="en-GB" sz="28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OBOTICS</a:t>
            </a:r>
            <a:endParaRPr lang="en-GB" sz="3600" spc="100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endParaRPr lang="en-GB" sz="2400" spc="100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 robot may not injure a human being, or, through inaction, allow a human being to come to harm.  </a:t>
            </a:r>
          </a:p>
          <a:p>
            <a:pPr marL="457200" indent="-457200">
              <a:buFont typeface="+mj-lt"/>
              <a:buAutoNum type="arabicParenR"/>
            </a:pPr>
            <a:endParaRPr lang="en-GB" sz="2000" spc="100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 robot must obey the orders given it by human beings except where such orders would conflict with the First Law. </a:t>
            </a:r>
          </a:p>
          <a:p>
            <a:pPr marL="457200" indent="-457200">
              <a:buFont typeface="+mj-lt"/>
              <a:buAutoNum type="arabicParenR"/>
            </a:pPr>
            <a:endParaRPr lang="en-GB" sz="2000" spc="100" dirty="0">
              <a:latin typeface="Yu Gothic Light" panose="020B0300000000000000" pitchFamily="34" charset="-128"/>
              <a:ea typeface="Yu Gothic Light" panose="020B0300000000000000" pitchFamily="34" charset="-128"/>
              <a:cs typeface="Kohinoor Telugu Light" panose="02000000000000000000" pitchFamily="2" charset="77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A robot must protect its own existence as long as such protection does not conflict with the First or Second Law.</a:t>
            </a:r>
          </a:p>
          <a:p>
            <a:r>
              <a:rPr lang="en-GB" sz="24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 </a:t>
            </a:r>
          </a:p>
          <a:p>
            <a:pPr algn="r"/>
            <a:r>
              <a:rPr lang="en-GB" sz="1600" spc="100" dirty="0">
                <a:latin typeface="Yu Gothic Light" panose="020B0300000000000000" pitchFamily="34" charset="-128"/>
                <a:ea typeface="Yu Gothic Light" panose="020B0300000000000000" pitchFamily="34" charset="-128"/>
                <a:cs typeface="Kohinoor Telugu Light" panose="02000000000000000000" pitchFamily="2" charset="77"/>
              </a:rPr>
              <a:t>Isaac Asimov (1950)</a:t>
            </a:r>
            <a:r>
              <a:rPr lang="en-GB" sz="1600" i="1" dirty="0">
                <a:solidFill>
                  <a:schemeClr val="bg1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  <a:cs typeface="Kohinoor Telugu Light" panose="02000000000000000000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3E05A-C122-DD55-7D33-A908AF22FE8C}"/>
              </a:ext>
            </a:extLst>
          </p:cNvPr>
          <p:cNvSpPr txBox="1"/>
          <p:nvPr/>
        </p:nvSpPr>
        <p:spPr>
          <a:xfrm>
            <a:off x="1342134" y="5602797"/>
            <a:ext cx="950773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spc="2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BUT: Law And Technology are Co-evolving Social Systems</a:t>
            </a:r>
          </a:p>
          <a:p>
            <a:pPr lvl="8"/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							</a:t>
            </a:r>
            <a:r>
              <a:rPr lang="en-GB" sz="1600" dirty="0" err="1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Niklas</a:t>
            </a:r>
            <a:r>
              <a:rPr lang="en-GB" sz="1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r>
              <a:rPr lang="en-GB" sz="1600" dirty="0" err="1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Luhmnann</a:t>
            </a:r>
            <a:r>
              <a:rPr lang="en-GB" sz="16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(1993</a:t>
            </a:r>
            <a:r>
              <a:rPr lang="en-GB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)</a:t>
            </a:r>
            <a:r>
              <a:rPr lang="en-GR" sz="200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endParaRPr lang="en-GB" sz="20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21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371EA88E-B072-31BF-44B0-122F22DED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4953"/>
          <a:stretch/>
        </p:blipFill>
        <p:spPr>
          <a:xfrm>
            <a:off x="1562334" y="439057"/>
            <a:ext cx="10628142" cy="5979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25151-D823-12E9-EEA0-50D19B005EBB}"/>
              </a:ext>
            </a:extLst>
          </p:cNvPr>
          <p:cNvSpPr txBox="1"/>
          <p:nvPr/>
        </p:nvSpPr>
        <p:spPr>
          <a:xfrm>
            <a:off x="665109" y="598196"/>
            <a:ext cx="11306497" cy="646331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M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ACHINE </a:t>
            </a:r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L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EARNING </a:t>
            </a:r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N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ETWORK</a:t>
            </a:r>
          </a:p>
        </p:txBody>
      </p:sp>
    </p:spTree>
    <p:extLst>
      <p:ext uri="{BB962C8B-B14F-4D97-AF65-F5344CB8AC3E}">
        <p14:creationId xmlns:p14="http://schemas.microsoft.com/office/powerpoint/2010/main" val="65167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1B56E8E-C564-9822-00F5-FF50562F2B2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773377" y="2171699"/>
            <a:ext cx="165929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3" descr="page3image55637616">
            <a:extLst>
              <a:ext uri="{FF2B5EF4-FFF2-40B4-BE49-F238E27FC236}">
                <a16:creationId xmlns:a16="http://schemas.microsoft.com/office/drawing/2014/main" id="{DAACDD81-3973-4EE4-1209-ABA423FA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3" y="1378393"/>
            <a:ext cx="9176835" cy="51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76B9-1EA6-A772-6D48-019755937DC8}"/>
              </a:ext>
            </a:extLst>
          </p:cNvPr>
          <p:cNvSpPr txBox="1"/>
          <p:nvPr/>
        </p:nvSpPr>
        <p:spPr>
          <a:xfrm>
            <a:off x="1505243" y="458520"/>
            <a:ext cx="692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kern="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N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ODE </a:t>
            </a:r>
            <a:r>
              <a:rPr lang="en-GB" sz="36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D</a:t>
            </a:r>
            <a:r>
              <a:rPr lang="en-GB" sz="2800" kern="0" dirty="0">
                <a:effectLst/>
                <a:latin typeface="Yu Gothic Light" panose="020B0300000000000000" pitchFamily="34" charset="-128"/>
                <a:ea typeface="Yu Gothic Light" panose="020B0300000000000000" pitchFamily="34" charset="-128"/>
              </a:rPr>
              <a:t>EMONSTRATION</a:t>
            </a:r>
            <a:endParaRPr lang="en-GB" sz="28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14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74A6A761-AC88-7F78-7A01-8C53DECD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7" y="1527764"/>
            <a:ext cx="9073663" cy="498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5B0203-3EF8-E971-5773-DD0DE3484B05}"/>
              </a:ext>
            </a:extLst>
          </p:cNvPr>
          <p:cNvSpPr txBox="1"/>
          <p:nvPr/>
        </p:nvSpPr>
        <p:spPr>
          <a:xfrm>
            <a:off x="1533378" y="604911"/>
            <a:ext cx="389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W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EIGHTS IN </a:t>
            </a:r>
            <a:r>
              <a:rPr lang="en-GB" sz="3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</a:t>
            </a:r>
            <a:r>
              <a:rPr lang="en-GB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CTION  </a:t>
            </a:r>
          </a:p>
        </p:txBody>
      </p:sp>
    </p:spTree>
    <p:extLst>
      <p:ext uri="{BB962C8B-B14F-4D97-AF65-F5344CB8AC3E}">
        <p14:creationId xmlns:p14="http://schemas.microsoft.com/office/powerpoint/2010/main" val="396807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{1D661C12-B47D-A04D-B131-57A7A611AB32}tf10001120</Template>
  <TotalTime>17771</TotalTime>
  <Words>646</Words>
  <Application>Microsoft Macintosh PowerPoint</Application>
  <PresentationFormat>Widescreen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Yu Gothic</vt:lpstr>
      <vt:lpstr>Yu Gothic Light</vt:lpstr>
      <vt:lpstr>Aptos</vt:lpstr>
      <vt:lpstr>Arial</vt:lpstr>
      <vt:lpstr>Calibri</vt:lpstr>
      <vt:lpstr>Calibri Light</vt:lpstr>
      <vt:lpstr>Helvetica Neue UltraLight</vt:lpstr>
      <vt:lpstr>Kohinoor Telugu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Andrikopoulos</dc:creator>
  <cp:lastModifiedBy>Christos Andrikopoulos</cp:lastModifiedBy>
  <cp:revision>611</cp:revision>
  <dcterms:created xsi:type="dcterms:W3CDTF">2019-02-05T03:17:25Z</dcterms:created>
  <dcterms:modified xsi:type="dcterms:W3CDTF">2024-03-22T12:18:19Z</dcterms:modified>
</cp:coreProperties>
</file>