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sldIdLst>
    <p:sldId id="331" r:id="rId2"/>
    <p:sldId id="319" r:id="rId3"/>
    <p:sldId id="268" r:id="rId4"/>
    <p:sldId id="259" r:id="rId5"/>
    <p:sldId id="289" r:id="rId6"/>
    <p:sldId id="274" r:id="rId7"/>
    <p:sldId id="320" r:id="rId8"/>
    <p:sldId id="2637" r:id="rId9"/>
    <p:sldId id="2638" r:id="rId10"/>
    <p:sldId id="2640" r:id="rId11"/>
    <p:sldId id="315" r:id="rId12"/>
    <p:sldId id="316" r:id="rId13"/>
    <p:sldId id="317" r:id="rId14"/>
    <p:sldId id="314" r:id="rId15"/>
    <p:sldId id="2639" r:id="rId16"/>
    <p:sldId id="283" r:id="rId17"/>
    <p:sldId id="32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9"/>
    <p:restoredTop sz="70489"/>
  </p:normalViewPr>
  <p:slideViewPr>
    <p:cSldViewPr snapToGrid="0" snapToObjects="1">
      <p:cViewPr varScale="1">
        <p:scale>
          <a:sx n="77" d="100"/>
          <a:sy n="77" d="100"/>
        </p:scale>
        <p:origin x="1264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71F56-DC8E-CF40-BA83-C1DF969D3763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78723-6177-0B41-9DA8-A41642236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5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So, it is important to see law and technology as two co-evolving systems.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And find a trajectory for the co-development of legal responsibility on the one hand and machine learning and systems driven by it on the other.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we should First develop technical instruments to diagnose the quality of machine learning decisions, and identify its failures and root causes of such failures.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Then, building on these instruments, we could formulate robust legal principles attaching liability to different actors involved in the production/operation of faulty machine learning systems.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Namely, the goal of this research is to formulate an adequate legal framework based on the quality of machine learning decisions.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2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Let me explain.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This is a Machine learning network based on a neural model of interconnected nodes, which are organised into layers.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This network applies an input-output process involving self-correcting algorithms -  deep learning in the hidden layer -.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Each node receives a set of inputs, multiplied by a weight value, which will be optimised during the training process and learning.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When the network is active, there is a constant input-output process, where nodes receive data.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Computer scientists adjust weights in response to inputs from the environment involving self-correcting algorithms.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Of course, this can be massively speeded up using machine learning backpropagation and gradient descent.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These mathematical ideas and machine-learning-based tools can have legal equivalence, and so they can help us to diagnose the quality of machine learning decisions in order to formulate an adequate regulatory framework on AI.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So, for certain losses caused by AI, I think it may be preferable to adopt ad hoc legislation in specific sectors.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40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A sector-specific legislation can acknowledge the differences of robot applications in terms of technological traits, uses and regulatory concerns (for example, drones)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Then, a RMA would assign liability to actors best placed to: (</a:t>
            </a:r>
            <a:r>
              <a:rPr lang="en-GB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 identify the risk; (ii) control and minimize the risk; and (iii) manage the risk, for example, through obtaining insurance. 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This is the area I focus on, and these are my recommendations/ co-evolution of law and tech.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However, the question remains. Who could be liable for actions of extremely sophisticated AI systems that will be completely autonomous and independent?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8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Again, this raises questions about responsibility and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regulability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If for example the creator is liable, this does not mean this system will stop operating, because it is completely autonomous.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Perhaps, it should be the system itself responsible, but how to regulate a technology that is autonomous and independent?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For this reason, it is extremely important to start thinking about the Legal, Ethical and Political implications.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figure out what kind of these technologies can be regulated without undermining the potential and the benefits provided by their independent nature.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57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5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begin with the outline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First, I will discuss legal challenges in robotics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Then, I will briefly highlight points about the quality of machine learning decisions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Finally, I will present my recommendations for a new legislation based on SSRMA.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There is no doubt that the recent developments in Artificial intelligence play a significant role in almost every industry.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For example, in the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agro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-food supply chain, robotics technology has already begun to transform modern agriculture, food processing and food distribution systems.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However, there are important legal issues about responsibility.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As Robots become more autonomous, the question of who is liable when something goes wrong is complicated.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Is the manufacturer liable, the programmer, or the user who gave a bad instruction?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Also, there are important issues of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regulability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… because of the inadequacies in the current legal system, that presumes linear causation, while the actions of autonomous robots can be nonlinear and unpredictable.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Robots are currently designed, in a way that is analogous to the strict versions of “The Three Laws of Robotics”.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According to these laws: A robot may not injure a human being, must obey the orders given it by human beings, and at the same time must protect its own existence.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However, these abstract rules that simply prescribe how robots should act around humans cannot take into consideration the complexities of code-based approaches associated with highly sophisticated devices entering the real world.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These laws cannot serve the recent developments in Machine Learning.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But, there is no iron law in capitalism. If technology evolves, then the law must evolve and find appropriate ways to address the consequences of technological change.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In 2017, the European Parliament introduced the idea of ascribing legal personality to Robots, when making autonomous decisions and interacting independently.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However, this is not a feasible option, because Robots would need to hold assets, such as humans and corporations, to pay any compensation claims against them.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other initiatives, such as the UK Automated and Electric Vehicles Act 2018, have  very limited scope to cope with the complexities of AI</a:t>
            </a:r>
            <a:r>
              <a:rPr lang="en-GR" sz="2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The proposed EU legal framework on AI is also insufficient, although it is the most comprehensive AI law in the world.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It is based on a complex exercise in a taxonomy of dividing applications into minimal risk, limited risk, high risk, unacceptable risk.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 But, we cannot assign AI systems a specific risk profile – we do not have t the necessary data available yet to accurately determine the risks brought by emerging technologies.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6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0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1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0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6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D5A4-77B5-024E-A53C-88B6BDD2ED8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86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/Users/christosandrikopoulos/Library/Group%20Containers/UBF8T346G9.ms/WebArchiveCopyPasteTempFiles/com.microsoft.Word/page3image5563761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42CB9-2EEF-EC4A-9114-5B9B5F1459F0}"/>
              </a:ext>
            </a:extLst>
          </p:cNvPr>
          <p:cNvSpPr txBox="1"/>
          <p:nvPr/>
        </p:nvSpPr>
        <p:spPr>
          <a:xfrm>
            <a:off x="162325" y="4840144"/>
            <a:ext cx="11867349" cy="21698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/>
            <a:r>
              <a:rPr lang="en-GB" sz="3000" u="none" strike="noStrike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Law and Technology as Co-evolving </a:t>
            </a:r>
            <a:r>
              <a:rPr lang="en-GB" sz="30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S</a:t>
            </a:r>
            <a:r>
              <a:rPr lang="en-GB" sz="3000" u="none" strike="noStrike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ocial Systems</a:t>
            </a:r>
            <a:endParaRPr lang="en-GB" sz="30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algn="ctr"/>
            <a:endParaRPr lang="en-GB" sz="3000" u="none" strike="noStrike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algn="ctr"/>
            <a:r>
              <a:rPr lang="en-GB" sz="3000" u="none" strike="noStrike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Legal </a:t>
            </a:r>
            <a:r>
              <a:rPr lang="en-GB" sz="30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</a:t>
            </a:r>
            <a:r>
              <a:rPr lang="en-GB" sz="3000" u="none" strike="noStrike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spects on Robotics</a:t>
            </a:r>
            <a:r>
              <a:rPr lang="en-GB" sz="3000" dirty="0">
                <a:effectLst/>
                <a:highlight>
                  <a:srgbClr val="000000"/>
                </a:highlight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pc="500" dirty="0">
              <a:solidFill>
                <a:schemeClr val="tx1">
                  <a:lumMod val="85000"/>
                  <a:lumOff val="15000"/>
                </a:schemeClr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pc="500" dirty="0">
              <a:solidFill>
                <a:schemeClr val="tx1">
                  <a:lumMod val="85000"/>
                  <a:lumOff val="15000"/>
                </a:schemeClr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+mj-cs"/>
              </a:rPr>
              <a:t>Christos Andrikopoulos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+mj-cs"/>
              </a:rPr>
              <a:t>Lecturer in Law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pc="500" dirty="0">
              <a:solidFill>
                <a:schemeClr val="tx1">
                  <a:lumMod val="85000"/>
                  <a:lumOff val="15000"/>
                </a:schemeClr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B37E9-F0B6-7347-9BB9-E1C79FB25A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5814"/>
          <a:stretch/>
        </p:blipFill>
        <p:spPr>
          <a:xfrm>
            <a:off x="21" y="0"/>
            <a:ext cx="12191979" cy="499209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824B642-028A-9387-02EF-079582CF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54" y="5617029"/>
            <a:ext cx="1291945" cy="12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3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64FD1-6BB1-384F-310F-BFAB3ACFDA94}"/>
              </a:ext>
            </a:extLst>
          </p:cNvPr>
          <p:cNvSpPr txBox="1"/>
          <p:nvPr/>
        </p:nvSpPr>
        <p:spPr>
          <a:xfrm>
            <a:off x="663796" y="720928"/>
            <a:ext cx="113136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	Co-evolution of Law and Technology</a:t>
            </a:r>
          </a:p>
          <a:p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Stages of the project:</a:t>
            </a:r>
          </a:p>
          <a:p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1st stage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to develop technical instruments to diagnose the quality of machine learning decisions; identify its failures; and identify root causes of such failures</a:t>
            </a:r>
          </a:p>
          <a:p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 </a:t>
            </a:r>
          </a:p>
          <a:p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2nd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to build on these instruments to formulate robust legal principles attaching liability to different actors involved in the production/operation of faulty machine learning systems </a:t>
            </a:r>
          </a:p>
        </p:txBody>
      </p:sp>
    </p:spTree>
    <p:extLst>
      <p:ext uri="{BB962C8B-B14F-4D97-AF65-F5344CB8AC3E}">
        <p14:creationId xmlns:p14="http://schemas.microsoft.com/office/powerpoint/2010/main" val="245389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25151-D823-12E9-EEA0-50D19B005EBB}"/>
              </a:ext>
            </a:extLst>
          </p:cNvPr>
          <p:cNvSpPr txBox="1"/>
          <p:nvPr/>
        </p:nvSpPr>
        <p:spPr>
          <a:xfrm>
            <a:off x="665109" y="598196"/>
            <a:ext cx="11306497" cy="646331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GB" sz="3600">
                <a:latin typeface="Yu Gothic Light" panose="020B0300000000000000" pitchFamily="34" charset="-128"/>
                <a:ea typeface="Yu Gothic Light" panose="020B0300000000000000" pitchFamily="34" charset="-128"/>
              </a:rPr>
              <a:t>M</a:t>
            </a:r>
            <a:r>
              <a:rPr lang="en-GB" sz="2800">
                <a:latin typeface="Yu Gothic Light" panose="020B0300000000000000" pitchFamily="34" charset="-128"/>
                <a:ea typeface="Yu Gothic Light" panose="020B0300000000000000" pitchFamily="34" charset="-128"/>
              </a:rPr>
              <a:t>ACHINE </a:t>
            </a:r>
            <a:r>
              <a:rPr lang="en-GB" sz="3600">
                <a:latin typeface="Yu Gothic Light" panose="020B0300000000000000" pitchFamily="34" charset="-128"/>
                <a:ea typeface="Yu Gothic Light" panose="020B0300000000000000" pitchFamily="34" charset="-128"/>
              </a:rPr>
              <a:t>L</a:t>
            </a:r>
            <a:r>
              <a:rPr lang="en-GB" sz="2800">
                <a:latin typeface="Yu Gothic Light" panose="020B0300000000000000" pitchFamily="34" charset="-128"/>
                <a:ea typeface="Yu Gothic Light" panose="020B0300000000000000" pitchFamily="34" charset="-128"/>
              </a:rPr>
              <a:t>EARNING </a:t>
            </a:r>
            <a:r>
              <a:rPr lang="en-GB" sz="3600">
                <a:latin typeface="Yu Gothic Light" panose="020B0300000000000000" pitchFamily="34" charset="-128"/>
                <a:ea typeface="Yu Gothic Light" panose="020B0300000000000000" pitchFamily="34" charset="-128"/>
              </a:rPr>
              <a:t>N</a:t>
            </a:r>
            <a:r>
              <a:rPr lang="en-GB" sz="2800">
                <a:latin typeface="Yu Gothic Light" panose="020B0300000000000000" pitchFamily="34" charset="-128"/>
                <a:ea typeface="Yu Gothic Light" panose="020B0300000000000000" pitchFamily="34" charset="-128"/>
              </a:rPr>
              <a:t>ETWORK</a:t>
            </a:r>
            <a:endParaRPr lang="en-GB" sz="28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294DC-62FD-36C3-5EB6-F16D8B64C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33" y="1153889"/>
            <a:ext cx="8761517" cy="57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1B56E8E-C564-9822-00F5-FF50562F2B2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773377" y="2171699"/>
            <a:ext cx="165929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3" descr="page3image55637616">
            <a:extLst>
              <a:ext uri="{FF2B5EF4-FFF2-40B4-BE49-F238E27FC236}">
                <a16:creationId xmlns:a16="http://schemas.microsoft.com/office/drawing/2014/main" id="{DAACDD81-3973-4EE4-1209-ABA423FA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3" y="1378393"/>
            <a:ext cx="9176835" cy="51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76B9-1EA6-A772-6D48-019755937DC8}"/>
              </a:ext>
            </a:extLst>
          </p:cNvPr>
          <p:cNvSpPr txBox="1"/>
          <p:nvPr/>
        </p:nvSpPr>
        <p:spPr>
          <a:xfrm>
            <a:off x="1505243" y="458520"/>
            <a:ext cx="692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kern="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N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ODE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D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EMONSTRATION</a:t>
            </a:r>
            <a:endParaRPr lang="en-GB" sz="28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14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74A6A761-AC88-7F78-7A01-8C53DECD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7" y="1527764"/>
            <a:ext cx="9073663" cy="498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5B0203-3EF8-E971-5773-DD0DE3484B05}"/>
              </a:ext>
            </a:extLst>
          </p:cNvPr>
          <p:cNvSpPr txBox="1"/>
          <p:nvPr/>
        </p:nvSpPr>
        <p:spPr>
          <a:xfrm>
            <a:off x="1533378" y="604911"/>
            <a:ext cx="389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W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EIGHTS IN </a:t>
            </a:r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CTION  </a:t>
            </a:r>
          </a:p>
        </p:txBody>
      </p:sp>
    </p:spTree>
    <p:extLst>
      <p:ext uri="{BB962C8B-B14F-4D97-AF65-F5344CB8AC3E}">
        <p14:creationId xmlns:p14="http://schemas.microsoft.com/office/powerpoint/2010/main" val="396807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69EA3CB9-295D-B731-5C01-7B3A7510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07" y="544373"/>
            <a:ext cx="9505080" cy="5947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FCEAB-2424-0B16-CF3E-6254951CE240}"/>
              </a:ext>
            </a:extLst>
          </p:cNvPr>
          <p:cNvSpPr txBox="1"/>
          <p:nvPr/>
        </p:nvSpPr>
        <p:spPr>
          <a:xfrm>
            <a:off x="562708" y="544373"/>
            <a:ext cx="112040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N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EURAL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N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ETWORK -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B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ACKPROPAGATION</a:t>
            </a:r>
            <a:endParaRPr lang="en-GB" sz="28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6A6B2-ABBF-B044-5E98-09446379D4EB}"/>
              </a:ext>
            </a:extLst>
          </p:cNvPr>
          <p:cNvSpPr txBox="1"/>
          <p:nvPr/>
        </p:nvSpPr>
        <p:spPr>
          <a:xfrm>
            <a:off x="942535" y="5998978"/>
            <a:ext cx="3854548" cy="626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27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5EDB3-384F-6B4A-0652-6755BDCC2895}"/>
              </a:ext>
            </a:extLst>
          </p:cNvPr>
          <p:cNvSpPr txBox="1"/>
          <p:nvPr/>
        </p:nvSpPr>
        <p:spPr>
          <a:xfrm>
            <a:off x="355938" y="597455"/>
            <a:ext cx="1148012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r>
              <a:rPr lang="en-GB" sz="2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Introducing Legislation based on a S</a:t>
            </a:r>
            <a:r>
              <a:rPr lang="en-GB" sz="2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ector-Specific </a:t>
            </a:r>
            <a:r>
              <a:rPr lang="en-GB" sz="2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R</a:t>
            </a:r>
            <a:r>
              <a:rPr lang="en-GB" sz="2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isk </a:t>
            </a:r>
            <a:r>
              <a:rPr lang="en-GB" sz="2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M</a:t>
            </a:r>
            <a:r>
              <a:rPr lang="en-GB" sz="2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anagement </a:t>
            </a:r>
            <a:r>
              <a:rPr lang="en-GB" sz="2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</a:t>
            </a:r>
            <a:r>
              <a:rPr lang="en-GB" sz="2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pproach</a:t>
            </a:r>
          </a:p>
          <a:p>
            <a:endParaRPr lang="en-GB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endParaRPr lang="en-GB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endParaRPr lang="en-GB" sz="2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1828800" lvl="3" indent="-457200">
              <a:buAutoNum type="arabicPeriod"/>
            </a:pPr>
            <a:r>
              <a:rPr lang="en-GB" sz="24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ad hoc legislation in specific sectors (e.g. drones)</a:t>
            </a:r>
          </a:p>
          <a:p>
            <a:pPr marL="1828800" lvl="3" indent="-457200">
              <a:buAutoNum type="arabicPeriod"/>
            </a:pPr>
            <a:endParaRPr lang="en-GB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1714500" lvl="3" indent="-342900">
              <a:buFont typeface="Wingdings" pitchFamily="2" charset="2"/>
              <a:buChar char="ü"/>
            </a:pPr>
            <a:endParaRPr lang="en-GB" sz="2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lvl="3"/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2. RMA would assign liability to the actor(s) best placed to: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identify the risk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control and minimize the risk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manage the risk </a:t>
            </a:r>
          </a:p>
          <a:p>
            <a:pPr lvl="2"/>
            <a:endParaRPr lang="en-GR" sz="2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lvl="2"/>
            <a:endParaRPr lang="en-GR" sz="2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lvl="2" algn="ctr"/>
            <a:endParaRPr lang="en-GR" sz="2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81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B2301-0978-5843-8DAF-33FF75F1DF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" y="1567542"/>
            <a:ext cx="4834347" cy="3869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3F718-9356-1048-9482-B5E3B6C12716}"/>
              </a:ext>
            </a:extLst>
          </p:cNvPr>
          <p:cNvSpPr txBox="1"/>
          <p:nvPr/>
        </p:nvSpPr>
        <p:spPr>
          <a:xfrm>
            <a:off x="865414" y="757647"/>
            <a:ext cx="483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R </a:t>
            </a:r>
            <a:r>
              <a:rPr lang="en-US" sz="28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E S P O N S I B I L I T 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4E5B1-344B-2542-9E2E-4727DDA06028}"/>
              </a:ext>
            </a:extLst>
          </p:cNvPr>
          <p:cNvSpPr txBox="1"/>
          <p:nvPr/>
        </p:nvSpPr>
        <p:spPr>
          <a:xfrm>
            <a:off x="5799221" y="757647"/>
            <a:ext cx="626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R</a:t>
            </a:r>
            <a:r>
              <a:rPr lang="en-US" sz="28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 E G U L A B I L I T 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D2184-7719-C24E-9D5A-B197288D9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221" y="1421028"/>
            <a:ext cx="6268453" cy="40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5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D9494-FA7C-BF98-D92F-3505E7F944F6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041"/>
                    </a14:imgEffect>
                    <a14:imgEffect>
                      <a14:saturation sat="156000"/>
                    </a14:imgEffect>
                    <a14:imgEffect>
                      <a14:brightnessContrast bright="-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01F77-1393-C035-35F8-F73CBA07C5A6}"/>
              </a:ext>
            </a:extLst>
          </p:cNvPr>
          <p:cNvSpPr txBox="1"/>
          <p:nvPr/>
        </p:nvSpPr>
        <p:spPr>
          <a:xfrm>
            <a:off x="611262" y="1027432"/>
            <a:ext cx="4206923" cy="555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T H A N K   Y O U </a:t>
            </a:r>
          </a:p>
        </p:txBody>
      </p:sp>
    </p:spTree>
    <p:extLst>
      <p:ext uri="{BB962C8B-B14F-4D97-AF65-F5344CB8AC3E}">
        <p14:creationId xmlns:p14="http://schemas.microsoft.com/office/powerpoint/2010/main" val="337450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C34D8-2F75-51C8-5738-ECD93680508A}"/>
              </a:ext>
            </a:extLst>
          </p:cNvPr>
          <p:cNvSpPr txBox="1"/>
          <p:nvPr/>
        </p:nvSpPr>
        <p:spPr>
          <a:xfrm>
            <a:off x="534572" y="436099"/>
            <a:ext cx="3443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800" spc="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O</a:t>
            </a:r>
            <a:r>
              <a:rPr lang="en-GB" sz="3200" spc="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UTLINE</a:t>
            </a:r>
            <a:r>
              <a:rPr lang="en-GR" sz="3200" spc="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endParaRPr lang="en-GB" sz="3200" spc="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F5328-B4CE-25CF-8ABD-78D2D0ECB38D}"/>
              </a:ext>
            </a:extLst>
          </p:cNvPr>
          <p:cNvSpPr txBox="1"/>
          <p:nvPr/>
        </p:nvSpPr>
        <p:spPr>
          <a:xfrm>
            <a:off x="970060" y="1597729"/>
            <a:ext cx="1025188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/>
            <a:endParaRPr lang="en-GB" sz="36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2800" spc="2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LEGAL CHALLENGES IN ROBOTICS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GB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2800" spc="2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QUALITY OF MACHINE LEARNING DECISIONS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GB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2800" spc="2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RO</a:t>
            </a:r>
            <a:r>
              <a:rPr lang="en-GB" sz="2800" spc="2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BOT</a:t>
            </a:r>
            <a:r>
              <a:rPr lang="en-GB" sz="2800" spc="2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 LIABILITY - NEW REGIME?</a:t>
            </a:r>
            <a:endParaRPr lang="en-GB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1600200" lvl="3"/>
            <a:r>
              <a:rPr lang="en-GB" sz="2800" kern="0" spc="2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					</a:t>
            </a:r>
            <a:r>
              <a:rPr lang="en-GB" sz="20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SECTOR-SPECIFIC RISK MANAGEMENT APPROACH</a:t>
            </a: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endParaRPr lang="en-GR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685800" lvl="1"/>
            <a:endParaRPr lang="en-GR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6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B160DD-8419-844B-9E52-C495A34667C2}"/>
              </a:ext>
            </a:extLst>
          </p:cNvPr>
          <p:cNvSpPr/>
          <p:nvPr/>
        </p:nvSpPr>
        <p:spPr>
          <a:xfrm>
            <a:off x="8579224" y="794249"/>
            <a:ext cx="3227294" cy="5698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FD0DF8-0839-0644-BCBE-69CBA397F734}"/>
              </a:ext>
            </a:extLst>
          </p:cNvPr>
          <p:cNvSpPr/>
          <p:nvPr/>
        </p:nvSpPr>
        <p:spPr>
          <a:xfrm>
            <a:off x="4511041" y="794249"/>
            <a:ext cx="3398520" cy="566773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45AC6B-E244-CB44-A9D7-E46E23ECEB3E}"/>
              </a:ext>
            </a:extLst>
          </p:cNvPr>
          <p:cNvSpPr/>
          <p:nvPr/>
        </p:nvSpPr>
        <p:spPr>
          <a:xfrm>
            <a:off x="389965" y="820271"/>
            <a:ext cx="3442447" cy="5641712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34EE-5969-AA41-9772-A65C9583364F}"/>
              </a:ext>
            </a:extLst>
          </p:cNvPr>
          <p:cNvSpPr txBox="1"/>
          <p:nvPr/>
        </p:nvSpPr>
        <p:spPr>
          <a:xfrm>
            <a:off x="2608729" y="147918"/>
            <a:ext cx="692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GRO-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F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OOD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S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UPPLY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C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HAIN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C5BAD-F31B-3041-98E4-977C36A5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3" y="1069502"/>
            <a:ext cx="3113636" cy="1389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ADEDB-F23B-014B-A87E-478F97D82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13" y="4424840"/>
            <a:ext cx="3074686" cy="14151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A6F822-35AC-B441-9451-E1E18F821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13" y="2643745"/>
            <a:ext cx="3074686" cy="15705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55985B-B135-E942-B8A5-F8B292BD016D}"/>
              </a:ext>
            </a:extLst>
          </p:cNvPr>
          <p:cNvSpPr txBox="1"/>
          <p:nvPr/>
        </p:nvSpPr>
        <p:spPr>
          <a:xfrm>
            <a:off x="543962" y="6075784"/>
            <a:ext cx="317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AGRICULTURE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4D31AC-68E4-564D-838B-5F13813F8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577" y="1032318"/>
            <a:ext cx="2800510" cy="14264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1EF2A5-F925-5B48-ACF5-6240AAFAD731}"/>
              </a:ext>
            </a:extLst>
          </p:cNvPr>
          <p:cNvSpPr txBox="1"/>
          <p:nvPr/>
        </p:nvSpPr>
        <p:spPr>
          <a:xfrm>
            <a:off x="4511041" y="6084380"/>
            <a:ext cx="339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FOOD PROCESSING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884924-4C57-8A47-BBE1-64738C214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271" y="2689494"/>
            <a:ext cx="3027707" cy="14317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D7FE19-440F-7B44-9CCE-AC79AF6D7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271" y="4424840"/>
            <a:ext cx="3041634" cy="14745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9A710F-DA21-4246-A520-9D831CB61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8577" y="2645769"/>
            <a:ext cx="2800510" cy="14264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B7C329-2F0F-D441-9854-F9A527CEF7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8577" y="4399219"/>
            <a:ext cx="2800510" cy="15653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4207630-5279-2D4B-B58F-899689C9ADA7}"/>
              </a:ext>
            </a:extLst>
          </p:cNvPr>
          <p:cNvSpPr txBox="1"/>
          <p:nvPr/>
        </p:nvSpPr>
        <p:spPr>
          <a:xfrm>
            <a:off x="8397240" y="6092651"/>
            <a:ext cx="361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FOOD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6D2A8-CCDD-B349-A27D-B27958FD47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2273" y="1025288"/>
            <a:ext cx="3027706" cy="14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B2301-0978-5843-8DAF-33FF75F1DF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3F718-9356-1048-9482-B5E3B6C12716}"/>
              </a:ext>
            </a:extLst>
          </p:cNvPr>
          <p:cNvSpPr txBox="1"/>
          <p:nvPr/>
        </p:nvSpPr>
        <p:spPr>
          <a:xfrm>
            <a:off x="7531610" y="2434201"/>
            <a:ext cx="4479235" cy="88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R</a:t>
            </a:r>
            <a:r>
              <a:rPr lang="en-US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 E S P O N S I B I L I T 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4E5B1-344B-2542-9E2E-4727DDA06028}"/>
              </a:ext>
            </a:extLst>
          </p:cNvPr>
          <p:cNvSpPr txBox="1"/>
          <p:nvPr/>
        </p:nvSpPr>
        <p:spPr>
          <a:xfrm>
            <a:off x="6665843" y="757647"/>
            <a:ext cx="447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R E G U L A B I L I T Y</a:t>
            </a:r>
          </a:p>
        </p:txBody>
      </p:sp>
    </p:spTree>
    <p:extLst>
      <p:ext uri="{BB962C8B-B14F-4D97-AF65-F5344CB8AC3E}">
        <p14:creationId xmlns:p14="http://schemas.microsoft.com/office/powerpoint/2010/main" val="15259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image of a planet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25A455B-BF98-0D46-8E6F-6B7390987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0FE7A8-E9B4-1B48-85A3-4C8AF1D90254}"/>
              </a:ext>
            </a:extLst>
          </p:cNvPr>
          <p:cNvSpPr txBox="1"/>
          <p:nvPr/>
        </p:nvSpPr>
        <p:spPr>
          <a:xfrm>
            <a:off x="5722938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R</a:t>
            </a:r>
            <a:r>
              <a:rPr lang="en-US" sz="2800" dirty="0">
                <a:solidFill>
                  <a:srgbClr val="FFFFFF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 E G U L A B I L I T Y</a:t>
            </a:r>
          </a:p>
        </p:txBody>
      </p:sp>
    </p:spTree>
    <p:extLst>
      <p:ext uri="{BB962C8B-B14F-4D97-AF65-F5344CB8AC3E}">
        <p14:creationId xmlns:p14="http://schemas.microsoft.com/office/powerpoint/2010/main" val="7858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33A87-B252-AF4E-9993-F778D09AE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4" y="458465"/>
            <a:ext cx="2873721" cy="465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FCB6-7A9A-6A4E-9590-1C273FD8EB06}"/>
              </a:ext>
            </a:extLst>
          </p:cNvPr>
          <p:cNvSpPr txBox="1"/>
          <p:nvPr/>
        </p:nvSpPr>
        <p:spPr>
          <a:xfrm>
            <a:off x="3856438" y="408817"/>
            <a:ext cx="71053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T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HE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T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HREE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L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AWS  OF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R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OBOTICS</a:t>
            </a:r>
            <a:endParaRPr lang="en-GB" sz="3600" spc="100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endParaRPr lang="en-GB" sz="2400" spc="100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 robot may not injure a human being, or, through inaction, allow a human being to come to harm.  </a:t>
            </a:r>
          </a:p>
          <a:p>
            <a:pPr marL="457200" indent="-457200">
              <a:buFont typeface="+mj-lt"/>
              <a:buAutoNum type="arabicParenR"/>
            </a:pPr>
            <a:endParaRPr lang="en-GB" sz="2000" spc="100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 robot must obey the orders given it by human beings except where such orders would conflict with the First Law. </a:t>
            </a:r>
          </a:p>
          <a:p>
            <a:pPr marL="457200" indent="-457200">
              <a:buFont typeface="+mj-lt"/>
              <a:buAutoNum type="arabicParenR"/>
            </a:pPr>
            <a:endParaRPr lang="en-GB" sz="2000" spc="100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 robot must protect its own existence as long as such protection does not conflict with the First or Second Law.</a:t>
            </a:r>
          </a:p>
          <a:p>
            <a:r>
              <a:rPr lang="en-GB" sz="24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 </a:t>
            </a:r>
          </a:p>
          <a:p>
            <a:pPr algn="r"/>
            <a:r>
              <a:rPr lang="en-GB" sz="1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Isaac Asimov (1950)</a:t>
            </a:r>
            <a:r>
              <a:rPr lang="en-GB" sz="1600" i="1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  <a:cs typeface="Kohinoor Telugu Light" panose="02000000000000000000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3E05A-C122-DD55-7D33-A908AF22FE8C}"/>
              </a:ext>
            </a:extLst>
          </p:cNvPr>
          <p:cNvSpPr txBox="1"/>
          <p:nvPr/>
        </p:nvSpPr>
        <p:spPr>
          <a:xfrm>
            <a:off x="1342134" y="5602797"/>
            <a:ext cx="950773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spc="2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BUT: Law And Technology are Co-evolving Social Systems</a:t>
            </a:r>
          </a:p>
          <a:p>
            <a:pPr lvl="8"/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							</a:t>
            </a:r>
            <a:r>
              <a:rPr lang="en-GB" sz="1600" dirty="0" err="1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Niklas</a:t>
            </a:r>
            <a:r>
              <a:rPr lang="en-GB" sz="1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r>
              <a:rPr lang="en-GB" sz="1600" dirty="0" err="1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Luhmann</a:t>
            </a:r>
            <a:r>
              <a:rPr lang="en-GB" sz="1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(1993</a:t>
            </a: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)</a:t>
            </a: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endParaRPr lang="en-GB" sz="20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21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7AA13-64F5-824E-A4FB-95FBBC2B9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" y="1300054"/>
            <a:ext cx="1137969" cy="686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F3C8C-6755-0F47-91DE-D621429699F0}"/>
              </a:ext>
            </a:extLst>
          </p:cNvPr>
          <p:cNvSpPr txBox="1"/>
          <p:nvPr/>
        </p:nvSpPr>
        <p:spPr>
          <a:xfrm>
            <a:off x="1091184" y="535213"/>
            <a:ext cx="10009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European Parliament report (2017)</a:t>
            </a:r>
          </a:p>
          <a:p>
            <a:pPr algn="ctr"/>
            <a:endParaRPr lang="en-GB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pPr algn="ctr"/>
            <a:r>
              <a:rPr lang="en-GB" sz="2000" i="1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with recommendations to the Commission on Civil Law Rules on Robotics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864C5-02EA-494E-8385-6E3062ACA127}"/>
              </a:ext>
            </a:extLst>
          </p:cNvPr>
          <p:cNvSpPr txBox="1"/>
          <p:nvPr/>
        </p:nvSpPr>
        <p:spPr>
          <a:xfrm>
            <a:off x="755904" y="2197298"/>
            <a:ext cx="8186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Kohinoor Telugu Light" panose="02000000000000000000" pitchFamily="2" charset="77"/>
              <a:cs typeface="Kohinoor Telugu Light" panose="02000000000000000000" pitchFamily="2" charset="77"/>
            </a:endParaRPr>
          </a:p>
          <a:p>
            <a:pPr algn="ctr"/>
            <a:r>
              <a:rPr lang="en-GB" sz="24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autonomous machines: </a:t>
            </a:r>
          </a:p>
          <a:p>
            <a:pPr algn="ctr"/>
            <a:r>
              <a:rPr lang="en-GB" sz="24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					</a:t>
            </a:r>
            <a:r>
              <a:rPr lang="en-GB" sz="2400" i="1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as electronic persons</a:t>
            </a:r>
          </a:p>
          <a:p>
            <a:r>
              <a:rPr lang="en-GB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 </a:t>
            </a:r>
          </a:p>
          <a:p>
            <a:r>
              <a:rPr lang="en-GB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 </a:t>
            </a:r>
          </a:p>
          <a:p>
            <a:pPr lvl="1"/>
            <a:endParaRPr lang="en-GB" dirty="0">
              <a:latin typeface="Kohinoor Telugu Light" panose="02000000000000000000" pitchFamily="2" charset="77"/>
              <a:cs typeface="Kohinoor Telugu Light" panose="02000000000000000000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DD8A6-822F-F548-A72F-260E27ED4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952" y="3429000"/>
            <a:ext cx="5022684" cy="27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uture of Mobility: Exploring the Promise of Autonomous Vehicles -  Gadgets Post">
            <a:extLst>
              <a:ext uri="{FF2B5EF4-FFF2-40B4-BE49-F238E27FC236}">
                <a16:creationId xmlns:a16="http://schemas.microsoft.com/office/drawing/2014/main" id="{75B39338-74B0-5E84-5259-B6D9298B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34"/>
                    </a14:imgEffect>
                    <a14:imgEffect>
                      <a14:saturation sat="1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12192000" cy="686503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2ACFA5-8A93-EE68-3F67-4B4C633E8B20}"/>
              </a:ext>
            </a:extLst>
          </p:cNvPr>
          <p:cNvSpPr txBox="1"/>
          <p:nvPr/>
        </p:nvSpPr>
        <p:spPr>
          <a:xfrm>
            <a:off x="971549" y="373914"/>
            <a:ext cx="8017467" cy="56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UK Automated and Electric Vehicles Act 2018</a:t>
            </a:r>
            <a:endParaRPr lang="en-GR" sz="2800" kern="1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0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EB9EE1C-63D4-3E67-98AC-D9D60158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440">
            <a:off x="1292395" y="582971"/>
            <a:ext cx="2632264" cy="1751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8375C8-1DCF-A69E-AFB9-38F95CE9A6A8}"/>
              </a:ext>
            </a:extLst>
          </p:cNvPr>
          <p:cNvSpPr txBox="1"/>
          <p:nvPr/>
        </p:nvSpPr>
        <p:spPr>
          <a:xfrm>
            <a:off x="3164108" y="609270"/>
            <a:ext cx="6485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EU LEGAL FRAMEWORK ON AI</a:t>
            </a:r>
            <a:endParaRPr lang="en-GR" sz="28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B6FDA-030F-A374-7412-D29B7F321C50}"/>
              </a:ext>
            </a:extLst>
          </p:cNvPr>
          <p:cNvSpPr txBox="1"/>
          <p:nvPr/>
        </p:nvSpPr>
        <p:spPr>
          <a:xfrm>
            <a:off x="349348" y="1927273"/>
            <a:ext cx="114933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European Parliament’s resolution on AI Act, P9_TA(2024)0138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Proposal for an AI liability directive, COM/2022/496 final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Proposal for a revised Product Liability Directive, COM(2022) 495 final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Proposal for a regulation laying down harmonised rules on AI, COM/2021/206 final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Proposal for a Regulation on Product Safety, COM/2021/346 final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European Parliament resolution on a civil liability regime for AI 2020/ 2014(INL)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40CF7-DC6D-9531-8834-61282C38C76C}"/>
              </a:ext>
            </a:extLst>
          </p:cNvPr>
          <p:cNvSpPr txBox="1"/>
          <p:nvPr/>
        </p:nvSpPr>
        <p:spPr>
          <a:xfrm>
            <a:off x="2110154" y="4979964"/>
            <a:ext cx="7100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Categories of AI-related risks:</a:t>
            </a:r>
          </a:p>
          <a:p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minimal risk; limited risk; high risk; unacceptable risk</a:t>
            </a:r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40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{1D661C12-B47D-A04D-B131-57A7A611AB32}tf10001120</Template>
  <TotalTime>20761</TotalTime>
  <Words>1519</Words>
  <Application>Microsoft Macintosh PowerPoint</Application>
  <PresentationFormat>Widescreen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Yu Gothic Light</vt:lpstr>
      <vt:lpstr>Aptos</vt:lpstr>
      <vt:lpstr>Arial</vt:lpstr>
      <vt:lpstr>Calibri</vt:lpstr>
      <vt:lpstr>Calibri Light</vt:lpstr>
      <vt:lpstr>Helvetica Neue UltraLight</vt:lpstr>
      <vt:lpstr>Kohinoor Telugu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Andrikopoulos</dc:creator>
  <cp:lastModifiedBy>Christos Andrikopoulos</cp:lastModifiedBy>
  <cp:revision>671</cp:revision>
  <dcterms:created xsi:type="dcterms:W3CDTF">2019-02-05T03:17:25Z</dcterms:created>
  <dcterms:modified xsi:type="dcterms:W3CDTF">2024-05-08T08:43:43Z</dcterms:modified>
</cp:coreProperties>
</file>