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23"/>
  </p:notesMasterIdLst>
  <p:sldIdLst>
    <p:sldId id="256" r:id="rId2"/>
    <p:sldId id="266" r:id="rId3"/>
    <p:sldId id="261" r:id="rId4"/>
    <p:sldId id="259" r:id="rId5"/>
    <p:sldId id="257" r:id="rId6"/>
    <p:sldId id="258" r:id="rId7"/>
    <p:sldId id="260" r:id="rId8"/>
    <p:sldId id="275" r:id="rId9"/>
    <p:sldId id="272" r:id="rId10"/>
    <p:sldId id="264" r:id="rId11"/>
    <p:sldId id="262" r:id="rId12"/>
    <p:sldId id="263" r:id="rId13"/>
    <p:sldId id="265" r:id="rId14"/>
    <p:sldId id="267" r:id="rId15"/>
    <p:sldId id="268" r:id="rId16"/>
    <p:sldId id="269" r:id="rId17"/>
    <p:sldId id="270" r:id="rId18"/>
    <p:sldId id="273" r:id="rId19"/>
    <p:sldId id="271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\Documents\My%20Dropbox\presentations\berlin\swearing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\Documents\My%20Dropbox\presentations\berlin\swearing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\Documents\My%20Dropbox\presentations\berlin\swearing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indows%20XP\My%20Documents\Dropbox\presentations\berlin\swearing%20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indows%20XP\My%20Documents\Dropbox\presentations\berlin\swearing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Normalised</a:t>
            </a:r>
            <a:r>
              <a:rPr lang="en-US" dirty="0" smtClean="0"/>
              <a:t> Swearing </a:t>
            </a:r>
            <a:r>
              <a:rPr lang="en-US" dirty="0"/>
              <a:t>Frequency by Communicative Event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event!$B$20</c:f>
              <c:strCache>
                <c:ptCount val="1"/>
                <c:pt idx="0">
                  <c:v>Normalised Swearing Frequency (per 1000 words) 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4"/>
              </a:solidFill>
            </c:spPr>
          </c:dPt>
          <c:dPt>
            <c:idx val="6"/>
            <c:spPr>
              <a:solidFill>
                <a:schemeClr val="accent4"/>
              </a:solidFill>
            </c:spPr>
          </c:dPt>
          <c:dPt>
            <c:idx val="7"/>
            <c:spPr>
              <a:solidFill>
                <a:schemeClr val="accent4"/>
              </a:solidFill>
            </c:spPr>
          </c:dPt>
          <c:dPt>
            <c:idx val="8"/>
            <c:spPr>
              <a:solidFill>
                <a:schemeClr val="accent4"/>
              </a:solidFill>
            </c:spPr>
          </c:dPt>
          <c:dPt>
            <c:idx val="9"/>
            <c:spPr>
              <a:solidFill>
                <a:schemeClr val="accent4"/>
              </a:solidFill>
            </c:spPr>
          </c:dPt>
          <c:dPt>
            <c:idx val="10"/>
            <c:spPr>
              <a:solidFill>
                <a:schemeClr val="accent4"/>
              </a:solidFill>
            </c:spPr>
          </c:dPt>
          <c:cat>
            <c:strRef>
              <c:f>event!$A$21:$A$31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event!$B$21:$B$31</c:f>
              <c:numCache>
                <c:formatCode>General</c:formatCode>
                <c:ptCount val="11"/>
                <c:pt idx="0">
                  <c:v>5.6277056277056108</c:v>
                </c:pt>
                <c:pt idx="1">
                  <c:v>52.244897959183547</c:v>
                </c:pt>
                <c:pt idx="2">
                  <c:v>11.428571428571395</c:v>
                </c:pt>
                <c:pt idx="3">
                  <c:v>22.572402044292989</c:v>
                </c:pt>
                <c:pt idx="4">
                  <c:v>27.210884353741495</c:v>
                </c:pt>
                <c:pt idx="5">
                  <c:v>4.6529662659945705</c:v>
                </c:pt>
                <c:pt idx="6">
                  <c:v>37.414965986394463</c:v>
                </c:pt>
                <c:pt idx="7">
                  <c:v>6.764374295377678</c:v>
                </c:pt>
                <c:pt idx="8">
                  <c:v>9.8814229249011856</c:v>
                </c:pt>
                <c:pt idx="9">
                  <c:v>12.273212379935966</c:v>
                </c:pt>
                <c:pt idx="10">
                  <c:v>19.002375296912113</c:v>
                </c:pt>
              </c:numCache>
            </c:numRef>
          </c:val>
        </c:ser>
        <c:axId val="40151680"/>
        <c:axId val="40157568"/>
      </c:barChart>
      <c:catAx>
        <c:axId val="40151680"/>
        <c:scaling>
          <c:orientation val="minMax"/>
        </c:scaling>
        <c:axPos val="b"/>
        <c:tickLblPos val="nextTo"/>
        <c:crossAx val="40157568"/>
        <c:crosses val="autoZero"/>
        <c:auto val="1"/>
        <c:lblAlgn val="ctr"/>
        <c:lblOffset val="100"/>
      </c:catAx>
      <c:valAx>
        <c:axId val="40157568"/>
        <c:scaling>
          <c:orientation val="minMax"/>
        </c:scaling>
        <c:axPos val="l"/>
        <c:majorGridlines/>
        <c:numFmt formatCode="General" sourceLinked="1"/>
        <c:tickLblPos val="nextTo"/>
        <c:crossAx val="401516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Normalised</a:t>
            </a:r>
            <a:r>
              <a:rPr lang="en-US" dirty="0" smtClean="0"/>
              <a:t> Swearing </a:t>
            </a:r>
            <a:r>
              <a:rPr lang="en-US" dirty="0"/>
              <a:t>Frequency by Communicative Event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event!$B$20</c:f>
              <c:strCache>
                <c:ptCount val="1"/>
                <c:pt idx="0">
                  <c:v>Normalised Swearing Frequency (per 1000 words) </c:v>
                </c:pt>
              </c:strCache>
            </c:strRef>
          </c:tx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3"/>
              </a:solidFill>
            </c:spPr>
          </c:dPt>
          <c:dPt>
            <c:idx val="7"/>
            <c:spPr>
              <a:solidFill>
                <a:schemeClr val="accent3"/>
              </a:solidFill>
            </c:spPr>
          </c:dPt>
          <c:cat>
            <c:strRef>
              <c:f>event!$A$21:$A$31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event!$B$21:$B$31</c:f>
              <c:numCache>
                <c:formatCode>General</c:formatCode>
                <c:ptCount val="11"/>
                <c:pt idx="0">
                  <c:v>5.627705627705609</c:v>
                </c:pt>
                <c:pt idx="1">
                  <c:v>52.24489795918354</c:v>
                </c:pt>
                <c:pt idx="2">
                  <c:v>11.428571428571393</c:v>
                </c:pt>
                <c:pt idx="3">
                  <c:v>22.572402044292989</c:v>
                </c:pt>
                <c:pt idx="4">
                  <c:v>27.210884353741495</c:v>
                </c:pt>
                <c:pt idx="5">
                  <c:v>4.6529662659945705</c:v>
                </c:pt>
                <c:pt idx="6">
                  <c:v>37.414965986394449</c:v>
                </c:pt>
                <c:pt idx="7">
                  <c:v>6.764374295377678</c:v>
                </c:pt>
                <c:pt idx="8">
                  <c:v>9.8814229249011856</c:v>
                </c:pt>
                <c:pt idx="9">
                  <c:v>12.273212379935966</c:v>
                </c:pt>
                <c:pt idx="10">
                  <c:v>19.002375296912113</c:v>
                </c:pt>
              </c:numCache>
            </c:numRef>
          </c:val>
        </c:ser>
        <c:axId val="40320000"/>
        <c:axId val="40329984"/>
      </c:barChart>
      <c:catAx>
        <c:axId val="40320000"/>
        <c:scaling>
          <c:orientation val="minMax"/>
        </c:scaling>
        <c:axPos val="b"/>
        <c:tickLblPos val="nextTo"/>
        <c:crossAx val="40329984"/>
        <c:crosses val="autoZero"/>
        <c:auto val="1"/>
        <c:lblAlgn val="ctr"/>
        <c:lblOffset val="100"/>
      </c:catAx>
      <c:valAx>
        <c:axId val="40329984"/>
        <c:scaling>
          <c:orientation val="minMax"/>
        </c:scaling>
        <c:axPos val="l"/>
        <c:majorGridlines/>
        <c:numFmt formatCode="General" sourceLinked="1"/>
        <c:tickLblPos val="nextTo"/>
        <c:crossAx val="403200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Normalised</a:t>
            </a:r>
            <a:r>
              <a:rPr lang="en-US" dirty="0" smtClean="0"/>
              <a:t> Swearing </a:t>
            </a:r>
            <a:r>
              <a:rPr lang="en-US" dirty="0"/>
              <a:t>Frequency by Communicative Event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event!$B$20</c:f>
              <c:strCache>
                <c:ptCount val="1"/>
                <c:pt idx="0">
                  <c:v>Normalised Swearing Frequency (per 1000 words) 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4"/>
              </a:solidFill>
            </c:spPr>
          </c:dPt>
          <c:dPt>
            <c:idx val="5"/>
            <c:spPr>
              <a:solidFill>
                <a:schemeClr val="accent1"/>
              </a:solidFill>
            </c:spPr>
          </c:dPt>
          <c:dPt>
            <c:idx val="6"/>
            <c:spPr>
              <a:solidFill>
                <a:schemeClr val="accent4"/>
              </a:solidFill>
            </c:spPr>
          </c:dPt>
          <c:dPt>
            <c:idx val="7"/>
            <c:spPr>
              <a:solidFill>
                <a:schemeClr val="accent1"/>
              </a:solidFill>
            </c:spPr>
          </c:dPt>
          <c:dPt>
            <c:idx val="8"/>
            <c:spPr>
              <a:solidFill>
                <a:schemeClr val="accent4"/>
              </a:solidFill>
            </c:spPr>
          </c:dPt>
          <c:dPt>
            <c:idx val="9"/>
            <c:spPr>
              <a:solidFill>
                <a:schemeClr val="accent4"/>
              </a:solidFill>
            </c:spPr>
          </c:dPt>
          <c:dPt>
            <c:idx val="10"/>
            <c:spPr>
              <a:solidFill>
                <a:schemeClr val="accent2"/>
              </a:solidFill>
            </c:spPr>
          </c:dPt>
          <c:cat>
            <c:strRef>
              <c:f>event!$A$21:$A$31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event!$B$21:$B$31</c:f>
              <c:numCache>
                <c:formatCode>General</c:formatCode>
                <c:ptCount val="11"/>
                <c:pt idx="0">
                  <c:v>5.6277056277056072</c:v>
                </c:pt>
                <c:pt idx="1">
                  <c:v>52.244897959183533</c:v>
                </c:pt>
                <c:pt idx="2">
                  <c:v>11.428571428571392</c:v>
                </c:pt>
                <c:pt idx="3">
                  <c:v>22.572402044292989</c:v>
                </c:pt>
                <c:pt idx="4">
                  <c:v>27.210884353741495</c:v>
                </c:pt>
                <c:pt idx="5">
                  <c:v>4.6529662659945705</c:v>
                </c:pt>
                <c:pt idx="6">
                  <c:v>37.414965986394442</c:v>
                </c:pt>
                <c:pt idx="7">
                  <c:v>6.764374295377678</c:v>
                </c:pt>
                <c:pt idx="8">
                  <c:v>9.8814229249011856</c:v>
                </c:pt>
                <c:pt idx="9">
                  <c:v>12.273212379935966</c:v>
                </c:pt>
                <c:pt idx="10">
                  <c:v>19.002375296912113</c:v>
                </c:pt>
              </c:numCache>
            </c:numRef>
          </c:val>
        </c:ser>
        <c:axId val="61412096"/>
        <c:axId val="61413632"/>
      </c:barChart>
      <c:catAx>
        <c:axId val="61412096"/>
        <c:scaling>
          <c:orientation val="minMax"/>
        </c:scaling>
        <c:axPos val="b"/>
        <c:tickLblPos val="nextTo"/>
        <c:crossAx val="61413632"/>
        <c:crosses val="autoZero"/>
        <c:auto val="1"/>
        <c:lblAlgn val="ctr"/>
        <c:lblOffset val="100"/>
      </c:catAx>
      <c:valAx>
        <c:axId val="61413632"/>
        <c:scaling>
          <c:orientation val="minMax"/>
        </c:scaling>
        <c:axPos val="l"/>
        <c:majorGridlines/>
        <c:numFmt formatCode="General" sourceLinked="1"/>
        <c:tickLblPos val="nextTo"/>
        <c:crossAx val="6141209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Sheet3!$A$18</c:f>
              <c:strCache>
                <c:ptCount val="1"/>
                <c:pt idx="0">
                  <c:v>Bug</c:v>
                </c:pt>
              </c:strCache>
            </c:strRef>
          </c:tx>
          <c:marker>
            <c:symbol val="none"/>
          </c:marker>
          <c:cat>
            <c:strRef>
              <c:f>Sheet3!$B$17:$L$17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Sheet3!$B$18:$L$18</c:f>
              <c:numCache>
                <c:formatCode>General</c:formatCode>
                <c:ptCount val="11"/>
                <c:pt idx="0">
                  <c:v>0</c:v>
                </c:pt>
                <c:pt idx="1">
                  <c:v>20.100502512562809</c:v>
                </c:pt>
                <c:pt idx="2">
                  <c:v>2.512562814070352</c:v>
                </c:pt>
                <c:pt idx="3">
                  <c:v>5.0251256281407013</c:v>
                </c:pt>
                <c:pt idx="4">
                  <c:v>5.0251256281407013</c:v>
                </c:pt>
                <c:pt idx="5">
                  <c:v>2.512562814070352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18.84422110552763</c:v>
                </c:pt>
              </c:numCache>
            </c:numRef>
          </c:val>
        </c:ser>
        <c:ser>
          <c:idx val="1"/>
          <c:order val="1"/>
          <c:tx>
            <c:strRef>
              <c:f>Sheet3!$A$19</c:f>
              <c:strCache>
                <c:ptCount val="1"/>
                <c:pt idx="0">
                  <c:v>Jon</c:v>
                </c:pt>
              </c:strCache>
            </c:strRef>
          </c:tx>
          <c:marker>
            <c:symbol val="none"/>
          </c:marker>
          <c:cat>
            <c:strRef>
              <c:f>Sheet3!$B$17:$L$17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Sheet3!$B$19:$L$19</c:f>
              <c:numCache>
                <c:formatCode>General</c:formatCode>
                <c:ptCount val="11"/>
                <c:pt idx="0">
                  <c:v>0</c:v>
                </c:pt>
                <c:pt idx="1">
                  <c:v>49.320583794665325</c:v>
                </c:pt>
                <c:pt idx="2">
                  <c:v>0</c:v>
                </c:pt>
                <c:pt idx="3">
                  <c:v>26.170105686965272</c:v>
                </c:pt>
                <c:pt idx="4">
                  <c:v>4.5294413688978361</c:v>
                </c:pt>
                <c:pt idx="5">
                  <c:v>3.0196275792652232</c:v>
                </c:pt>
                <c:pt idx="6">
                  <c:v>4.0261701056869654</c:v>
                </c:pt>
                <c:pt idx="7">
                  <c:v>2.0130850528434832</c:v>
                </c:pt>
                <c:pt idx="8">
                  <c:v>0</c:v>
                </c:pt>
                <c:pt idx="9">
                  <c:v>6.0392551585304481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Sheet3!$A$20</c:f>
              <c:strCache>
                <c:ptCount val="1"/>
                <c:pt idx="0">
                  <c:v>Mozza</c:v>
                </c:pt>
              </c:strCache>
            </c:strRef>
          </c:tx>
          <c:marker>
            <c:symbol val="none"/>
          </c:marker>
          <c:cat>
            <c:strRef>
              <c:f>Sheet3!$B$17:$L$17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Sheet3!$B$20:$L$20</c:f>
              <c:numCache>
                <c:formatCode>General</c:formatCode>
                <c:ptCount val="11"/>
                <c:pt idx="0">
                  <c:v>0</c:v>
                </c:pt>
                <c:pt idx="1">
                  <c:v>4.6082949308755756</c:v>
                </c:pt>
                <c:pt idx="2">
                  <c:v>0</c:v>
                </c:pt>
                <c:pt idx="3">
                  <c:v>18.433179723502302</c:v>
                </c:pt>
                <c:pt idx="4">
                  <c:v>23.041474654377879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Sheet3!$A$21</c:f>
              <c:strCache>
                <c:ptCount val="1"/>
                <c:pt idx="0">
                  <c:v>Parky</c:v>
                </c:pt>
              </c:strCache>
            </c:strRef>
          </c:tx>
          <c:marker>
            <c:symbol val="none"/>
          </c:marker>
          <c:cat>
            <c:strRef>
              <c:f>Sheet3!$B$17:$L$17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Sheet3!$B$21:$L$21</c:f>
              <c:numCache>
                <c:formatCode>General</c:formatCode>
                <c:ptCount val="11"/>
                <c:pt idx="0">
                  <c:v>0.53333333333333333</c:v>
                </c:pt>
                <c:pt idx="1">
                  <c:v>0</c:v>
                </c:pt>
                <c:pt idx="2">
                  <c:v>0</c:v>
                </c:pt>
                <c:pt idx="3">
                  <c:v>2.1333333333333342</c:v>
                </c:pt>
                <c:pt idx="4">
                  <c:v>1.0666666666666667</c:v>
                </c:pt>
                <c:pt idx="5">
                  <c:v>0</c:v>
                </c:pt>
                <c:pt idx="6">
                  <c:v>0</c:v>
                </c:pt>
                <c:pt idx="7">
                  <c:v>0.53333333333333333</c:v>
                </c:pt>
                <c:pt idx="8">
                  <c:v>1.6</c:v>
                </c:pt>
                <c:pt idx="9">
                  <c:v>1.0666666666666667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Sheet3!$A$22</c:f>
              <c:strCache>
                <c:ptCount val="1"/>
                <c:pt idx="0">
                  <c:v>Tommo</c:v>
                </c:pt>
              </c:strCache>
            </c:strRef>
          </c:tx>
          <c:marker>
            <c:symbol val="none"/>
          </c:marker>
          <c:cat>
            <c:strRef>
              <c:f>Sheet3!$B$17:$L$17</c:f>
              <c:strCache>
                <c:ptCount val="11"/>
                <c:pt idx="0">
                  <c:v>team meeting</c:v>
                </c:pt>
                <c:pt idx="1">
                  <c:v>pre-match huddle</c:v>
                </c:pt>
                <c:pt idx="2">
                  <c:v>during match</c:v>
                </c:pt>
                <c:pt idx="3">
                  <c:v>half-time huddle</c:v>
                </c:pt>
                <c:pt idx="4">
                  <c:v>post-match huddle</c:v>
                </c:pt>
                <c:pt idx="5">
                  <c:v>training drill frontstage</c:v>
                </c:pt>
                <c:pt idx="6">
                  <c:v>training huddle</c:v>
                </c:pt>
                <c:pt idx="7">
                  <c:v>de-brief</c:v>
                </c:pt>
                <c:pt idx="8">
                  <c:v>performance feedback</c:v>
                </c:pt>
                <c:pt idx="9">
                  <c:v>leaders backstage</c:v>
                </c:pt>
                <c:pt idx="10">
                  <c:v>player backstage</c:v>
                </c:pt>
              </c:strCache>
            </c:strRef>
          </c:cat>
          <c:val>
            <c:numRef>
              <c:f>Sheet3!$B$22:$L$22</c:f>
              <c:numCache>
                <c:formatCode>General</c:formatCode>
                <c:ptCount val="11"/>
                <c:pt idx="0">
                  <c:v>3.1438631790744469</c:v>
                </c:pt>
                <c:pt idx="1">
                  <c:v>0.25150905432595572</c:v>
                </c:pt>
                <c:pt idx="2">
                  <c:v>0</c:v>
                </c:pt>
                <c:pt idx="3">
                  <c:v>2.640845070422535</c:v>
                </c:pt>
                <c:pt idx="4">
                  <c:v>1.6348088531187128</c:v>
                </c:pt>
                <c:pt idx="5">
                  <c:v>1.5090543259557343</c:v>
                </c:pt>
                <c:pt idx="6">
                  <c:v>0.25150905432595572</c:v>
                </c:pt>
                <c:pt idx="7">
                  <c:v>0.88028169014084512</c:v>
                </c:pt>
                <c:pt idx="8">
                  <c:v>0</c:v>
                </c:pt>
                <c:pt idx="9">
                  <c:v>0.88028169014084512</c:v>
                </c:pt>
                <c:pt idx="10">
                  <c:v>0</c:v>
                </c:pt>
              </c:numCache>
            </c:numRef>
          </c:val>
        </c:ser>
        <c:marker val="1"/>
        <c:axId val="61686912"/>
        <c:axId val="61688448"/>
      </c:lineChart>
      <c:catAx>
        <c:axId val="61686912"/>
        <c:scaling>
          <c:orientation val="minMax"/>
        </c:scaling>
        <c:axPos val="b"/>
        <c:tickLblPos val="nextTo"/>
        <c:crossAx val="61688448"/>
        <c:crosses val="autoZero"/>
        <c:auto val="1"/>
        <c:lblAlgn val="ctr"/>
        <c:lblOffset val="100"/>
      </c:catAx>
      <c:valAx>
        <c:axId val="61688448"/>
        <c:scaling>
          <c:orientation val="minMax"/>
        </c:scaling>
        <c:axPos val="l"/>
        <c:majorGridlines/>
        <c:numFmt formatCode="General" sourceLinked="1"/>
        <c:tickLblPos val="nextTo"/>
        <c:crossAx val="61686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[swearing analysis.xlsx]Sheet6!PivotTable2</c:name>
    <c:fmtId val="2"/>
  </c:pivotSource>
  <c:chart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</c:pivotFmts>
    <c:plotArea>
      <c:layout/>
      <c:barChart>
        <c:barDir val="col"/>
        <c:grouping val="percentStacked"/>
        <c:ser>
          <c:idx val="0"/>
          <c:order val="0"/>
          <c:tx>
            <c:strRef>
              <c:f>Sheet6!$B$3:$B$4</c:f>
              <c:strCache>
                <c:ptCount val="1"/>
                <c:pt idx="0">
                  <c:v>advice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Sheet6!$B$5:$B$10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3">
                  <c:v>2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Sheet6!$C$3:$C$4</c:f>
              <c:strCache>
                <c:ptCount val="1"/>
                <c:pt idx="0">
                  <c:v>attention-getter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Sheet6!$C$5:$C$10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Sheet6!$D$3:$D$4</c:f>
              <c:strCache>
                <c:ptCount val="1"/>
                <c:pt idx="0">
                  <c:v>clarification request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Sheet6!$D$5:$D$10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Sheet6!$E$3:$E$4</c:f>
              <c:strCache>
                <c:ptCount val="1"/>
                <c:pt idx="0">
                  <c:v>compliment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Sheet6!$E$5:$E$10</c:f>
              <c:numCache>
                <c:formatCode>General</c:formatCode>
                <c:ptCount val="5"/>
                <c:pt idx="0">
                  <c:v>1</c:v>
                </c:pt>
                <c:pt idx="1">
                  <c:v>15</c:v>
                </c:pt>
                <c:pt idx="3">
                  <c:v>2</c:v>
                </c:pt>
                <c:pt idx="4">
                  <c:v>27</c:v>
                </c:pt>
              </c:numCache>
            </c:numRef>
          </c:val>
        </c:ser>
        <c:ser>
          <c:idx val="4"/>
          <c:order val="4"/>
          <c:tx>
            <c:strRef>
              <c:f>Sheet6!$F$3:$F$4</c:f>
              <c:strCache>
                <c:ptCount val="1"/>
                <c:pt idx="0">
                  <c:v>criticism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Sheet6!$F$5:$F$10</c:f>
              <c:numCache>
                <c:formatCode>General</c:formatCode>
                <c:ptCount val="5"/>
                <c:pt idx="1">
                  <c:v>8</c:v>
                </c:pt>
                <c:pt idx="4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Sheet6!$G$3:$G$4</c:f>
              <c:strCache>
                <c:ptCount val="1"/>
                <c:pt idx="0">
                  <c:v>directive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Sheet6!$G$5:$G$10</c:f>
              <c:numCache>
                <c:formatCode>General</c:formatCode>
                <c:ptCount val="5"/>
                <c:pt idx="0">
                  <c:v>5</c:v>
                </c:pt>
                <c:pt idx="1">
                  <c:v>58</c:v>
                </c:pt>
                <c:pt idx="2">
                  <c:v>6</c:v>
                </c:pt>
                <c:pt idx="3">
                  <c:v>5</c:v>
                </c:pt>
                <c:pt idx="4">
                  <c:v>16</c:v>
                </c:pt>
              </c:numCache>
            </c:numRef>
          </c:val>
        </c:ser>
        <c:ser>
          <c:idx val="6"/>
          <c:order val="6"/>
          <c:tx>
            <c:strRef>
              <c:f>Sheet6!$H$3:$H$4</c:f>
              <c:strCache>
                <c:ptCount val="1"/>
                <c:pt idx="0">
                  <c:v>encouragement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Sheet6!$H$5:$H$10</c:f>
              <c:numCache>
                <c:formatCode>General</c:formatCode>
                <c:ptCount val="5"/>
                <c:pt idx="0">
                  <c:v>3</c:v>
                </c:pt>
                <c:pt idx="1">
                  <c:v>55</c:v>
                </c:pt>
                <c:pt idx="2">
                  <c:v>3</c:v>
                </c:pt>
                <c:pt idx="4">
                  <c:v>10</c:v>
                </c:pt>
              </c:numCache>
            </c:numRef>
          </c:val>
        </c:ser>
        <c:ser>
          <c:idx val="7"/>
          <c:order val="7"/>
          <c:tx>
            <c:strRef>
              <c:f>Sheet6!$I$3:$I$4</c:f>
              <c:strCache>
                <c:ptCount val="1"/>
                <c:pt idx="0">
                  <c:v>form req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Sheet6!$I$5:$I$10</c:f>
              <c:numCache>
                <c:formatCode>General</c:formatCode>
                <c:ptCount val="5"/>
                <c:pt idx="1">
                  <c:v>6</c:v>
                </c:pt>
              </c:numCache>
            </c:numRef>
          </c:val>
        </c:ser>
        <c:ser>
          <c:idx val="8"/>
          <c:order val="8"/>
          <c:tx>
            <c:strRef>
              <c:f>Sheet6!$J$3:$J$4</c:f>
              <c:strCache>
                <c:ptCount val="1"/>
                <c:pt idx="0">
                  <c:v>humour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Sheet6!$J$5:$J$10</c:f>
              <c:numCache>
                <c:formatCode>General</c:formatCode>
                <c:ptCount val="5"/>
                <c:pt idx="4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Sheet6!$K$3:$K$4</c:f>
              <c:strCache>
                <c:ptCount val="1"/>
                <c:pt idx="0">
                  <c:v>information response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Sheet6!$K$5:$K$10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Sheet6!$L$3:$L$4</c:f>
              <c:strCache>
                <c:ptCount val="1"/>
                <c:pt idx="0">
                  <c:v>insult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Sheet6!$L$5:$L$10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11"/>
          <c:order val="11"/>
          <c:tx>
            <c:strRef>
              <c:f>Sheet6!$M$3:$M$4</c:f>
              <c:strCache>
                <c:ptCount val="1"/>
                <c:pt idx="0">
                  <c:v>narrative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Sheet6!$M$5:$M$10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12"/>
          <c:order val="12"/>
          <c:tx>
            <c:strRef>
              <c:f>Sheet6!$N$3:$N$4</c:f>
              <c:strCache>
                <c:ptCount val="1"/>
                <c:pt idx="0">
                  <c:v>negative evaluation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Sheet6!$N$5:$N$10</c:f>
              <c:numCache>
                <c:formatCode>General</c:formatCode>
                <c:ptCount val="5"/>
                <c:pt idx="0">
                  <c:v>6</c:v>
                </c:pt>
                <c:pt idx="1">
                  <c:v>16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3"/>
          <c:order val="13"/>
          <c:tx>
            <c:strRef>
              <c:f>Sheet6!$O$3:$O$4</c:f>
              <c:strCache>
                <c:ptCount val="1"/>
                <c:pt idx="0">
                  <c:v>particle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Sheet6!$O$5:$O$10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14"/>
          <c:order val="14"/>
          <c:tx>
            <c:strRef>
              <c:f>Sheet6!$P$3:$P$4</c:f>
              <c:strCache>
                <c:ptCount val="1"/>
                <c:pt idx="0">
                  <c:v>positive evaluation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Sheet6!$P$5:$P$10</c:f>
              <c:numCache>
                <c:formatCode>General</c:formatCode>
                <c:ptCount val="5"/>
                <c:pt idx="3">
                  <c:v>1</c:v>
                </c:pt>
                <c:pt idx="4">
                  <c:v>4</c:v>
                </c:pt>
              </c:numCache>
            </c:numRef>
          </c:val>
        </c:ser>
        <c:ser>
          <c:idx val="15"/>
          <c:order val="15"/>
          <c:tx>
            <c:strRef>
              <c:f>Sheet6!$Q$3:$Q$4</c:f>
              <c:strCache>
                <c:ptCount val="1"/>
                <c:pt idx="0">
                  <c:v>self evaluation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Sheet6!$Q$5:$Q$10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</c:ser>
        <c:ser>
          <c:idx val="16"/>
          <c:order val="16"/>
          <c:tx>
            <c:strRef>
              <c:f>Sheet6!$R$3:$R$4</c:f>
              <c:strCache>
                <c:ptCount val="1"/>
                <c:pt idx="0">
                  <c:v>self-criticism</c:v>
                </c:pt>
              </c:strCache>
            </c:strRef>
          </c:tx>
          <c:cat>
            <c:strRef>
              <c:f>Sheet6!$A$5:$A$10</c:f>
              <c:strCache>
                <c:ptCount val="5"/>
                <c:pt idx="0">
                  <c:v>Bug</c:v>
                </c:pt>
                <c:pt idx="1">
                  <c:v>Jon</c:v>
                </c:pt>
                <c:pt idx="2">
                  <c:v>Mozza</c:v>
                </c:pt>
                <c:pt idx="3">
                  <c:v>Parky</c:v>
                </c:pt>
                <c:pt idx="4">
                  <c:v>Tommo</c:v>
                </c:pt>
              </c:strCache>
            </c:strRef>
          </c:cat>
          <c:val>
            <c:numRef>
              <c:f>Sheet6!$R$5:$R$10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</c:numCache>
            </c:numRef>
          </c:val>
        </c:ser>
        <c:overlap val="100"/>
        <c:axId val="62766080"/>
        <c:axId val="62784256"/>
      </c:barChart>
      <c:catAx>
        <c:axId val="62766080"/>
        <c:scaling>
          <c:orientation val="minMax"/>
        </c:scaling>
        <c:axPos val="b"/>
        <c:tickLblPos val="nextTo"/>
        <c:crossAx val="62784256"/>
        <c:crosses val="autoZero"/>
        <c:auto val="1"/>
        <c:lblAlgn val="ctr"/>
        <c:lblOffset val="100"/>
      </c:catAx>
      <c:valAx>
        <c:axId val="62784256"/>
        <c:scaling>
          <c:orientation val="minMax"/>
        </c:scaling>
        <c:axPos val="l"/>
        <c:majorGridlines/>
        <c:numFmt formatCode="0%" sourceLinked="1"/>
        <c:tickLblPos val="nextTo"/>
        <c:crossAx val="62766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D43B1-8A54-4A57-84D6-34E09978C4A6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FBCB3-DE9B-426E-A090-644E29DAB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CB3-DE9B-426E-A090-644E29DAB0B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C9958F-5844-4EB0-B1E4-695967ABAE8F}" type="datetimeFigureOut">
              <a:rPr lang="en-GB" smtClean="0"/>
              <a:pPr/>
              <a:t>23/08/2012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31C1F3-499C-4831-A8EE-DB272CBC40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Swearing as a Leadership Tool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8077200" cy="1499616"/>
          </a:xfrm>
        </p:spPr>
        <p:txBody>
          <a:bodyPr>
            <a:normAutofit/>
          </a:bodyPr>
          <a:lstStyle/>
          <a:p>
            <a:r>
              <a:rPr lang="en-NZ" sz="2800" dirty="0" smtClean="0"/>
              <a:t>Nick Wilson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286388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Victoria University </a:t>
            </a:r>
            <a:r>
              <a:rPr lang="en-US" sz="2000" dirty="0" smtClean="0"/>
              <a:t>of Wellington</a:t>
            </a:r>
            <a:endParaRPr lang="en-US" sz="2000" dirty="0" smtClean="0"/>
          </a:p>
          <a:p>
            <a:r>
              <a:rPr lang="en-US" sz="2000" dirty="0" smtClean="0"/>
              <a:t>New Zealand</a:t>
            </a:r>
          </a:p>
          <a:p>
            <a:endParaRPr lang="en-US" sz="2000" dirty="0" smtClean="0"/>
          </a:p>
          <a:p>
            <a:r>
              <a:rPr lang="en-US" sz="2000" dirty="0" smtClean="0"/>
              <a:t>nick.wilson@vuw.ac.nz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29224" y="5214950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Cardiff University</a:t>
            </a:r>
          </a:p>
          <a:p>
            <a:r>
              <a:rPr lang="en-US" sz="2000" dirty="0" smtClean="0"/>
              <a:t>Wales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Communicative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Frontstage and backstage</a:t>
            </a:r>
          </a:p>
          <a:p>
            <a:r>
              <a:rPr lang="en-NZ" dirty="0" smtClean="0"/>
              <a:t>Main speakers</a:t>
            </a:r>
          </a:p>
          <a:p>
            <a:pPr lvl="1"/>
            <a:r>
              <a:rPr lang="en-NZ" dirty="0" smtClean="0"/>
              <a:t>Player-dominated </a:t>
            </a:r>
          </a:p>
          <a:p>
            <a:pPr lvl="1"/>
            <a:r>
              <a:rPr lang="en-NZ" dirty="0" smtClean="0"/>
              <a:t>Coach-dominated</a:t>
            </a:r>
          </a:p>
          <a:p>
            <a:pPr lvl="1"/>
            <a:r>
              <a:rPr lang="en-NZ" dirty="0" smtClean="0"/>
              <a:t>Mixed</a:t>
            </a:r>
          </a:p>
          <a:p>
            <a:r>
              <a:rPr lang="en-NZ" dirty="0" smtClean="0"/>
              <a:t>Function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4077073"/>
          <a:ext cx="6096000" cy="278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9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Match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Training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team meeting 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training huddle</a:t>
                      </a:r>
                      <a:endParaRPr lang="en-GB" sz="20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pre-match huddle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training drill frontstage</a:t>
                      </a: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during match</a:t>
                      </a:r>
                      <a:endParaRPr lang="en-GB" sz="20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de-brief</a:t>
                      </a: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half-time huddle</a:t>
                      </a:r>
                      <a:endParaRPr kumimoji="0" lang="en-GB" sz="20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performance feedback</a:t>
                      </a: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post-match huddle</a:t>
                      </a:r>
                      <a:endParaRPr lang="en-GB" sz="20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leaders backstage</a:t>
                      </a:r>
                      <a:endParaRPr lang="en-GB" sz="20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2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player backstage</a:t>
                      </a:r>
                      <a:endParaRPr lang="en-GB" sz="20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Swearing by event (match/training)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Swearing by event (frontstage/backstage)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Swearing by event (coach/player/mixed)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Leadership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Coaches</a:t>
            </a:r>
          </a:p>
          <a:p>
            <a:pPr lvl="1"/>
            <a:r>
              <a:rPr lang="en-NZ" dirty="0" smtClean="0"/>
              <a:t>Head Coach</a:t>
            </a:r>
          </a:p>
          <a:p>
            <a:pPr lvl="1"/>
            <a:r>
              <a:rPr lang="en-NZ" dirty="0" smtClean="0"/>
              <a:t>Assistant Coach</a:t>
            </a:r>
          </a:p>
          <a:p>
            <a:endParaRPr lang="en-NZ" dirty="0" smtClean="0"/>
          </a:p>
          <a:p>
            <a:r>
              <a:rPr lang="en-NZ" dirty="0" smtClean="0"/>
              <a:t>Captains</a:t>
            </a:r>
          </a:p>
          <a:p>
            <a:pPr lvl="1"/>
            <a:r>
              <a:rPr lang="en-NZ" dirty="0" smtClean="0"/>
              <a:t>Captain</a:t>
            </a:r>
          </a:p>
          <a:p>
            <a:pPr lvl="1"/>
            <a:r>
              <a:rPr lang="en-NZ" dirty="0" smtClean="0"/>
              <a:t>Co-captain</a:t>
            </a:r>
          </a:p>
          <a:p>
            <a:pPr lvl="1"/>
            <a:r>
              <a:rPr lang="en-NZ" dirty="0" smtClean="0"/>
              <a:t>Vice-captain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Styles of Leadership Discourse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1" y="1556792"/>
          <a:ext cx="4104455" cy="5301208"/>
        </p:xfrm>
        <a:graphic>
          <a:graphicData uri="http://schemas.openxmlformats.org/drawingml/2006/table">
            <a:tbl>
              <a:tblPr/>
              <a:tblGrid>
                <a:gridCol w="242906"/>
                <a:gridCol w="620636"/>
                <a:gridCol w="3240913"/>
              </a:tblGrid>
              <a:tr h="53012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ourier New"/>
                          <a:ea typeface="SimSun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ourier New"/>
                          <a:ea typeface="SimSun"/>
                        </a:rPr>
                        <a:t>2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3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4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5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6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7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8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9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10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11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12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13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14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15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16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17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18</a:t>
                      </a:r>
                      <a:br>
                        <a:rPr lang="en-GB" sz="1050" dirty="0">
                          <a:latin typeface="Courier New"/>
                          <a:ea typeface="SimSun"/>
                        </a:rPr>
                      </a:br>
                      <a:r>
                        <a:rPr lang="en-GB" sz="1050" dirty="0">
                          <a:latin typeface="Courier New"/>
                          <a:ea typeface="SimSun"/>
                        </a:rPr>
                        <a:t>19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latin typeface="Courier New"/>
                          <a:ea typeface="SimSun"/>
                        </a:rPr>
                        <a:t>20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050" dirty="0" smtClean="0">
                          <a:latin typeface="Courier New"/>
                          <a:ea typeface="SimSun"/>
                        </a:rPr>
                        <a:t>21</a:t>
                      </a:r>
                      <a:endParaRPr lang="en-GB" sz="1050" dirty="0">
                        <a:latin typeface="Courier New"/>
                        <a:ea typeface="SimSun"/>
                      </a:endParaRPr>
                    </a:p>
                  </a:txBody>
                  <a:tcPr marL="11918" marR="119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ourier New"/>
                          <a:ea typeface="SimSun"/>
                        </a:rPr>
                        <a:t>Tommo:</a:t>
                      </a:r>
                    </a:p>
                  </a:txBody>
                  <a:tcPr marL="11918" marR="119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it might not happen in the first scrum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it might not happen in the-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in the scrum in the sixtieth minute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but by the end of the game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 want to make sure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and I want see from you guys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that we dominate their tight five</a:t>
                      </a: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ourier New"/>
                          <a:ea typeface="SimSu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I want us to be aggressive entering the collision zone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so when we're going </a:t>
                      </a:r>
                      <a:r>
                        <a:rPr lang="en-GB" sz="1050" b="1" dirty="0" err="1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int</a:t>
                      </a: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-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into breakdowns when we're carrying or going into a tackle</a:t>
                      </a: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ourier New"/>
                          <a:ea typeface="SimSun"/>
                        </a:rPr>
                        <a:t>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 want to see us aggressive up front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and I want to see that all day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I want it controlled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but I want it aggressive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out of the aggression it means 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that we go forward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smtClean="0">
                          <a:latin typeface="Courier New"/>
                          <a:ea typeface="SimSun"/>
                        </a:rPr>
                        <a:t>[...]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it's us going forward all day </a:t>
                      </a:r>
                      <a:br>
                        <a:rPr lang="en-GB" sz="1050" b="1" dirty="0" smtClean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050" b="1" dirty="0" smtClean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and it's got to happen up front okay?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</a:txBody>
                  <a:tcPr marL="11918" marR="119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99992" y="1484784"/>
          <a:ext cx="4644008" cy="5373216"/>
        </p:xfrm>
        <a:graphic>
          <a:graphicData uri="http://schemas.openxmlformats.org/drawingml/2006/table">
            <a:tbl>
              <a:tblPr/>
              <a:tblGrid>
                <a:gridCol w="288032"/>
                <a:gridCol w="679188"/>
                <a:gridCol w="3676788"/>
              </a:tblGrid>
              <a:tr h="53732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ourier New"/>
                          <a:ea typeface="SimSun"/>
                        </a:rPr>
                        <a:t>1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2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3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4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5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6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7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8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9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10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11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12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13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14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r>
                        <a:rPr lang="en-GB" sz="1100" dirty="0">
                          <a:latin typeface="Courier New"/>
                          <a:ea typeface="SimSun"/>
                        </a:rPr>
                        <a:t>15</a:t>
                      </a:r>
                      <a:br>
                        <a:rPr lang="en-GB" sz="1100" dirty="0">
                          <a:latin typeface="Courier New"/>
                          <a:ea typeface="SimSun"/>
                        </a:rPr>
                      </a:br>
                      <a:endParaRPr lang="en-GB" sz="1100" dirty="0">
                        <a:latin typeface="Courier New"/>
                        <a:ea typeface="SimSun"/>
                      </a:endParaRPr>
                    </a:p>
                  </a:txBody>
                  <a:tcPr marL="25776" marR="257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ourier New"/>
                          <a:ea typeface="SimSun"/>
                        </a:rPr>
                        <a:t>Jon: </a:t>
                      </a:r>
                    </a:p>
                  </a:txBody>
                  <a:tcPr marL="25776" marR="257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forwards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we're in these cunts' faces all fucking day 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we dominate these cunts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</a:rPr>
                        <a:t>[...]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but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we're fucking into them alright?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Courier New"/>
                          <a:ea typeface="SimSun"/>
                        </a:rPr>
                        <a:t>I want to see cunts fucking get bent over backwards eh?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ourier New"/>
                          <a:ea typeface="SimSu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  <a:latin typeface="Courier New"/>
                          <a:ea typeface="SimSun"/>
                        </a:rPr>
                        <a:t>first scrum I want to hear fucking ribs getting broken alright?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</a:rPr>
                        <a:t>[...]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tackles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we fucking nail these cunts alright?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no fucking mercy 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hardcore and we're fucking ruthless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SimSun"/>
                        </a:rPr>
                        <a:t>are we up for it boys?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Courier New"/>
                        <a:ea typeface="SimSun"/>
                      </a:endParaRPr>
                    </a:p>
                  </a:txBody>
                  <a:tcPr marL="25776" marR="257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 of Swearing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1556793"/>
            <a:ext cx="3456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u="sng" dirty="0" smtClean="0">
                <a:solidFill>
                  <a:schemeClr val="accent5"/>
                </a:solidFill>
              </a:rPr>
              <a:t>Tommo – Half-time</a:t>
            </a:r>
          </a:p>
          <a:p>
            <a:r>
              <a:rPr lang="en-GB" dirty="0" smtClean="0"/>
              <a:t>first ten minutes </a:t>
            </a:r>
          </a:p>
          <a:p>
            <a:r>
              <a:rPr lang="en-GB" dirty="0" smtClean="0"/>
              <a:t>when we stuck to our patterns </a:t>
            </a:r>
          </a:p>
          <a:p>
            <a:r>
              <a:rPr lang="en-GB" dirty="0" smtClean="0"/>
              <a:t>we scored two good tries and then we just dropped our level </a:t>
            </a:r>
          </a:p>
          <a:p>
            <a:r>
              <a:rPr lang="en-GB" dirty="0" smtClean="0"/>
              <a:t>dropped to these guys’ level </a:t>
            </a:r>
          </a:p>
          <a:p>
            <a:r>
              <a:rPr lang="en-GB" dirty="0" smtClean="0"/>
              <a:t>for coming in from the side .. stupid fucking cheap shots </a:t>
            </a:r>
          </a:p>
          <a:p>
            <a:r>
              <a:rPr lang="en-GB" dirty="0" smtClean="0"/>
              <a:t>get that shit out of the game there’s no fucking place for it here</a:t>
            </a:r>
          </a:p>
          <a:p>
            <a:r>
              <a:rPr lang="en-GB" dirty="0" smtClean="0"/>
              <a:t> .. ok?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64088" y="1556792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u="sng" dirty="0" smtClean="0">
                <a:solidFill>
                  <a:schemeClr val="accent5"/>
                </a:solidFill>
              </a:rPr>
              <a:t>Jon – Half-time</a:t>
            </a:r>
            <a:endParaRPr lang="en-GB" u="sng" dirty="0" smtClean="0">
              <a:solidFill>
                <a:schemeClr val="accent5"/>
              </a:solidFill>
            </a:endParaRPr>
          </a:p>
          <a:p>
            <a:r>
              <a:rPr lang="en-GB" dirty="0" smtClean="0"/>
              <a:t>we’ve got the tools it’s just us </a:t>
            </a:r>
          </a:p>
          <a:p>
            <a:r>
              <a:rPr lang="en-GB" dirty="0" smtClean="0"/>
              <a:t>alright boys </a:t>
            </a:r>
          </a:p>
          <a:p>
            <a:r>
              <a:rPr lang="en-GB" dirty="0" smtClean="0"/>
              <a:t>fucking heads up boys </a:t>
            </a:r>
          </a:p>
          <a:p>
            <a:r>
              <a:rPr lang="en-GB" dirty="0" smtClean="0"/>
              <a:t>heads up this in our grasp eh? </a:t>
            </a:r>
          </a:p>
          <a:p>
            <a:r>
              <a:rPr lang="en-GB" dirty="0" smtClean="0"/>
              <a:t>ten eight-</a:t>
            </a:r>
          </a:p>
          <a:p>
            <a:r>
              <a:rPr lang="en-GB" dirty="0" err="1" smtClean="0"/>
              <a:t>er</a:t>
            </a:r>
            <a:r>
              <a:rPr lang="en-GB" dirty="0" smtClean="0"/>
              <a:t> twenty eight’s nothing fucking nothing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11960" y="42930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u="sng" dirty="0" smtClean="0">
                <a:solidFill>
                  <a:schemeClr val="accent5"/>
                </a:solidFill>
              </a:rPr>
              <a:t>Parky – Half-time</a:t>
            </a:r>
          </a:p>
          <a:p>
            <a:r>
              <a:rPr lang="en-GB" dirty="0" smtClean="0"/>
              <a:t>let’s do our own bloody jobs first forget about the talk .. </a:t>
            </a:r>
          </a:p>
          <a:p>
            <a:r>
              <a:rPr lang="en-GB" dirty="0" smtClean="0"/>
              <a:t>do our jobs and then work .. </a:t>
            </a:r>
          </a:p>
          <a:p>
            <a:r>
              <a:rPr lang="en-GB" dirty="0" smtClean="0"/>
              <a:t>the second thing is </a:t>
            </a:r>
          </a:p>
          <a:p>
            <a:r>
              <a:rPr lang="en-GB" dirty="0" smtClean="0"/>
              <a:t>WORK your arse off </a:t>
            </a:r>
            <a:r>
              <a:rPr lang="en-GB" dirty="0" err="1" smtClean="0"/>
              <a:t>off</a:t>
            </a:r>
            <a:r>
              <a:rPr lang="en-GB" dirty="0" smtClean="0"/>
              <a:t> the ball okay?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0851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1"/>
                </a:solidFill>
              </a:rPr>
              <a:t>Criticism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1"/>
                </a:solidFill>
              </a:rPr>
              <a:t>Advice/Directive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1"/>
                </a:solidFill>
              </a:rPr>
              <a:t>Encouragement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Swearing by Speaker and Event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and Speech Act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Engendering Solidarity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1628800"/>
          <a:ext cx="6696745" cy="5440680"/>
        </p:xfrm>
        <a:graphic>
          <a:graphicData uri="http://schemas.openxmlformats.org/drawingml/2006/table">
            <a:tbl>
              <a:tblPr/>
              <a:tblGrid>
                <a:gridCol w="504056"/>
                <a:gridCol w="936104"/>
                <a:gridCol w="5256585"/>
              </a:tblGrid>
              <a:tr h="4302859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r>
                        <a:rPr lang="en-NZ" sz="1400" b="1" dirty="0" smtClean="0">
                          <a:solidFill>
                            <a:schemeClr val="tx1"/>
                          </a:solidFill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tx1"/>
                        </a:buClr>
                        <a:buFont typeface="+mj-lt"/>
                        <a:buAutoNum type="arabicPeriod"/>
                      </a:pPr>
                      <a:endParaRPr lang="en-NZ" sz="1400" b="1" dirty="0" smtClean="0">
                        <a:solidFill>
                          <a:schemeClr val="tx1"/>
                        </a:solidFill>
                        <a:latin typeface="Courier New"/>
                        <a:ea typeface="SimSun"/>
                        <a:cs typeface="Times New Roman"/>
                      </a:endParaRPr>
                    </a:p>
                  </a:txBody>
                  <a:tcPr marL="76200" marR="762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Parky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Ata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Parky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Ata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Parky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Ata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 smtClean="0">
                          <a:latin typeface="Courier New"/>
                          <a:ea typeface="SimSun"/>
                          <a:cs typeface="Times New Roman"/>
                        </a:rPr>
                        <a:t>Ata</a:t>
                      </a: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</a:txBody>
                  <a:tcPr marL="76200" marR="762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sometimes you don't always get it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a hundred percent right mate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ourier New"/>
                          <a:ea typeface="SimSun"/>
                          <a:cs typeface="Times New Roman"/>
                        </a:rPr>
                        <a:t>cos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 it all depends on the camera footage </a:t>
                      </a:r>
                      <a:endParaRPr lang="en-US" sz="1400" b="1" dirty="0" smtClean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as well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yeah </a:t>
                      </a:r>
                      <a:r>
                        <a:rPr lang="en-US" sz="1400" b="1" dirty="0" err="1">
                          <a:latin typeface="Courier New"/>
                          <a:ea typeface="SimSun"/>
                          <a:cs typeface="Times New Roman"/>
                        </a:rPr>
                        <a:t>yeah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ourier New"/>
                          <a:ea typeface="SimSun"/>
                          <a:cs typeface="Times New Roman"/>
                        </a:rPr>
                        <a:t>yeah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and you'll see that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like in the [team name 2]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.. I think um </a:t>
                      </a:r>
                      <a:r>
                        <a:rPr lang="en-US" sz="1400" b="1" dirty="0" err="1">
                          <a:latin typeface="Courier New"/>
                          <a:ea typeface="SimSun"/>
                          <a:cs typeface="Times New Roman"/>
                        </a:rPr>
                        <a:t>Dodds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 took over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in </a:t>
                      </a: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the 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second </a:t>
                      </a:r>
                      <a:r>
                        <a:rPr lang="en-US" sz="1400" b="1" dirty="0" smtClean="0">
                          <a:latin typeface="Courier New"/>
                          <a:ea typeface="SimSun"/>
                          <a:cs typeface="Times New Roman"/>
                        </a:rPr>
                        <a:t>half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yeah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and fucking some parts of it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after doing it I felt seasick you know ?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[laughs]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just </a:t>
                      </a:r>
                      <a:r>
                        <a:rPr lang="en-US" sz="1400" b="1" dirty="0" err="1">
                          <a:latin typeface="Courier New"/>
                          <a:ea typeface="SimSun"/>
                          <a:cs typeface="Times New Roman"/>
                        </a:rPr>
                        <a:t>cos</a:t>
                      </a: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 the camera's moving around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it's like .. hold it still man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/>
                          <a:ea typeface="SimSun"/>
                          <a:cs typeface="Times New Roman"/>
                        </a:rPr>
                        <a:t>[laughter] </a:t>
                      </a:r>
                      <a:endParaRPr lang="en-GB" sz="1400" b="1" dirty="0">
                        <a:latin typeface="Courier New"/>
                        <a:ea typeface="SimSun"/>
                        <a:cs typeface="Times New Roman"/>
                      </a:endParaRPr>
                    </a:p>
                  </a:txBody>
                  <a:tcPr marL="76200" marR="762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42976" y="4857760"/>
            <a:ext cx="635798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Functions of swearing</a:t>
            </a:r>
          </a:p>
          <a:p>
            <a:endParaRPr lang="en-NZ" dirty="0" smtClean="0"/>
          </a:p>
          <a:p>
            <a:r>
              <a:rPr lang="en-NZ" dirty="0" smtClean="0"/>
              <a:t>Methodology</a:t>
            </a:r>
          </a:p>
          <a:p>
            <a:endParaRPr lang="en-NZ" dirty="0" smtClean="0"/>
          </a:p>
          <a:p>
            <a:r>
              <a:rPr lang="en-NZ" dirty="0" smtClean="0"/>
              <a:t>Meanings</a:t>
            </a:r>
          </a:p>
          <a:p>
            <a:endParaRPr lang="en-NZ" dirty="0" smtClean="0"/>
          </a:p>
          <a:p>
            <a:r>
              <a:rPr lang="en-NZ" dirty="0" smtClean="0"/>
              <a:t>Quantitative analysis</a:t>
            </a:r>
          </a:p>
          <a:p>
            <a:endParaRPr lang="en-NZ" dirty="0" smtClean="0"/>
          </a:p>
          <a:p>
            <a:r>
              <a:rPr lang="en-NZ" dirty="0" smtClean="0"/>
              <a:t>Qualitative analysis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Swearing as a Leadership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motivate</a:t>
            </a:r>
          </a:p>
          <a:p>
            <a:r>
              <a:rPr lang="en-US" dirty="0" smtClean="0"/>
              <a:t>Used to signal group membership</a:t>
            </a:r>
          </a:p>
          <a:p>
            <a:r>
              <a:rPr lang="en-US" dirty="0" smtClean="0"/>
              <a:t>Used to engender solidarity</a:t>
            </a:r>
          </a:p>
          <a:p>
            <a:r>
              <a:rPr lang="en-US" dirty="0" smtClean="0"/>
              <a:t>Used to </a:t>
            </a:r>
            <a:r>
              <a:rPr lang="en-US" dirty="0" err="1" smtClean="0"/>
              <a:t>criticise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local practice used as a leadership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Daly, Nicola, Janet Holmes, Jonathan Newton and Maria </a:t>
            </a:r>
            <a:r>
              <a:rPr lang="en-US" dirty="0" err="1" smtClean="0"/>
              <a:t>Stubbe</a:t>
            </a:r>
            <a:r>
              <a:rPr lang="en-US" dirty="0" smtClean="0"/>
              <a:t>. 2004. Expletives as solidarity signals in FTAs on the factory floor. </a:t>
            </a:r>
            <a:r>
              <a:rPr lang="en-US" i="1" dirty="0" smtClean="0"/>
              <a:t>Journal of Pragmatics</a:t>
            </a:r>
            <a:r>
              <a:rPr lang="en-US" dirty="0" smtClean="0"/>
              <a:t> 36: 945–964.</a:t>
            </a:r>
          </a:p>
          <a:p>
            <a:pPr>
              <a:buNone/>
            </a:pPr>
            <a:r>
              <a:rPr lang="en-US" dirty="0" smtClean="0"/>
              <a:t>Jay, Timothy and Kristin </a:t>
            </a:r>
            <a:r>
              <a:rPr lang="en-US" dirty="0" err="1" smtClean="0"/>
              <a:t>Janschewitz</a:t>
            </a:r>
            <a:r>
              <a:rPr lang="en-US" dirty="0" smtClean="0"/>
              <a:t>. 2008. The pragmatics of swearing. </a:t>
            </a:r>
            <a:r>
              <a:rPr lang="en-US" i="1" dirty="0" smtClean="0"/>
              <a:t>Journal of Politeness Research. Language, </a:t>
            </a:r>
            <a:r>
              <a:rPr lang="en-US" i="1" dirty="0" err="1" smtClean="0"/>
              <a:t>Behaviour</a:t>
            </a:r>
            <a:r>
              <a:rPr lang="en-US" i="1" dirty="0" smtClean="0"/>
              <a:t>, Culture</a:t>
            </a:r>
            <a:r>
              <a:rPr lang="en-US" dirty="0" smtClean="0"/>
              <a:t> 4: 267–288.</a:t>
            </a:r>
          </a:p>
          <a:p>
            <a:pPr>
              <a:buNone/>
            </a:pPr>
            <a:r>
              <a:rPr lang="en-US" dirty="0" err="1" smtClean="0"/>
              <a:t>McEnery</a:t>
            </a:r>
            <a:r>
              <a:rPr lang="en-US" dirty="0" smtClean="0"/>
              <a:t>, Anthony and </a:t>
            </a:r>
            <a:r>
              <a:rPr lang="en-US" dirty="0" err="1" smtClean="0"/>
              <a:t>Zhonghua</a:t>
            </a:r>
            <a:r>
              <a:rPr lang="en-US" dirty="0" smtClean="0"/>
              <a:t> Xiao. 2004. Swearing in Modern British English: The case of fuck in the BNC. </a:t>
            </a:r>
            <a:r>
              <a:rPr lang="en-US" i="1" dirty="0" smtClean="0"/>
              <a:t>Language and Literature</a:t>
            </a:r>
            <a:r>
              <a:rPr lang="en-US" dirty="0" smtClean="0"/>
              <a:t> 13: 235–268.</a:t>
            </a:r>
          </a:p>
          <a:p>
            <a:pPr>
              <a:buNone/>
            </a:pPr>
            <a:r>
              <a:rPr lang="en-US" dirty="0" smtClean="0"/>
              <a:t>Stapleton</a:t>
            </a:r>
            <a:r>
              <a:rPr lang="en-US" dirty="0" smtClean="0"/>
              <a:t>, </a:t>
            </a:r>
            <a:r>
              <a:rPr lang="en-US" dirty="0" err="1" smtClean="0"/>
              <a:t>Karyn</a:t>
            </a:r>
            <a:r>
              <a:rPr lang="en-US" dirty="0" smtClean="0"/>
              <a:t>. 2003. Gender and swearing: A community practice. </a:t>
            </a:r>
            <a:r>
              <a:rPr lang="en-US" i="1" dirty="0" smtClean="0"/>
              <a:t>Women and Language</a:t>
            </a:r>
            <a:r>
              <a:rPr lang="en-US" dirty="0" smtClean="0"/>
              <a:t> 26: 22–34.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 of swearing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Emphasis – an emphatic intensifier </a:t>
            </a:r>
            <a:r>
              <a:rPr lang="en-NZ" i="1" dirty="0" smtClean="0"/>
              <a:t>par excellence</a:t>
            </a:r>
            <a:endParaRPr lang="en-NZ" dirty="0" smtClean="0"/>
          </a:p>
          <a:p>
            <a:pPr lvl="1"/>
            <a:r>
              <a:rPr lang="en-NZ" dirty="0" err="1" smtClean="0"/>
              <a:t>McEnery</a:t>
            </a:r>
            <a:r>
              <a:rPr lang="en-NZ" dirty="0" smtClean="0"/>
              <a:t> &amp; </a:t>
            </a:r>
            <a:r>
              <a:rPr lang="en-NZ" dirty="0" smtClean="0"/>
              <a:t>Xiao  2004</a:t>
            </a:r>
            <a:endParaRPr lang="en-NZ" dirty="0" smtClean="0"/>
          </a:p>
          <a:p>
            <a:pPr lvl="1"/>
            <a:endParaRPr lang="en-NZ" dirty="0" smtClean="0"/>
          </a:p>
          <a:p>
            <a:r>
              <a:rPr lang="en-NZ" dirty="0" smtClean="0"/>
              <a:t>Solidarity/group membership </a:t>
            </a:r>
            <a:r>
              <a:rPr lang="en-NZ" dirty="0" smtClean="0"/>
              <a:t>– swearing occurs more among friends</a:t>
            </a:r>
          </a:p>
          <a:p>
            <a:pPr lvl="1"/>
            <a:r>
              <a:rPr lang="en-NZ" dirty="0" smtClean="0"/>
              <a:t>Daly et </a:t>
            </a:r>
            <a:r>
              <a:rPr lang="en-NZ" dirty="0" smtClean="0"/>
              <a:t>al 2004</a:t>
            </a:r>
            <a:endParaRPr lang="en-NZ" dirty="0" smtClean="0"/>
          </a:p>
          <a:p>
            <a:pPr lvl="1"/>
            <a:r>
              <a:rPr lang="en-NZ" dirty="0" smtClean="0"/>
              <a:t>Stapleton  2003</a:t>
            </a:r>
            <a:endParaRPr lang="en-NZ" dirty="0" smtClean="0"/>
          </a:p>
          <a:p>
            <a:pPr lvl="1"/>
            <a:endParaRPr lang="en-NZ" dirty="0" smtClean="0"/>
          </a:p>
          <a:p>
            <a:r>
              <a:rPr lang="en-NZ" dirty="0" smtClean="0"/>
              <a:t>Insults/offense – different people judge swearing to be more or less offensive</a:t>
            </a:r>
          </a:p>
          <a:p>
            <a:pPr lvl="1"/>
            <a:r>
              <a:rPr lang="en-NZ" dirty="0" smtClean="0"/>
              <a:t>Jay &amp; </a:t>
            </a:r>
            <a:r>
              <a:rPr lang="en-NZ" dirty="0" err="1" smtClean="0"/>
              <a:t>Janschewitz</a:t>
            </a:r>
            <a:r>
              <a:rPr lang="en-NZ" dirty="0" smtClean="0"/>
              <a:t> 2008</a:t>
            </a:r>
            <a:endParaRPr lang="en-NZ" dirty="0" smtClean="0"/>
          </a:p>
          <a:p>
            <a:pPr lvl="1"/>
            <a:endParaRPr lang="en-N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Amateur rugby team in New Zealand</a:t>
            </a:r>
          </a:p>
          <a:p>
            <a:endParaRPr lang="en-NZ" dirty="0" smtClean="0"/>
          </a:p>
          <a:p>
            <a:r>
              <a:rPr lang="en-NZ" dirty="0" smtClean="0"/>
              <a:t>Data collected over one year</a:t>
            </a:r>
          </a:p>
          <a:p>
            <a:pPr lvl="1"/>
            <a:r>
              <a:rPr lang="en-NZ" dirty="0" smtClean="0"/>
              <a:t>Ethnography</a:t>
            </a:r>
          </a:p>
          <a:p>
            <a:pPr lvl="1"/>
            <a:r>
              <a:rPr lang="en-NZ" dirty="0" smtClean="0"/>
              <a:t>Match-days and training sessions</a:t>
            </a:r>
          </a:p>
          <a:p>
            <a:endParaRPr lang="en-NZ" dirty="0" smtClean="0"/>
          </a:p>
          <a:p>
            <a:r>
              <a:rPr lang="en-NZ" dirty="0" smtClean="0"/>
              <a:t>Swearing noticeable as high frequency</a:t>
            </a:r>
          </a:p>
          <a:p>
            <a:endParaRPr lang="en-NZ" dirty="0" smtClean="0"/>
          </a:p>
          <a:p>
            <a:r>
              <a:rPr lang="en-NZ" dirty="0" smtClean="0"/>
              <a:t>Swearing is unmarked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ch_word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544260"/>
            <a:ext cx="8244408" cy="53137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Match 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ining_word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580726"/>
            <a:ext cx="8388424" cy="527727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Training Session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Swearing in the rugby corpus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2060848"/>
          <a:ext cx="7272808" cy="158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16"/>
                <a:gridCol w="1346816"/>
                <a:gridCol w="1616180"/>
                <a:gridCol w="2962996"/>
              </a:tblGrid>
              <a:tr h="798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Context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Recorded Words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Swearword Count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Normalised Frequency (per 1000 words)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match</a:t>
                      </a:r>
                      <a:endParaRPr lang="en-GB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13558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306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22.56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training</a:t>
                      </a:r>
                      <a:endParaRPr lang="en-GB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10448</a:t>
                      </a:r>
                      <a:endParaRPr lang="en-GB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8.71</a:t>
                      </a:r>
                      <a:endParaRPr lang="en-GB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07904" y="1844824"/>
            <a:ext cx="4536504" cy="27363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Meaning and Indexicality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143116"/>
            <a:ext cx="185738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 frequency swearing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3428992" y="2500306"/>
            <a:ext cx="185738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296505">
            <a:off x="3130590" y="3618085"/>
            <a:ext cx="185738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3590461">
            <a:off x="982255" y="3961877"/>
            <a:ext cx="185738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43636" y="2285992"/>
            <a:ext cx="185738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Masculinity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5143512"/>
            <a:ext cx="185738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Youth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3714752"/>
            <a:ext cx="185738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In-group membership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5786454"/>
            <a:ext cx="185738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Rugby stereotype</a:t>
            </a:r>
            <a:endParaRPr lang="en-US" sz="2000" dirty="0"/>
          </a:p>
        </p:txBody>
      </p:sp>
      <p:sp>
        <p:nvSpPr>
          <p:cNvPr id="14" name="Right Arrow 13"/>
          <p:cNvSpPr/>
          <p:nvPr/>
        </p:nvSpPr>
        <p:spPr>
          <a:xfrm rot="5557490">
            <a:off x="6247453" y="4123091"/>
            <a:ext cx="2860858" cy="34234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50079">
            <a:off x="1572115" y="4231794"/>
            <a:ext cx="4670964" cy="299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557490">
            <a:off x="6323527" y="3012323"/>
            <a:ext cx="771364" cy="3332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28794" y="357166"/>
          <a:ext cx="5143536" cy="60642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89056"/>
                <a:gridCol w="1731289"/>
                <a:gridCol w="830414"/>
                <a:gridCol w="1192777"/>
              </a:tblGrid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Swearword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Training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arse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arses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bastards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bitch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bitching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bloody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blue-arsed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bullshit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cunt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cunts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damn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fucked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fucker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fuckers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fucking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hell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prick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shithot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shitload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shitwork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Grand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306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91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397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28794" y="4429132"/>
            <a:ext cx="5143536" cy="2143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8794" y="2928934"/>
            <a:ext cx="5143536" cy="2143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28794" y="3429000"/>
            <a:ext cx="5143536" cy="2143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3421</TotalTime>
  <Words>735</Words>
  <Application>Microsoft Office PowerPoint</Application>
  <PresentationFormat>On-screen Show (4:3)</PresentationFormat>
  <Paragraphs>314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Swearing as a Leadership Tool</vt:lpstr>
      <vt:lpstr>Introduction</vt:lpstr>
      <vt:lpstr>Functions of swearing</vt:lpstr>
      <vt:lpstr>Methodology</vt:lpstr>
      <vt:lpstr>Match Day</vt:lpstr>
      <vt:lpstr>Training Session</vt:lpstr>
      <vt:lpstr>Swearing in the rugby corpus</vt:lpstr>
      <vt:lpstr>Local Meaning and Indexicality</vt:lpstr>
      <vt:lpstr>Slide 9</vt:lpstr>
      <vt:lpstr>Communicative Events</vt:lpstr>
      <vt:lpstr>Swearing by event (match/training)</vt:lpstr>
      <vt:lpstr>Swearing by event (frontstage/backstage)</vt:lpstr>
      <vt:lpstr>Swearing by event (coach/player/mixed)</vt:lpstr>
      <vt:lpstr>Leadership Roles</vt:lpstr>
      <vt:lpstr>Styles of Leadership Discourse</vt:lpstr>
      <vt:lpstr>Functions of Swearing</vt:lpstr>
      <vt:lpstr>Swearing by Speaker and Event</vt:lpstr>
      <vt:lpstr>Speaker and Speech Act</vt:lpstr>
      <vt:lpstr>Engendering Solidarity</vt:lpstr>
      <vt:lpstr>Swearing as a Leadership Tool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Wilson</dc:creator>
  <cp:lastModifiedBy>Nick Wilson</cp:lastModifiedBy>
  <cp:revision>276</cp:revision>
  <dcterms:created xsi:type="dcterms:W3CDTF">2012-07-24T13:27:11Z</dcterms:created>
  <dcterms:modified xsi:type="dcterms:W3CDTF">2012-08-23T10:52:29Z</dcterms:modified>
</cp:coreProperties>
</file>