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9" r:id="rId3"/>
    <p:sldId id="280" r:id="rId4"/>
    <p:sldId id="292" r:id="rId5"/>
    <p:sldId id="291" r:id="rId6"/>
    <p:sldId id="296" r:id="rId7"/>
    <p:sldId id="290" r:id="rId8"/>
    <p:sldId id="298" r:id="rId9"/>
    <p:sldId id="295" r:id="rId10"/>
    <p:sldId id="299" r:id="rId11"/>
    <p:sldId id="287" r:id="rId12"/>
    <p:sldId id="288" r:id="rId13"/>
    <p:sldId id="284" r:id="rId14"/>
    <p:sldId id="300" r:id="rId15"/>
    <p:sldId id="285" r:id="rId16"/>
    <p:sldId id="289" r:id="rId17"/>
    <p:sldId id="27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6180" autoAdjust="0"/>
  </p:normalViewPr>
  <p:slideViewPr>
    <p:cSldViewPr snapToGrid="0" snapToObjects="1">
      <p:cViewPr varScale="1">
        <p:scale>
          <a:sx n="74" d="100"/>
          <a:sy n="74" d="100"/>
        </p:scale>
        <p:origin x="1275"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8ABFD-1FA2-4E4E-A61E-5125993475B5}" type="datetimeFigureOut">
              <a:rPr lang="en-US" smtClean="0"/>
              <a:t>3/31/2017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74D26-9FFF-DA4F-840C-1A58754820DA}" type="slidenum">
              <a:rPr lang="en-US" smtClean="0"/>
              <a:t>‹#›</a:t>
            </a:fld>
            <a:endParaRPr lang="en-US"/>
          </a:p>
        </p:txBody>
      </p:sp>
    </p:spTree>
    <p:extLst>
      <p:ext uri="{BB962C8B-B14F-4D97-AF65-F5344CB8AC3E}">
        <p14:creationId xmlns:p14="http://schemas.microsoft.com/office/powerpoint/2010/main" val="137563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C74D26-9FFF-DA4F-840C-1A58754820DA}" type="slidenum">
              <a:rPr lang="en-US" smtClean="0"/>
              <a:t>8</a:t>
            </a:fld>
            <a:endParaRPr lang="en-US"/>
          </a:p>
        </p:txBody>
      </p:sp>
    </p:spTree>
    <p:extLst>
      <p:ext uri="{BB962C8B-B14F-4D97-AF65-F5344CB8AC3E}">
        <p14:creationId xmlns:p14="http://schemas.microsoft.com/office/powerpoint/2010/main" val="944701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ADC62BB-1AE7-9A42-925F-189FC1B562A1}"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40304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ADC62BB-1AE7-9A42-925F-189FC1B562A1}"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247554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ADC62BB-1AE7-9A42-925F-189FC1B562A1}"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91957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ADC62BB-1AE7-9A42-925F-189FC1B562A1}"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247491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ADC62BB-1AE7-9A42-925F-189FC1B562A1}"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438543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ADC62BB-1AE7-9A42-925F-189FC1B562A1}"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444886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ADC62BB-1AE7-9A42-925F-189FC1B562A1}" type="datetimeFigureOut">
              <a:rPr lang="en-US" smtClean="0"/>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372615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ADC62BB-1AE7-9A42-925F-189FC1B562A1}" type="datetimeFigureOut">
              <a:rPr lang="en-US" smtClean="0"/>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63503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C62BB-1AE7-9A42-925F-189FC1B562A1}" type="datetimeFigureOut">
              <a:rPr lang="en-US" smtClean="0"/>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264730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ADC62BB-1AE7-9A42-925F-189FC1B562A1}"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100960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ADC62BB-1AE7-9A42-925F-189FC1B562A1}"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E3CE5-8F97-1243-92A0-CC096ACC1468}" type="slidenum">
              <a:rPr lang="en-US" smtClean="0"/>
              <a:t>‹#›</a:t>
            </a:fld>
            <a:endParaRPr lang="en-US"/>
          </a:p>
        </p:txBody>
      </p:sp>
    </p:spTree>
    <p:extLst>
      <p:ext uri="{BB962C8B-B14F-4D97-AF65-F5344CB8AC3E}">
        <p14:creationId xmlns:p14="http://schemas.microsoft.com/office/powerpoint/2010/main" val="295153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C62BB-1AE7-9A42-925F-189FC1B562A1}" type="datetimeFigureOut">
              <a:rPr lang="en-US" smtClean="0"/>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E3CE5-8F97-1243-92A0-CC096ACC1468}" type="slidenum">
              <a:rPr lang="en-US" smtClean="0"/>
              <a:t>‹#›</a:t>
            </a:fld>
            <a:endParaRPr lang="en-US"/>
          </a:p>
        </p:txBody>
      </p:sp>
    </p:spTree>
    <p:extLst>
      <p:ext uri="{BB962C8B-B14F-4D97-AF65-F5344CB8AC3E}">
        <p14:creationId xmlns:p14="http://schemas.microsoft.com/office/powerpoint/2010/main" val="264485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mailto:GrantA2@Cardiff.ac.uk" TargetMode="External"/><Relationship Id="rId7"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mailto:CassidyD@Cardiff.ac.uk" TargetMode="External"/><Relationship Id="rId11" Type="http://schemas.openxmlformats.org/officeDocument/2006/relationships/image" Target="../media/image32.png"/><Relationship Id="rId5" Type="http://schemas.openxmlformats.org/officeDocument/2006/relationships/hyperlink" Target="mailto:MorganML1@Cardiff.ac.uk" TargetMode="External"/><Relationship Id="rId10" Type="http://schemas.openxmlformats.org/officeDocument/2006/relationships/image" Target="../media/image31.jpeg"/><Relationship Id="rId4" Type="http://schemas.openxmlformats.org/officeDocument/2006/relationships/hyperlink" Target="mailto:MannayDI@Cardiff.ac.uk" TargetMode="Externa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ngentaconnect.com/content/tpp/frs/pre-prints/content-ppfrsd1600032r3"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doi.org/10.1332/204674317X14888886530223"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519" y="2670869"/>
            <a:ext cx="8185763" cy="2976764"/>
          </a:xfrm>
        </p:spPr>
        <p:txBody>
          <a:bodyPr anchor="t" anchorCtr="0">
            <a:noAutofit/>
          </a:bodyPr>
          <a:lstStyle/>
          <a:p>
            <a:r>
              <a:rPr lang="en-GB" sz="3200" dirty="0">
                <a:solidFill>
                  <a:schemeClr val="bg1"/>
                </a:solidFill>
              </a:rPr>
              <a:t>Qualitative interviews as a collaborative space: lessons from visual research methods to encourage a more participatory approach </a:t>
            </a:r>
            <a:r>
              <a:rPr lang="en-GB" sz="3200" dirty="0"/>
              <a:t/>
            </a:r>
            <a:br>
              <a:rPr lang="en-GB" sz="3200" dirty="0"/>
            </a:br>
            <a:r>
              <a:rPr lang="en-GB" sz="3200" dirty="0">
                <a:solidFill>
                  <a:schemeClr val="bg1"/>
                </a:solidFill>
              </a:rPr>
              <a:t/>
            </a:r>
            <a:br>
              <a:rPr lang="en-GB" sz="3200" dirty="0">
                <a:solidFill>
                  <a:schemeClr val="bg1"/>
                </a:solidFill>
              </a:rPr>
            </a:br>
            <a:r>
              <a:rPr lang="en-GB" sz="2400" dirty="0" smtClean="0">
                <a:solidFill>
                  <a:schemeClr val="bg1"/>
                </a:solidFill>
              </a:rPr>
              <a:t>Aimee Grant, Dawn Mannay, Melanie Morgan, Dunla Gallagher, Ruby Marzella</a:t>
            </a:r>
            <a:br>
              <a:rPr lang="en-GB" sz="2400" dirty="0" smtClean="0">
                <a:solidFill>
                  <a:schemeClr val="bg1"/>
                </a:solidFill>
              </a:rPr>
            </a:br>
            <a:r>
              <a:rPr lang="en-GB" sz="2400" dirty="0" smtClean="0">
                <a:solidFill>
                  <a:schemeClr val="bg1"/>
                </a:solidFill>
              </a:rPr>
              <a:t>GrantA2@Cardiff.ac.uk</a:t>
            </a:r>
            <a:r>
              <a:rPr lang="en-GB" sz="2400" dirty="0"/>
              <a:t> </a:t>
            </a:r>
            <a:r>
              <a:rPr lang="en-GB" sz="2400" dirty="0" smtClean="0">
                <a:solidFill>
                  <a:schemeClr val="bg1"/>
                </a:solidFill>
              </a:rPr>
              <a:t> @</a:t>
            </a:r>
            <a:r>
              <a:rPr lang="en-GB" sz="2400" dirty="0" err="1" smtClean="0">
                <a:solidFill>
                  <a:schemeClr val="bg1"/>
                </a:solidFill>
              </a:rPr>
              <a:t>grant_aimee</a:t>
            </a:r>
            <a:r>
              <a:rPr lang="en-GB" sz="2400" dirty="0">
                <a:solidFill>
                  <a:schemeClr val="bg1"/>
                </a:solidFill>
              </a:rPr>
              <a:t>  </a:t>
            </a:r>
            <a:endParaRPr lang="en-US" sz="2400" dirty="0">
              <a:solidFill>
                <a:schemeClr val="bg1"/>
              </a:solidFill>
              <a:latin typeface="Franklin Gothic Book"/>
              <a:cs typeface="Franklin Gothic Book"/>
            </a:endParaRPr>
          </a:p>
        </p:txBody>
      </p:sp>
    </p:spTree>
    <p:extLst>
      <p:ext uri="{BB962C8B-B14F-4D97-AF65-F5344CB8AC3E}">
        <p14:creationId xmlns:p14="http://schemas.microsoft.com/office/powerpoint/2010/main" val="672559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err="1" smtClean="0">
                <a:latin typeface="Franklin Gothic Book"/>
                <a:cs typeface="Franklin Gothic Book"/>
              </a:rPr>
              <a:t>Cont</a:t>
            </a:r>
            <a:r>
              <a:rPr lang="en-US" sz="3200" dirty="0" smtClean="0">
                <a:latin typeface="Franklin Gothic Book"/>
                <a:cs typeface="Franklin Gothic Book"/>
              </a:rPr>
              <a:t>…</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fontScale="92500"/>
          </a:bodyPr>
          <a:lstStyle/>
          <a:p>
            <a:pPr marL="0" indent="0">
              <a:buNone/>
            </a:pPr>
            <a:r>
              <a:rPr lang="en-US" sz="2400" dirty="0" smtClean="0">
                <a:latin typeface="Franklin Gothic Book"/>
                <a:cs typeface="Franklin Gothic Book"/>
              </a:rPr>
              <a:t>M: </a:t>
            </a:r>
            <a:r>
              <a:rPr lang="en-GB" sz="2400" dirty="0" smtClean="0">
                <a:latin typeface="Franklin Gothic Book"/>
                <a:cs typeface="Franklin Gothic Book"/>
              </a:rPr>
              <a:t>Me </a:t>
            </a:r>
            <a:r>
              <a:rPr lang="en-GB" sz="2400" dirty="0">
                <a:latin typeface="Franklin Gothic Book"/>
                <a:cs typeface="Franklin Gothic Book"/>
              </a:rPr>
              <a:t>and my partner went to a coffee shop and we was heating up a bottle um for (our daughter) and then the cleaner this man was, (he was) just cleaning around the tables, who worked there and he came up to me and said ‘Are you breastfeeding?’ and, like I said yes I was and I didn’t really take offense to it but if I wasn’t then I’d feel quite like…its intrusive…like I wouldn’t walk up to him and say ‘What did you have for your lunch today?’ (laughter) like why are you asking me what my child has for milk? </a:t>
            </a:r>
            <a:endParaRPr lang="en-GB" sz="2400" dirty="0" smtClean="0">
              <a:latin typeface="Franklin Gothic Book"/>
              <a:cs typeface="Franklin Gothic Book"/>
            </a:endParaRPr>
          </a:p>
          <a:p>
            <a:pPr marL="0" indent="0">
              <a:buNone/>
            </a:pPr>
            <a:endParaRPr lang="en-GB" sz="2400" dirty="0">
              <a:latin typeface="Franklin Gothic Book"/>
              <a:cs typeface="Franklin Gothic Book"/>
            </a:endParaRPr>
          </a:p>
          <a:p>
            <a:pPr marL="0" indent="0">
              <a:buNone/>
            </a:pPr>
            <a:r>
              <a:rPr lang="en-GB" sz="2400" dirty="0" smtClean="0"/>
              <a:t>M: </a:t>
            </a:r>
            <a:r>
              <a:rPr lang="en-GB" sz="2400" dirty="0" err="1" smtClean="0"/>
              <a:t>d’you</a:t>
            </a:r>
            <a:r>
              <a:rPr lang="en-GB" sz="2400" dirty="0" smtClean="0"/>
              <a:t> </a:t>
            </a:r>
            <a:r>
              <a:rPr lang="en-GB" sz="2400" dirty="0"/>
              <a:t>know what (laughs), it’d be easier just to give her (my baby) a bottle (of infant formula) from all these different inputs here and left right and left.</a:t>
            </a:r>
          </a:p>
          <a:p>
            <a:pPr marL="0" indent="0">
              <a:buNone/>
            </a:pPr>
            <a:endParaRPr lang="en-GB"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Tree>
    <p:extLst>
      <p:ext uri="{BB962C8B-B14F-4D97-AF65-F5344CB8AC3E}">
        <p14:creationId xmlns:p14="http://schemas.microsoft.com/office/powerpoint/2010/main" val="1706887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Study 2: Longitudinal qualitative research with pregnant women</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Aim: to understand health and wellbeing during pregnancy in a wide sense among women claiming benefits and living in deprived areas of south Wales  </a:t>
            </a:r>
          </a:p>
          <a:p>
            <a:r>
              <a:rPr lang="en-US" sz="2400" dirty="0" smtClean="0">
                <a:latin typeface="Franklin Gothic Book"/>
                <a:cs typeface="Franklin Gothic Book"/>
              </a:rPr>
              <a:t>Recruitment strategies</a:t>
            </a:r>
          </a:p>
          <a:p>
            <a:pPr lvl="1"/>
            <a:r>
              <a:rPr lang="en-US" sz="1600" dirty="0" smtClean="0">
                <a:latin typeface="Franklin Gothic Book"/>
                <a:cs typeface="Franklin Gothic Book"/>
              </a:rPr>
              <a:t>Trusted community groups</a:t>
            </a:r>
          </a:p>
          <a:p>
            <a:pPr lvl="1"/>
            <a:r>
              <a:rPr lang="en-US" sz="1600" dirty="0" smtClean="0">
                <a:latin typeface="Franklin Gothic Book"/>
                <a:cs typeface="Franklin Gothic Book"/>
              </a:rPr>
              <a:t>Social media</a:t>
            </a:r>
          </a:p>
          <a:p>
            <a:pPr lvl="1"/>
            <a:r>
              <a:rPr lang="en-US" sz="1600" dirty="0" smtClean="0">
                <a:latin typeface="Franklin Gothic Book"/>
                <a:cs typeface="Franklin Gothic Book"/>
              </a:rPr>
              <a:t>Posters in deprived areas</a:t>
            </a:r>
          </a:p>
          <a:p>
            <a:r>
              <a:rPr lang="en-US" sz="2400" dirty="0" smtClean="0">
                <a:latin typeface="Franklin Gothic Book"/>
                <a:cs typeface="Franklin Gothic Book"/>
              </a:rPr>
              <a:t>3 interviews, in two phases</a:t>
            </a:r>
          </a:p>
          <a:p>
            <a:r>
              <a:rPr lang="en-US" sz="2400" dirty="0" smtClean="0">
                <a:latin typeface="Franklin Gothic Book"/>
                <a:cs typeface="Franklin Gothic Book"/>
              </a:rPr>
              <a:t>Incentive </a:t>
            </a:r>
            <a:r>
              <a:rPr lang="en-US" sz="2400" dirty="0" smtClean="0">
                <a:latin typeface="Franklin Gothic Book"/>
                <a:cs typeface="Franklin Gothic Book"/>
              </a:rPr>
              <a:t>of £25 per phase </a:t>
            </a:r>
            <a:r>
              <a:rPr lang="en-US" sz="2400" dirty="0" smtClean="0">
                <a:latin typeface="Franklin Gothic Book"/>
                <a:cs typeface="Franklin Gothic Book"/>
              </a:rPr>
              <a:t>provided</a:t>
            </a:r>
          </a:p>
          <a:p>
            <a:r>
              <a:rPr lang="en-US" sz="2400" dirty="0" smtClean="0">
                <a:latin typeface="Franklin Gothic Book"/>
                <a:cs typeface="Franklin Gothic Book"/>
              </a:rPr>
              <a:t>Small gift (bibs) and card sent when baby born</a:t>
            </a:r>
            <a:endParaRPr lang="en-US" sz="2400" dirty="0">
              <a:latin typeface="Franklin Gothic Book"/>
              <a:cs typeface="Franklin Gothic Book"/>
            </a:endParaRPr>
          </a:p>
        </p:txBody>
      </p:sp>
    </p:spTree>
    <p:extLst>
      <p:ext uri="{BB962C8B-B14F-4D97-AF65-F5344CB8AC3E}">
        <p14:creationId xmlns:p14="http://schemas.microsoft.com/office/powerpoint/2010/main" val="4215279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9028" y="421528"/>
            <a:ext cx="6313715" cy="602203"/>
          </a:xfrm>
        </p:spPr>
        <p:txBody>
          <a:bodyPr anchor="b" anchorCtr="0">
            <a:noAutofit/>
          </a:bodyPr>
          <a:lstStyle/>
          <a:p>
            <a:pPr algn="l"/>
            <a:r>
              <a:rPr lang="en-US" sz="2800" dirty="0" smtClean="0">
                <a:latin typeface="Franklin Gothic Book"/>
                <a:cs typeface="Franklin Gothic Book"/>
              </a:rPr>
              <a:t>Timeline facilitated life history interviews</a:t>
            </a:r>
            <a:endParaRPr lang="en-US" sz="2800" dirty="0">
              <a:latin typeface="Franklin Gothic Book"/>
              <a:cs typeface="Franklin Gothic Book"/>
            </a:endParaRPr>
          </a:p>
        </p:txBody>
      </p:sp>
      <p:pic>
        <p:nvPicPr>
          <p:cNvPr id="9" name="Content Placeholder 8"/>
          <p:cNvPicPr>
            <a:picLocks noGrp="1" noChangeAspect="1"/>
          </p:cNvPicPr>
          <p:nvPr>
            <p:ph idx="1"/>
          </p:nvPr>
        </p:nvPicPr>
        <p:blipFill>
          <a:blip r:embed="rId3"/>
          <a:stretch>
            <a:fillRect/>
          </a:stretch>
        </p:blipFill>
        <p:spPr>
          <a:xfrm>
            <a:off x="99401" y="1373133"/>
            <a:ext cx="5158081" cy="2871431"/>
          </a:xfrm>
          <a:prstGeom prst="rect">
            <a:avLst/>
          </a:prstGeom>
        </p:spPr>
      </p:pic>
      <p:pic>
        <p:nvPicPr>
          <p:cNvPr id="4" name="Picture 3"/>
          <p:cNvPicPr>
            <a:picLocks noChangeAspect="1"/>
          </p:cNvPicPr>
          <p:nvPr/>
        </p:nvPicPr>
        <p:blipFill>
          <a:blip r:embed="rId4"/>
          <a:stretch>
            <a:fillRect/>
          </a:stretch>
        </p:blipFill>
        <p:spPr>
          <a:xfrm>
            <a:off x="99401" y="5279471"/>
            <a:ext cx="5049042" cy="849575"/>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941267" y="4305328"/>
            <a:ext cx="3365309" cy="913379"/>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5587325" y="3222224"/>
            <a:ext cx="1687325" cy="2895836"/>
          </a:xfrm>
          <a:prstGeom prst="rect">
            <a:avLst/>
          </a:prstGeom>
          <a:ln>
            <a:solidFill>
              <a:schemeClr val="tx1"/>
            </a:solidFill>
          </a:ln>
        </p:spPr>
      </p:pic>
      <p:pic>
        <p:nvPicPr>
          <p:cNvPr id="7" name="Picture 6"/>
          <p:cNvPicPr>
            <a:picLocks noChangeAspect="1"/>
          </p:cNvPicPr>
          <p:nvPr/>
        </p:nvPicPr>
        <p:blipFill>
          <a:blip r:embed="rId7"/>
          <a:stretch>
            <a:fillRect/>
          </a:stretch>
        </p:blipFill>
        <p:spPr>
          <a:xfrm>
            <a:off x="6750193" y="1132688"/>
            <a:ext cx="2132550" cy="2133600"/>
          </a:xfrm>
          <a:prstGeom prst="rect">
            <a:avLst/>
          </a:prstGeom>
          <a:ln>
            <a:solidFill>
              <a:schemeClr val="tx1"/>
            </a:solidFill>
          </a:ln>
        </p:spPr>
      </p:pic>
      <p:pic>
        <p:nvPicPr>
          <p:cNvPr id="8" name="Picture 7"/>
          <p:cNvPicPr>
            <a:picLocks noChangeAspect="1"/>
          </p:cNvPicPr>
          <p:nvPr/>
        </p:nvPicPr>
        <p:blipFill>
          <a:blip r:embed="rId8"/>
          <a:stretch>
            <a:fillRect/>
          </a:stretch>
        </p:blipFill>
        <p:spPr>
          <a:xfrm>
            <a:off x="7484750" y="3266288"/>
            <a:ext cx="1539507" cy="2813655"/>
          </a:xfrm>
          <a:prstGeom prst="rect">
            <a:avLst/>
          </a:prstGeom>
          <a:ln>
            <a:solidFill>
              <a:schemeClr val="tx1"/>
            </a:solidFill>
          </a:ln>
        </p:spPr>
      </p:pic>
    </p:spTree>
    <p:extLst>
      <p:ext uri="{BB962C8B-B14F-4D97-AF65-F5344CB8AC3E}">
        <p14:creationId xmlns:p14="http://schemas.microsoft.com/office/powerpoint/2010/main" val="4037728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Collaging and thought bubbles</a:t>
            </a:r>
            <a:endParaRPr lang="en-US" sz="3200" dirty="0">
              <a:latin typeface="Franklin Gothic Book"/>
              <a:cs typeface="Franklin Gothic Book"/>
            </a:endParaRPr>
          </a:p>
        </p:txBody>
      </p:sp>
      <p:pic>
        <p:nvPicPr>
          <p:cNvPr id="8" name="Content Placeholder 7"/>
          <p:cNvPicPr>
            <a:picLocks noGrp="1" noChangeAspect="1"/>
          </p:cNvPicPr>
          <p:nvPr>
            <p:ph idx="1"/>
          </p:nvPr>
        </p:nvPicPr>
        <p:blipFill>
          <a:blip r:embed="rId3"/>
          <a:stretch>
            <a:fillRect/>
          </a:stretch>
        </p:blipFill>
        <p:spPr>
          <a:xfrm>
            <a:off x="6596676" y="1152740"/>
            <a:ext cx="2365453" cy="1682642"/>
          </a:xfrm>
          <a:prstGeom prst="rect">
            <a:avLst/>
          </a:prstGeom>
        </p:spPr>
      </p:pic>
      <p:pic>
        <p:nvPicPr>
          <p:cNvPr id="7" name="Picture 6"/>
          <p:cNvPicPr>
            <a:picLocks noChangeAspect="1"/>
          </p:cNvPicPr>
          <p:nvPr/>
        </p:nvPicPr>
        <p:blipFill>
          <a:blip r:embed="rId4"/>
          <a:stretch>
            <a:fillRect/>
          </a:stretch>
        </p:blipFill>
        <p:spPr>
          <a:xfrm rot="5400000">
            <a:off x="1050018" y="1561634"/>
            <a:ext cx="2345021" cy="4163874"/>
          </a:xfrm>
          <a:prstGeom prst="rect">
            <a:avLst/>
          </a:prstGeom>
        </p:spPr>
      </p:pic>
      <p:pic>
        <p:nvPicPr>
          <p:cNvPr id="9" name="Picture 8"/>
          <p:cNvPicPr>
            <a:picLocks noChangeAspect="1"/>
          </p:cNvPicPr>
          <p:nvPr/>
        </p:nvPicPr>
        <p:blipFill>
          <a:blip r:embed="rId5"/>
          <a:stretch>
            <a:fillRect/>
          </a:stretch>
        </p:blipFill>
        <p:spPr>
          <a:xfrm>
            <a:off x="4582886" y="2600555"/>
            <a:ext cx="2377646" cy="1548518"/>
          </a:xfrm>
          <a:prstGeom prst="rect">
            <a:avLst/>
          </a:prstGeom>
        </p:spPr>
      </p:pic>
      <p:pic>
        <p:nvPicPr>
          <p:cNvPr id="10" name="Picture 9"/>
          <p:cNvPicPr>
            <a:picLocks noChangeAspect="1"/>
          </p:cNvPicPr>
          <p:nvPr/>
        </p:nvPicPr>
        <p:blipFill>
          <a:blip r:embed="rId6"/>
          <a:stretch>
            <a:fillRect/>
          </a:stretch>
        </p:blipFill>
        <p:spPr>
          <a:xfrm>
            <a:off x="6547904" y="4149073"/>
            <a:ext cx="2414225" cy="1896020"/>
          </a:xfrm>
          <a:prstGeom prst="rect">
            <a:avLst/>
          </a:prstGeom>
        </p:spPr>
      </p:pic>
    </p:spTree>
    <p:extLst>
      <p:ext uri="{BB962C8B-B14F-4D97-AF65-F5344CB8AC3E}">
        <p14:creationId xmlns:p14="http://schemas.microsoft.com/office/powerpoint/2010/main" val="1305982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Sandboxing dyad interviews</a:t>
            </a:r>
            <a:endParaRPr lang="en-US" sz="3200" dirty="0">
              <a:latin typeface="Franklin Gothic Book"/>
              <a:cs typeface="Franklin Gothic Book"/>
            </a:endParaRPr>
          </a:p>
        </p:txBody>
      </p:sp>
      <p:pic>
        <p:nvPicPr>
          <p:cNvPr id="8" name="Content Placeholder 7"/>
          <p:cNvPicPr>
            <a:picLocks noGrp="1" noChangeAspect="1"/>
          </p:cNvPicPr>
          <p:nvPr>
            <p:ph idx="1"/>
          </p:nvPr>
        </p:nvPicPr>
        <p:blipFill>
          <a:blip r:embed="rId3"/>
          <a:stretch>
            <a:fillRect/>
          </a:stretch>
        </p:blipFill>
        <p:spPr>
          <a:xfrm>
            <a:off x="238563" y="1702160"/>
            <a:ext cx="3463506" cy="34635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72299" y="2526325"/>
            <a:ext cx="3767609" cy="21192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09575" y="2824881"/>
            <a:ext cx="3385456" cy="1904319"/>
          </a:xfrm>
          <a:prstGeom prst="rect">
            <a:avLst/>
          </a:prstGeom>
        </p:spPr>
      </p:pic>
      <p:sp>
        <p:nvSpPr>
          <p:cNvPr id="6" name="TextBox 5"/>
          <p:cNvSpPr txBox="1"/>
          <p:nvPr/>
        </p:nvSpPr>
        <p:spPr>
          <a:xfrm>
            <a:off x="238563" y="5820198"/>
            <a:ext cx="8905437" cy="369332"/>
          </a:xfrm>
          <a:prstGeom prst="rect">
            <a:avLst/>
          </a:prstGeom>
          <a:noFill/>
        </p:spPr>
        <p:txBody>
          <a:bodyPr wrap="square" rtlCol="0">
            <a:spAutoFit/>
          </a:bodyPr>
          <a:lstStyle/>
          <a:p>
            <a:r>
              <a:rPr lang="en-GB" dirty="0" smtClean="0"/>
              <a:t>									Participant				Interviewer</a:t>
            </a:r>
            <a:endParaRPr lang="en-GB" dirty="0"/>
          </a:p>
        </p:txBody>
      </p:sp>
    </p:spTree>
    <p:extLst>
      <p:ext uri="{BB962C8B-B14F-4D97-AF65-F5344CB8AC3E}">
        <p14:creationId xmlns:p14="http://schemas.microsoft.com/office/powerpoint/2010/main" val="379157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Engagement with methods</a:t>
            </a:r>
            <a:endParaRPr lang="en-US" sz="3200" dirty="0">
              <a:latin typeface="Franklin Gothic Book"/>
              <a:cs typeface="Franklin Gothic Book"/>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6264780"/>
              </p:ext>
            </p:extLst>
          </p:nvPr>
        </p:nvGraphicFramePr>
        <p:xfrm>
          <a:off x="90373" y="1339639"/>
          <a:ext cx="8865324" cy="4554984"/>
        </p:xfrm>
        <a:graphic>
          <a:graphicData uri="http://schemas.openxmlformats.org/drawingml/2006/table">
            <a:tbl>
              <a:tblPr firstRow="1" firstCol="1" bandRow="1">
                <a:tableStyleId>{5C22544A-7EE6-4342-B048-85BDC9FD1C3A}</a:tableStyleId>
              </a:tblPr>
              <a:tblGrid>
                <a:gridCol w="1216456"/>
                <a:gridCol w="1292572"/>
                <a:gridCol w="1292572"/>
                <a:gridCol w="1102976"/>
                <a:gridCol w="1292572"/>
                <a:gridCol w="1334088"/>
                <a:gridCol w="1334088"/>
              </a:tblGrid>
              <a:tr h="920958">
                <a:tc>
                  <a:txBody>
                    <a:bodyPr/>
                    <a:lstStyle/>
                    <a:p>
                      <a:pPr>
                        <a:lnSpc>
                          <a:spcPct val="107000"/>
                        </a:lnSpc>
                        <a:spcAft>
                          <a:spcPts val="0"/>
                        </a:spcAft>
                      </a:pPr>
                      <a:r>
                        <a:rPr lang="en-GB" sz="1600" dirty="0" smtClean="0">
                          <a:effectLst/>
                        </a:rPr>
                        <a:t>Participant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1</a:t>
                      </a:r>
                      <a:r>
                        <a:rPr lang="en-GB" sz="1600" baseline="30000" dirty="0">
                          <a:effectLst/>
                        </a:rPr>
                        <a:t>st </a:t>
                      </a:r>
                      <a:r>
                        <a:rPr lang="en-GB" sz="1600" dirty="0">
                          <a:effectLst/>
                        </a:rPr>
                        <a:t> Pre-Interview Timeline Task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1</a:t>
                      </a:r>
                      <a:r>
                        <a:rPr lang="en-GB" sz="1600" baseline="30000" dirty="0" smtClean="0">
                          <a:effectLst/>
                          <a:latin typeface="Calibri" panose="020F0502020204030204" pitchFamily="34" charset="0"/>
                          <a:ea typeface="Calibri" panose="020F0502020204030204" pitchFamily="34" charset="0"/>
                          <a:cs typeface="Times New Roman" panose="02020603050405020304" pitchFamily="18" charset="0"/>
                        </a:rPr>
                        <a:t>st</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 interview word count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2</a:t>
                      </a:r>
                      <a:r>
                        <a:rPr lang="en-GB" sz="1600" baseline="30000" dirty="0">
                          <a:effectLst/>
                        </a:rPr>
                        <a:t>nd</a:t>
                      </a:r>
                      <a:r>
                        <a:rPr lang="en-GB" sz="1600" dirty="0">
                          <a:effectLst/>
                        </a:rPr>
                        <a:t> Pre-Interview Pregnancy Bubbles Task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2</a:t>
                      </a:r>
                      <a:r>
                        <a:rPr lang="en-GB" sz="1600" baseline="30000" dirty="0">
                          <a:effectLst/>
                        </a:rPr>
                        <a:t>nd </a:t>
                      </a:r>
                      <a:r>
                        <a:rPr lang="en-GB" sz="1600" dirty="0">
                          <a:effectLst/>
                        </a:rPr>
                        <a:t> Pre-Interview Collage Task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2</a:t>
                      </a:r>
                      <a:r>
                        <a:rPr lang="en-GB" sz="1600" baseline="30000" dirty="0">
                          <a:effectLst/>
                        </a:rPr>
                        <a:t>nd</a:t>
                      </a:r>
                      <a:r>
                        <a:rPr lang="en-GB" sz="1600" dirty="0">
                          <a:effectLst/>
                        </a:rPr>
                        <a:t> Interview Sandboxing task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2</a:t>
                      </a:r>
                      <a:r>
                        <a:rPr lang="en-GB" sz="1600" baseline="30000" dirty="0" smtClean="0">
                          <a:effectLst/>
                          <a:latin typeface="Calibri" panose="020F0502020204030204" pitchFamily="34" charset="0"/>
                          <a:ea typeface="Calibri" panose="020F0502020204030204" pitchFamily="34" charset="0"/>
                          <a:cs typeface="Times New Roman" panose="02020603050405020304" pitchFamily="18" charset="0"/>
                        </a:rPr>
                        <a:t>nd</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 interview word count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21,462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15,294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2,836 (audio recording equipment fail)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12,584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8,043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12,292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17,036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17,792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6,680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r>
              <a:tr h="301357">
                <a:tc>
                  <a:txBody>
                    <a:bodyPr/>
                    <a:lstStyle/>
                    <a:p>
                      <a:pPr>
                        <a:lnSpc>
                          <a:spcPct val="107000"/>
                        </a:lnSpc>
                        <a:spcAft>
                          <a:spcPts val="0"/>
                        </a:spcAft>
                      </a:pPr>
                      <a:r>
                        <a:rPr lang="en-GB" sz="1600" dirty="0">
                          <a:effectLst/>
                        </a:rPr>
                        <a:t>006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4,787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600" b="0" i="1" kern="1200" dirty="0" smtClean="0">
                          <a:solidFill>
                            <a:schemeClr val="dk1"/>
                          </a:solidFill>
                          <a:effectLst/>
                          <a:latin typeface="+mn-lt"/>
                          <a:ea typeface="+mn-ea"/>
                          <a:cs typeface="+mn-cs"/>
                        </a:rPr>
                        <a:t>✓</a:t>
                      </a:r>
                      <a:endParaRPr lang="en-GB"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7,824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9,714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i="1" kern="1200" dirty="0" smtClean="0">
                          <a:solidFill>
                            <a:schemeClr val="dk1"/>
                          </a:solidFill>
                          <a:effectLst/>
                          <a:latin typeface="+mn-lt"/>
                          <a:ea typeface="+mn-ea"/>
                          <a:cs typeface="+mn-cs"/>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11,494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9,116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12,253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a:effectLst/>
                        </a:rPr>
                        <a:t>009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6,532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smtClean="0">
                          <a:solidFill>
                            <a:srgbClr val="252525"/>
                          </a:solidFill>
                          <a:effectLst/>
                          <a:latin typeface="Arial" panose="020B060402020202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10,237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57">
                <a:tc>
                  <a:txBody>
                    <a:bodyPr/>
                    <a:lstStyle/>
                    <a:p>
                      <a:pPr>
                        <a:lnSpc>
                          <a:spcPct val="107000"/>
                        </a:lnSpc>
                        <a:spcAft>
                          <a:spcPts val="0"/>
                        </a:spcAft>
                      </a:pPr>
                      <a:r>
                        <a:rPr lang="en-GB" sz="1600" dirty="0" smtClean="0">
                          <a:effectLst/>
                        </a:rPr>
                        <a:t>010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9,339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0"/>
                        </a:spcAft>
                        <a:buFont typeface="Calibri" panose="020F0502020204030204" pitchFamily="34" charset="0"/>
                        <a:buNone/>
                      </a:pPr>
                      <a:r>
                        <a:rPr lang="en-GB" sz="1600" dirty="0" smtClean="0">
                          <a:effectLst/>
                        </a:rPr>
                        <a:t>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b="0" i="1" dirty="0" smtClean="0">
                          <a:solidFill>
                            <a:srgbClr val="252525"/>
                          </a:solidFill>
                          <a:effectLst/>
                          <a:latin typeface="Arial" panose="020B0604020202020204" pitchFamily="34"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11,130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01904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Reflections on power</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Incentives</a:t>
            </a:r>
          </a:p>
          <a:p>
            <a:r>
              <a:rPr lang="en-US" sz="2400" dirty="0" smtClean="0">
                <a:latin typeface="Franklin Gothic Book"/>
                <a:cs typeface="Franklin Gothic Book"/>
              </a:rPr>
              <a:t>Rich </a:t>
            </a:r>
            <a:r>
              <a:rPr lang="en-US" sz="2400" dirty="0">
                <a:latin typeface="Franklin Gothic Book"/>
                <a:cs typeface="Franklin Gothic Book"/>
              </a:rPr>
              <a:t>source of </a:t>
            </a:r>
            <a:r>
              <a:rPr lang="en-US" sz="2400" dirty="0" smtClean="0">
                <a:latin typeface="Franklin Gothic Book"/>
                <a:cs typeface="Franklin Gothic Book"/>
              </a:rPr>
              <a:t>data – uncover new meanings of what is important</a:t>
            </a:r>
          </a:p>
          <a:p>
            <a:pPr lvl="1"/>
            <a:r>
              <a:rPr lang="en-US" sz="2000" dirty="0" smtClean="0">
                <a:latin typeface="Franklin Gothic Book"/>
                <a:cs typeface="Franklin Gothic Book"/>
              </a:rPr>
              <a:t>A cup is more than just a cup</a:t>
            </a:r>
          </a:p>
          <a:p>
            <a:pPr lvl="1"/>
            <a:r>
              <a:rPr lang="en-US" sz="2000" dirty="0" smtClean="0">
                <a:latin typeface="Franklin Gothic Book"/>
                <a:cs typeface="Franklin Gothic Book"/>
              </a:rPr>
              <a:t>Build </a:t>
            </a:r>
            <a:r>
              <a:rPr lang="en-US" sz="2000" dirty="0" smtClean="0">
                <a:latin typeface="Franklin Gothic Book"/>
                <a:cs typeface="Franklin Gothic Book"/>
              </a:rPr>
              <a:t>on the literature on smoking in pregnancy</a:t>
            </a:r>
          </a:p>
          <a:p>
            <a:r>
              <a:rPr lang="en-US" sz="2400" dirty="0" smtClean="0">
                <a:latin typeface="Franklin Gothic Book"/>
                <a:cs typeface="Franklin Gothic Book"/>
              </a:rPr>
              <a:t>The importance of trust – linked to interviewer empathy and regular contact</a:t>
            </a:r>
          </a:p>
          <a:p>
            <a:r>
              <a:rPr lang="en-US" sz="2400" dirty="0" smtClean="0">
                <a:latin typeface="Franklin Gothic Book"/>
                <a:cs typeface="Franklin Gothic Book"/>
              </a:rPr>
              <a:t>Changing stories – reflexivity and researcher </a:t>
            </a:r>
            <a:r>
              <a:rPr lang="en-US" sz="2400" dirty="0" smtClean="0">
                <a:latin typeface="Franklin Gothic Book"/>
                <a:cs typeface="Franklin Gothic Book"/>
              </a:rPr>
              <a:t>physicality</a:t>
            </a:r>
          </a:p>
          <a:p>
            <a:r>
              <a:rPr lang="en-US" sz="2400" dirty="0">
                <a:latin typeface="Franklin Gothic Book"/>
                <a:cs typeface="Franklin Gothic Book"/>
              </a:rPr>
              <a:t>Methods – too much choice; “getting it right!”</a:t>
            </a: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Tree>
    <p:extLst>
      <p:ext uri="{BB962C8B-B14F-4D97-AF65-F5344CB8AC3E}">
        <p14:creationId xmlns:p14="http://schemas.microsoft.com/office/powerpoint/2010/main" val="2128582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Thank you</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Any Questions</a:t>
            </a:r>
            <a:r>
              <a:rPr lang="en-US" sz="2400" dirty="0" smtClean="0">
                <a:latin typeface="Franklin Gothic Book"/>
                <a:cs typeface="Franklin Gothic Book"/>
              </a:rPr>
              <a:t>?</a:t>
            </a:r>
            <a:endParaRPr lang="en-US" sz="2400" dirty="0">
              <a:latin typeface="Franklin Gothic Book"/>
              <a:cs typeface="Franklin Gothic Book"/>
            </a:endParaRPr>
          </a:p>
          <a:p>
            <a:endParaRPr lang="en-US" sz="2400" dirty="0" smtClean="0">
              <a:latin typeface="Franklin Gothic Book"/>
              <a:cs typeface="Franklin Gothic Book"/>
            </a:endParaRPr>
          </a:p>
          <a:p>
            <a:pPr marL="0" indent="0" algn="ctr">
              <a:buNone/>
            </a:pPr>
            <a:r>
              <a:rPr lang="en-US" sz="2400" dirty="0" smtClean="0">
                <a:latin typeface="Franklin Gothic Book"/>
                <a:cs typeface="Franklin Gothic Book"/>
                <a:hlinkClick r:id="rId3"/>
              </a:rPr>
              <a:t>GrantA2@Cardiff.ac.uk</a:t>
            </a:r>
            <a:endParaRPr lang="en-US" sz="2400" dirty="0" smtClean="0">
              <a:latin typeface="Franklin Gothic Book"/>
              <a:cs typeface="Franklin Gothic Book"/>
            </a:endParaRPr>
          </a:p>
          <a:p>
            <a:pPr marL="0" indent="0" algn="ctr">
              <a:buNone/>
            </a:pPr>
            <a:r>
              <a:rPr lang="en-US" sz="2400" dirty="0" smtClean="0">
                <a:latin typeface="Franklin Gothic Book"/>
                <a:cs typeface="Franklin Gothic Book"/>
                <a:hlinkClick r:id="rId4"/>
              </a:rPr>
              <a:t>MannayDI@Cardiff.ac.uk</a:t>
            </a:r>
            <a:r>
              <a:rPr lang="en-US" sz="2400" dirty="0" smtClean="0">
                <a:latin typeface="Franklin Gothic Book"/>
                <a:cs typeface="Franklin Gothic Book"/>
              </a:rPr>
              <a:t> </a:t>
            </a:r>
          </a:p>
          <a:p>
            <a:pPr marL="0" indent="0" algn="ctr">
              <a:buNone/>
            </a:pPr>
            <a:r>
              <a:rPr lang="en-US" sz="2400" dirty="0" smtClean="0">
                <a:latin typeface="Franklin Gothic Book"/>
                <a:cs typeface="Franklin Gothic Book"/>
                <a:hlinkClick r:id="rId5"/>
              </a:rPr>
              <a:t>MorganML1@Cardiff.ac.uk</a:t>
            </a:r>
            <a:endParaRPr lang="en-US" sz="2400" dirty="0" smtClean="0">
              <a:latin typeface="Franklin Gothic Book"/>
              <a:cs typeface="Franklin Gothic Book"/>
            </a:endParaRPr>
          </a:p>
          <a:p>
            <a:pPr marL="0" indent="0" algn="ctr">
              <a:buNone/>
            </a:pPr>
            <a:r>
              <a:rPr lang="en-US" sz="2400" dirty="0" smtClean="0">
                <a:latin typeface="Franklin Gothic Book"/>
                <a:cs typeface="Franklin Gothic Book"/>
                <a:hlinkClick r:id="rId6"/>
              </a:rPr>
              <a:t>CassidyD@Cardiff.ac.uk</a:t>
            </a:r>
            <a:r>
              <a:rPr lang="en-US" sz="2400" dirty="0" smtClean="0">
                <a:latin typeface="Franklin Gothic Book"/>
                <a:cs typeface="Franklin Gothic Book"/>
              </a:rPr>
              <a:t> </a:t>
            </a:r>
            <a:r>
              <a:rPr lang="en-US" sz="2400" dirty="0" smtClean="0">
                <a:latin typeface="Franklin Gothic Book"/>
                <a:cs typeface="Franklin Gothic Book"/>
              </a:rPr>
              <a:t>  </a:t>
            </a:r>
            <a:endParaRPr lang="en-US" sz="2400" dirty="0">
              <a:latin typeface="Franklin Gothic Book"/>
              <a:cs typeface="Franklin Gothic Book"/>
            </a:endParaRPr>
          </a:p>
        </p:txBody>
      </p:sp>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171266" y="4859678"/>
            <a:ext cx="1240169" cy="842671"/>
          </a:xfrm>
          <a:prstGeom prst="rect">
            <a:avLst/>
          </a:prstGeom>
          <a:noFill/>
          <a:ln>
            <a:noFill/>
          </a:ln>
        </p:spPr>
      </p:pic>
      <p:pic>
        <p:nvPicPr>
          <p:cNvPr id="5" name="Picture 4" descr="http://www.pattonscommunity.co.uk/media/17998/cruk_pos_cmyk_30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11" y="4890500"/>
            <a:ext cx="1743399" cy="923155"/>
          </a:xfrm>
          <a:prstGeom prst="rect">
            <a:avLst/>
          </a:prstGeom>
          <a:noFill/>
          <a:ln>
            <a:noFill/>
          </a:ln>
        </p:spPr>
      </p:pic>
      <p:pic>
        <p:nvPicPr>
          <p:cNvPr id="6" name="Picture 5" descr="D:\Communications Strategy\Branding Guidelines\WG_Funded_logo.JPG"/>
          <p:cNvPicPr/>
          <p:nvPr/>
        </p:nvPicPr>
        <p:blipFill>
          <a:blip r:embed="rId9">
            <a:extLst>
              <a:ext uri="{28A0092B-C50C-407E-A947-70E740481C1C}">
                <a14:useLocalDpi xmlns:a14="http://schemas.microsoft.com/office/drawing/2010/main" val="0"/>
              </a:ext>
            </a:extLst>
          </a:blip>
          <a:srcRect/>
          <a:stretch>
            <a:fillRect/>
          </a:stretch>
        </p:blipFill>
        <p:spPr bwMode="auto">
          <a:xfrm>
            <a:off x="2522907" y="4983061"/>
            <a:ext cx="1911849" cy="791303"/>
          </a:xfrm>
          <a:prstGeom prst="rect">
            <a:avLst/>
          </a:prstGeom>
          <a:noFill/>
          <a:ln>
            <a:noFill/>
          </a:ln>
        </p:spPr>
      </p:pic>
      <p:pic>
        <p:nvPicPr>
          <p:cNvPr id="7" name="Picture 6" descr="D:\Communications Strategy\Branding Guidelines\Health and Care Research Wales Branding Guidelines\Health and Care Research Wales full colour logo CMYK.jpg"/>
          <p:cNvPicPr/>
          <p:nvPr/>
        </p:nvPicPr>
        <p:blipFill>
          <a:blip r:embed="rId10">
            <a:extLst>
              <a:ext uri="{28A0092B-C50C-407E-A947-70E740481C1C}">
                <a14:useLocalDpi xmlns:a14="http://schemas.microsoft.com/office/drawing/2010/main" val="0"/>
              </a:ext>
            </a:extLst>
          </a:blip>
          <a:srcRect/>
          <a:stretch>
            <a:fillRect/>
          </a:stretch>
        </p:blipFill>
        <p:spPr bwMode="auto">
          <a:xfrm>
            <a:off x="469454" y="4767209"/>
            <a:ext cx="1626474" cy="1180011"/>
          </a:xfrm>
          <a:prstGeom prst="rect">
            <a:avLst/>
          </a:prstGeom>
          <a:noFill/>
          <a:ln>
            <a:noFill/>
          </a:ln>
        </p:spPr>
      </p:pic>
      <p:pic>
        <p:nvPicPr>
          <p:cNvPr id="14" name="Picture 13"/>
          <p:cNvPicPr/>
          <p:nvPr/>
        </p:nvPicPr>
        <p:blipFill>
          <a:blip r:embed="rId11">
            <a:extLst>
              <a:ext uri="{28A0092B-C50C-407E-A947-70E740481C1C}">
                <a14:useLocalDpi xmlns:a14="http://schemas.microsoft.com/office/drawing/2010/main" val="0"/>
              </a:ext>
            </a:extLst>
          </a:blip>
          <a:srcRect/>
          <a:stretch>
            <a:fillRect/>
          </a:stretch>
        </p:blipFill>
        <p:spPr bwMode="auto">
          <a:xfrm>
            <a:off x="5908360" y="306510"/>
            <a:ext cx="574040" cy="574040"/>
          </a:xfrm>
          <a:prstGeom prst="rect">
            <a:avLst/>
          </a:prstGeom>
          <a:noFill/>
          <a:ln>
            <a:noFill/>
          </a:ln>
        </p:spPr>
      </p:pic>
      <p:sp>
        <p:nvSpPr>
          <p:cNvPr id="12" name="Rectangle 11"/>
          <p:cNvSpPr/>
          <p:nvPr/>
        </p:nvSpPr>
        <p:spPr>
          <a:xfrm>
            <a:off x="6567946" y="0"/>
            <a:ext cx="2215030" cy="1200329"/>
          </a:xfrm>
          <a:prstGeom prst="rect">
            <a:avLst/>
          </a:prstGeom>
        </p:spPr>
        <p:txBody>
          <a:bodyPr wrap="none">
            <a:spAutoFit/>
          </a:bodyPr>
          <a:lstStyle/>
          <a:p>
            <a:pPr>
              <a:spcAft>
                <a:spcPts val="0"/>
              </a:spcAft>
            </a:pPr>
            <a:r>
              <a:rPr lang="en-GB" sz="2400" dirty="0" smtClean="0">
                <a:latin typeface="Franklin Gothic Book" charset="0"/>
                <a:ea typeface="Franklin Gothic Book" charset="0"/>
                <a:cs typeface="Franklin Gothic Book" charset="0"/>
              </a:rPr>
              <a:t>@</a:t>
            </a:r>
            <a:r>
              <a:rPr lang="en-GB" sz="2400" dirty="0" err="1" smtClean="0">
                <a:latin typeface="Franklin Gothic Book" charset="0"/>
                <a:ea typeface="Franklin Gothic Book" charset="0"/>
                <a:cs typeface="Franklin Gothic Book" charset="0"/>
              </a:rPr>
              <a:t>CTRCardiffUni</a:t>
            </a:r>
            <a:endParaRPr lang="en-GB" sz="2400" dirty="0" smtClean="0">
              <a:latin typeface="Franklin Gothic Book" charset="0"/>
              <a:ea typeface="Franklin Gothic Book" charset="0"/>
              <a:cs typeface="Franklin Gothic Book" charset="0"/>
            </a:endParaRPr>
          </a:p>
          <a:p>
            <a:pPr>
              <a:spcAft>
                <a:spcPts val="0"/>
              </a:spcAft>
            </a:pPr>
            <a:r>
              <a:rPr lang="en-GB" sz="2400" dirty="0" smtClean="0">
                <a:effectLst/>
                <a:latin typeface="Franklin Gothic Book" charset="0"/>
                <a:ea typeface="Franklin Gothic Book" charset="0"/>
                <a:cs typeface="Franklin Gothic Book" charset="0"/>
              </a:rPr>
              <a:t>@</a:t>
            </a:r>
            <a:r>
              <a:rPr lang="en-GB" sz="2400" dirty="0" err="1" smtClean="0">
                <a:effectLst/>
                <a:latin typeface="Franklin Gothic Book" charset="0"/>
                <a:ea typeface="Franklin Gothic Book" charset="0"/>
                <a:cs typeface="Franklin Gothic Book" charset="0"/>
              </a:rPr>
              <a:t>grant_aimee</a:t>
            </a:r>
            <a:endParaRPr lang="en-GB" sz="2400" dirty="0" smtClean="0">
              <a:effectLst/>
              <a:latin typeface="Franklin Gothic Book" charset="0"/>
              <a:ea typeface="Franklin Gothic Book" charset="0"/>
              <a:cs typeface="Franklin Gothic Book" charset="0"/>
            </a:endParaRPr>
          </a:p>
          <a:p>
            <a:pPr>
              <a:spcAft>
                <a:spcPts val="0"/>
              </a:spcAft>
            </a:pPr>
            <a:r>
              <a:rPr lang="en-GB" sz="2400" dirty="0" smtClean="0">
                <a:latin typeface="Franklin Gothic Book" charset="0"/>
                <a:ea typeface="Franklin Gothic Book" charset="0"/>
                <a:cs typeface="Franklin Gothic Book" charset="0"/>
              </a:rPr>
              <a:t>@</a:t>
            </a:r>
            <a:r>
              <a:rPr lang="en-GB" sz="2400" dirty="0" err="1" smtClean="0">
                <a:latin typeface="Franklin Gothic Book" charset="0"/>
                <a:ea typeface="Franklin Gothic Book" charset="0"/>
                <a:cs typeface="Franklin Gothic Book" charset="0"/>
              </a:rPr>
              <a:t>dawnmannay</a:t>
            </a:r>
            <a:endParaRPr lang="en-US" sz="2400" dirty="0">
              <a:effectLst/>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405692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Acknowledgements</a:t>
            </a:r>
            <a:endParaRPr lang="en-US" sz="3200" dirty="0">
              <a:latin typeface="Franklin Gothic Book"/>
              <a:cs typeface="Franklin Gothic Book"/>
            </a:endParaRPr>
          </a:p>
        </p:txBody>
      </p:sp>
      <p:pic>
        <p:nvPicPr>
          <p:cNvPr id="4" name="Content Placeholder 3"/>
          <p:cNvPicPr>
            <a:picLocks noGrp="1" noChangeAspect="1"/>
          </p:cNvPicPr>
          <p:nvPr>
            <p:ph idx="1"/>
          </p:nvPr>
        </p:nvPicPr>
        <p:blipFill>
          <a:blip r:embed="rId3"/>
          <a:stretch>
            <a:fillRect/>
          </a:stretch>
        </p:blipFill>
        <p:spPr>
          <a:xfrm>
            <a:off x="459571" y="1850056"/>
            <a:ext cx="4921591" cy="1332656"/>
          </a:xfrm>
          <a:prstGeom prst="rect">
            <a:avLst/>
          </a:prstGeom>
        </p:spPr>
      </p:pic>
      <p:sp>
        <p:nvSpPr>
          <p:cNvPr id="5" name="TextBox 4"/>
          <p:cNvSpPr txBox="1"/>
          <p:nvPr/>
        </p:nvSpPr>
        <p:spPr>
          <a:xfrm>
            <a:off x="307227" y="5181599"/>
            <a:ext cx="7258343" cy="646331"/>
          </a:xfrm>
          <a:prstGeom prst="rect">
            <a:avLst/>
          </a:prstGeom>
          <a:noFill/>
        </p:spPr>
        <p:txBody>
          <a:bodyPr wrap="square" rtlCol="0">
            <a:spAutoFit/>
          </a:bodyPr>
          <a:lstStyle/>
          <a:p>
            <a:r>
              <a:rPr lang="en-GB" dirty="0" smtClean="0"/>
              <a:t>Co-investigators: Dr Dawn Mannay, Prof Shantini Paranjothy</a:t>
            </a:r>
          </a:p>
          <a:p>
            <a:r>
              <a:rPr lang="en-GB" dirty="0" smtClean="0"/>
              <a:t>Research team: Dr Melanie Morgan, Mrs Dunla Gallagher, Ruby Marzella</a:t>
            </a:r>
            <a:endParaRPr lang="en-GB" dirty="0"/>
          </a:p>
        </p:txBody>
      </p:sp>
      <p:pic>
        <p:nvPicPr>
          <p:cNvPr id="3" name="Picture 2"/>
          <p:cNvPicPr>
            <a:picLocks noChangeAspect="1"/>
          </p:cNvPicPr>
          <p:nvPr/>
        </p:nvPicPr>
        <p:blipFill>
          <a:blip r:embed="rId4"/>
          <a:stretch>
            <a:fillRect/>
          </a:stretch>
        </p:blipFill>
        <p:spPr>
          <a:xfrm>
            <a:off x="459571" y="3407229"/>
            <a:ext cx="4391025" cy="1038225"/>
          </a:xfrm>
          <a:prstGeom prst="rect">
            <a:avLst/>
          </a:prstGeom>
        </p:spPr>
      </p:pic>
      <p:pic>
        <p:nvPicPr>
          <p:cNvPr id="6" name="Picture 5"/>
          <p:cNvPicPr>
            <a:picLocks noChangeAspect="1"/>
          </p:cNvPicPr>
          <p:nvPr/>
        </p:nvPicPr>
        <p:blipFill>
          <a:blip r:embed="rId5"/>
          <a:stretch>
            <a:fillRect/>
          </a:stretch>
        </p:blipFill>
        <p:spPr>
          <a:xfrm>
            <a:off x="6723135" y="1318876"/>
            <a:ext cx="2131033" cy="1783896"/>
          </a:xfrm>
          <a:prstGeom prst="rect">
            <a:avLst/>
          </a:prstGeom>
        </p:spPr>
      </p:pic>
      <p:pic>
        <p:nvPicPr>
          <p:cNvPr id="7" name="Picture 6"/>
          <p:cNvPicPr>
            <a:picLocks noChangeAspect="1"/>
          </p:cNvPicPr>
          <p:nvPr/>
        </p:nvPicPr>
        <p:blipFill>
          <a:blip r:embed="rId6"/>
          <a:stretch>
            <a:fillRect/>
          </a:stretch>
        </p:blipFill>
        <p:spPr>
          <a:xfrm>
            <a:off x="6764713" y="3367087"/>
            <a:ext cx="2047875" cy="1190625"/>
          </a:xfrm>
          <a:prstGeom prst="rect">
            <a:avLst/>
          </a:prstGeom>
        </p:spPr>
      </p:pic>
    </p:spTree>
    <p:extLst>
      <p:ext uri="{BB962C8B-B14F-4D97-AF65-F5344CB8AC3E}">
        <p14:creationId xmlns:p14="http://schemas.microsoft.com/office/powerpoint/2010/main" val="1712363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Overview</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Rationale: </a:t>
            </a:r>
          </a:p>
          <a:p>
            <a:pPr lvl="1"/>
            <a:r>
              <a:rPr lang="en-US" sz="2000" dirty="0" smtClean="0">
                <a:latin typeface="Franklin Gothic Book"/>
                <a:cs typeface="Franklin Gothic Book"/>
              </a:rPr>
              <a:t>moving away from researcher dominance</a:t>
            </a:r>
          </a:p>
          <a:p>
            <a:r>
              <a:rPr lang="en-US" sz="2400" dirty="0" smtClean="0">
                <a:latin typeface="Franklin Gothic Book"/>
                <a:cs typeface="Franklin Gothic Book"/>
              </a:rPr>
              <a:t>Study 1: </a:t>
            </a:r>
            <a:r>
              <a:rPr lang="en-US" sz="2400" dirty="0" smtClean="0">
                <a:latin typeface="Franklin Gothic Book"/>
                <a:cs typeface="Franklin Gothic Book"/>
              </a:rPr>
              <a:t>Artefact </a:t>
            </a:r>
            <a:r>
              <a:rPr lang="en-US" sz="2400" dirty="0" smtClean="0">
                <a:latin typeface="Franklin Gothic Book"/>
                <a:cs typeface="Franklin Gothic Book"/>
              </a:rPr>
              <a:t>facilitated interviewing</a:t>
            </a:r>
          </a:p>
          <a:p>
            <a:r>
              <a:rPr lang="en-US" sz="2400" dirty="0" smtClean="0">
                <a:latin typeface="Franklin Gothic Book"/>
                <a:cs typeface="Franklin Gothic Book"/>
              </a:rPr>
              <a:t>Study 2: Longitudinal participatory visual research:</a:t>
            </a:r>
          </a:p>
          <a:p>
            <a:pPr lvl="1"/>
            <a:r>
              <a:rPr lang="en-US" sz="2000" dirty="0">
                <a:latin typeface="Franklin Gothic Book"/>
                <a:cs typeface="Franklin Gothic Book"/>
              </a:rPr>
              <a:t>Timeline facilitated life history interview</a:t>
            </a:r>
          </a:p>
          <a:p>
            <a:pPr lvl="1"/>
            <a:r>
              <a:rPr lang="en-US" sz="2000" dirty="0">
                <a:latin typeface="Franklin Gothic Book"/>
                <a:cs typeface="Franklin Gothic Book"/>
              </a:rPr>
              <a:t>Collaging</a:t>
            </a:r>
          </a:p>
          <a:p>
            <a:pPr lvl="1"/>
            <a:r>
              <a:rPr lang="en-US" sz="2000" dirty="0" smtClean="0">
                <a:latin typeface="Franklin Gothic Book"/>
                <a:cs typeface="Franklin Gothic Book"/>
              </a:rPr>
              <a:t>Sandscapes</a:t>
            </a:r>
            <a:endParaRPr lang="en-US" sz="2400" dirty="0" smtClean="0">
              <a:latin typeface="Franklin Gothic Book"/>
              <a:cs typeface="Franklin Gothic Book"/>
            </a:endParaRPr>
          </a:p>
          <a:p>
            <a:r>
              <a:rPr lang="en-US" sz="2400" dirty="0" smtClean="0">
                <a:latin typeface="Franklin Gothic Book"/>
                <a:cs typeface="Franklin Gothic Book"/>
              </a:rPr>
              <a:t>Reflections for practice</a:t>
            </a:r>
            <a:endParaRPr lang="en-US" sz="2400" dirty="0" smtClean="0">
              <a:latin typeface="Franklin Gothic Book"/>
              <a:cs typeface="Franklin Gothic Book"/>
            </a:endParaRPr>
          </a:p>
        </p:txBody>
      </p:sp>
    </p:spTree>
    <p:extLst>
      <p:ext uri="{BB962C8B-B14F-4D97-AF65-F5344CB8AC3E}">
        <p14:creationId xmlns:p14="http://schemas.microsoft.com/office/powerpoint/2010/main" val="3692995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Researcher led interactions</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Wide recognition in social sciences that researchers should reflect on power relations in research (Coffey 1999)</a:t>
            </a:r>
          </a:p>
          <a:p>
            <a:r>
              <a:rPr lang="en-US" sz="2400" dirty="0" smtClean="0">
                <a:latin typeface="Franklin Gothic Book"/>
                <a:cs typeface="Franklin Gothic Book"/>
              </a:rPr>
              <a:t>Semi-structured interviews place the researcher in a position of control and dominance</a:t>
            </a:r>
          </a:p>
          <a:p>
            <a:pPr lvl="1"/>
            <a:r>
              <a:rPr lang="en-US" sz="2000" dirty="0">
                <a:latin typeface="Franklin Gothic Book"/>
                <a:cs typeface="Franklin Gothic Book"/>
              </a:rPr>
              <a:t>Our own presentation as academics with consent forms </a:t>
            </a:r>
            <a:r>
              <a:rPr lang="en-US" sz="2000" dirty="0" err="1" smtClean="0">
                <a:latin typeface="Franklin Gothic Book"/>
                <a:cs typeface="Franklin Gothic Book"/>
              </a:rPr>
              <a:t>etc</a:t>
            </a:r>
            <a:endParaRPr lang="en-US" sz="2000" dirty="0" smtClean="0">
              <a:latin typeface="Franklin Gothic Book"/>
              <a:cs typeface="Franklin Gothic Book"/>
            </a:endParaRPr>
          </a:p>
          <a:p>
            <a:pPr lvl="1"/>
            <a:r>
              <a:rPr lang="en-US" sz="2000" dirty="0" smtClean="0">
                <a:latin typeface="Franklin Gothic Book"/>
                <a:cs typeface="Franklin Gothic Book"/>
              </a:rPr>
              <a:t>Questions</a:t>
            </a:r>
          </a:p>
          <a:p>
            <a:pPr lvl="1"/>
            <a:r>
              <a:rPr lang="en-US" sz="2000" dirty="0" smtClean="0">
                <a:latin typeface="Franklin Gothic Book"/>
                <a:cs typeface="Franklin Gothic Book"/>
              </a:rPr>
              <a:t>Dictaphone</a:t>
            </a:r>
          </a:p>
          <a:p>
            <a:r>
              <a:rPr lang="en-US" sz="2400" dirty="0" smtClean="0">
                <a:latin typeface="Franklin Gothic Book"/>
                <a:cs typeface="Franklin Gothic Book"/>
              </a:rPr>
              <a:t>This may make some participants feel we are the ‘expert’ on the topic we are asking them about</a:t>
            </a:r>
          </a:p>
          <a:p>
            <a:r>
              <a:rPr lang="en-US" sz="2400" dirty="0" smtClean="0">
                <a:latin typeface="Franklin Gothic Book"/>
                <a:cs typeface="Franklin Gothic Book"/>
              </a:rPr>
              <a:t>Health professionals may reject this, but what about marginalized participants?</a:t>
            </a:r>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Tree>
    <p:extLst>
      <p:ext uri="{BB962C8B-B14F-4D97-AF65-F5344CB8AC3E}">
        <p14:creationId xmlns:p14="http://schemas.microsoft.com/office/powerpoint/2010/main" val="970692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Moving towards the visual</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r>
              <a:rPr lang="en-US" sz="2400" dirty="0" smtClean="0">
                <a:latin typeface="Franklin Gothic Book"/>
                <a:cs typeface="Franklin Gothic Book"/>
              </a:rPr>
              <a:t>Visual methods: artistic or creative methods to represent the world</a:t>
            </a:r>
          </a:p>
          <a:p>
            <a:r>
              <a:rPr lang="en-US" sz="2400" dirty="0" smtClean="0">
                <a:latin typeface="Franklin Gothic Book"/>
                <a:cs typeface="Franklin Gothic Book"/>
              </a:rPr>
              <a:t>A Plethora of texts have emerged from anthropology and social sciences (Rose 2012, Mannay 2016, </a:t>
            </a:r>
            <a:r>
              <a:rPr lang="nl-NL" sz="2400" dirty="0" smtClean="0">
                <a:latin typeface="Franklin Gothic Book"/>
                <a:cs typeface="Franklin Gothic Book"/>
              </a:rPr>
              <a:t>Van Leeuwen and </a:t>
            </a:r>
            <a:r>
              <a:rPr lang="nl-NL" sz="2400" dirty="0" err="1" smtClean="0">
                <a:latin typeface="Franklin Gothic Book"/>
                <a:cs typeface="Franklin Gothic Book"/>
              </a:rPr>
              <a:t>Jewitt</a:t>
            </a:r>
            <a:r>
              <a:rPr lang="nl-NL" sz="2400" dirty="0" smtClean="0">
                <a:latin typeface="Franklin Gothic Book"/>
                <a:cs typeface="Franklin Gothic Book"/>
              </a:rPr>
              <a:t> 2001</a:t>
            </a:r>
            <a:r>
              <a:rPr lang="en-US" sz="2400" dirty="0" smtClean="0">
                <a:latin typeface="Franklin Gothic Book"/>
                <a:cs typeface="Franklin Gothic Book"/>
              </a:rPr>
              <a:t>)</a:t>
            </a:r>
          </a:p>
          <a:p>
            <a:r>
              <a:rPr lang="en-US" sz="2400" dirty="0" smtClean="0">
                <a:latin typeface="Franklin Gothic Book"/>
                <a:cs typeface="Franklin Gothic Book"/>
              </a:rPr>
              <a:t>Techniques do not have to require high ‘creativity’ among participants; different approaches for different groups</a:t>
            </a:r>
          </a:p>
          <a:p>
            <a:r>
              <a:rPr lang="en-US" sz="2400" dirty="0" smtClean="0">
                <a:latin typeface="Franklin Gothic Book"/>
                <a:cs typeface="Franklin Gothic Book"/>
              </a:rPr>
              <a:t>Visual methods may be </a:t>
            </a:r>
            <a:r>
              <a:rPr lang="en-US" sz="2400" dirty="0" smtClean="0">
                <a:latin typeface="Franklin Gothic Book"/>
                <a:cs typeface="Franklin Gothic Book"/>
              </a:rPr>
              <a:t>participatory, </a:t>
            </a:r>
            <a:r>
              <a:rPr lang="en-US" sz="2400" b="1" dirty="0" smtClean="0">
                <a:latin typeface="Franklin Gothic Book"/>
                <a:cs typeface="Franklin Gothic Book"/>
              </a:rPr>
              <a:t>partially participatory</a:t>
            </a:r>
            <a:r>
              <a:rPr lang="en-US" sz="2400" dirty="0" smtClean="0">
                <a:latin typeface="Franklin Gothic Book"/>
                <a:cs typeface="Franklin Gothic Book"/>
              </a:rPr>
              <a:t> or </a:t>
            </a:r>
            <a:r>
              <a:rPr lang="en-US" sz="2400" dirty="0" smtClean="0">
                <a:latin typeface="Franklin Gothic Book"/>
                <a:cs typeface="Franklin Gothic Book"/>
              </a:rPr>
              <a:t>non-participatory</a:t>
            </a:r>
          </a:p>
          <a:p>
            <a:pPr lvl="1"/>
            <a:r>
              <a:rPr lang="en-US" sz="2000" dirty="0">
                <a:latin typeface="Franklin Gothic Book"/>
                <a:cs typeface="Franklin Gothic Book"/>
              </a:rPr>
              <a:t>Visual methods are one challenge to researcher </a:t>
            </a:r>
            <a:r>
              <a:rPr lang="en-US" sz="2000" dirty="0" smtClean="0">
                <a:latin typeface="Franklin Gothic Book"/>
                <a:cs typeface="Franklin Gothic Book"/>
              </a:rPr>
              <a:t>dominance IF used in a participatory </a:t>
            </a:r>
            <a:r>
              <a:rPr lang="en-US" sz="2000" dirty="0" smtClean="0">
                <a:latin typeface="Franklin Gothic Book"/>
                <a:cs typeface="Franklin Gothic Book"/>
              </a:rPr>
              <a:t>way</a:t>
            </a:r>
          </a:p>
          <a:p>
            <a:pPr lvl="1"/>
            <a:endParaRPr lang="en-US" sz="20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Tree>
    <p:extLst>
      <p:ext uri="{BB962C8B-B14F-4D97-AF65-F5344CB8AC3E}">
        <p14:creationId xmlns:p14="http://schemas.microsoft.com/office/powerpoint/2010/main" val="2999859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Two studies</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
        <p:nvSpPr>
          <p:cNvPr id="4" name="TextBox 3"/>
          <p:cNvSpPr txBox="1"/>
          <p:nvPr/>
        </p:nvSpPr>
        <p:spPr>
          <a:xfrm>
            <a:off x="96592" y="1327395"/>
            <a:ext cx="9092483" cy="4832092"/>
          </a:xfrm>
          <a:prstGeom prst="rect">
            <a:avLst/>
          </a:prstGeom>
          <a:noFill/>
        </p:spPr>
        <p:txBody>
          <a:bodyPr wrap="square" rtlCol="0">
            <a:spAutoFit/>
          </a:bodyPr>
          <a:lstStyle/>
          <a:p>
            <a:pPr marL="342900" indent="-342900">
              <a:buAutoNum type="arabicPeriod"/>
            </a:pPr>
            <a:r>
              <a:rPr lang="en-GB" sz="2800" dirty="0" smtClean="0"/>
              <a:t>Artefact facilitated </a:t>
            </a:r>
            <a:r>
              <a:rPr lang="en-GB" sz="2800" dirty="0" smtClean="0"/>
              <a:t>interviewing</a:t>
            </a:r>
            <a:endParaRPr lang="en-GB" sz="2800" dirty="0" smtClean="0"/>
          </a:p>
          <a:p>
            <a:r>
              <a:rPr lang="en-GB" sz="1400" b="1" dirty="0" smtClean="0"/>
              <a:t>freely </a:t>
            </a:r>
            <a:r>
              <a:rPr lang="en-GB" sz="1400" b="1" dirty="0"/>
              <a:t>available for download</a:t>
            </a:r>
            <a:r>
              <a:rPr lang="en-GB" sz="1400" dirty="0"/>
              <a:t>: Grant, A. Mannay, D and Marzella, R. (2017).</a:t>
            </a:r>
            <a:r>
              <a:rPr lang="en-GB" sz="1400" b="1" dirty="0"/>
              <a:t>  </a:t>
            </a:r>
            <a:r>
              <a:rPr lang="en-GB" sz="1400" u="sng" dirty="0">
                <a:hlinkClick r:id="rId3"/>
              </a:rPr>
              <a:t>People try and police your behaviour’: the impact of surveillance on mothers and grandmothers’ perceptions and experiences of infant feeding</a:t>
            </a:r>
            <a:r>
              <a:rPr lang="en-GB" sz="1400" dirty="0"/>
              <a:t>.  </a:t>
            </a:r>
            <a:r>
              <a:rPr lang="en-GB" sz="1400" i="1" dirty="0"/>
              <a:t>Families, Relationships and Societies.  </a:t>
            </a:r>
            <a:r>
              <a:rPr lang="en-GB" sz="1400" dirty="0"/>
              <a:t>DOI:</a:t>
            </a:r>
            <a:r>
              <a:rPr lang="en-GB" sz="1400" i="1" dirty="0"/>
              <a:t> </a:t>
            </a:r>
            <a:r>
              <a:rPr lang="en-GB" sz="1400" dirty="0" smtClean="0">
                <a:hlinkClick r:id="rId4"/>
              </a:rPr>
              <a:t>10.1332/204674317X14888886530223</a:t>
            </a:r>
            <a:endParaRPr lang="en-GB" sz="1400" dirty="0" smtClean="0"/>
          </a:p>
          <a:p>
            <a:endParaRPr lang="en-GB" sz="1400" dirty="0"/>
          </a:p>
          <a:p>
            <a:r>
              <a:rPr lang="en-GB" sz="2800" dirty="0" smtClean="0"/>
              <a:t>2. Longitudinal study with pregnant women: </a:t>
            </a:r>
          </a:p>
          <a:p>
            <a:r>
              <a:rPr lang="en-GB" sz="2800" dirty="0" smtClean="0"/>
              <a:t>Visit 1: 	Timeline facilitated life history interviews</a:t>
            </a:r>
          </a:p>
          <a:p>
            <a:r>
              <a:rPr lang="en-GB" sz="2800" dirty="0" smtClean="0"/>
              <a:t>Visit 2: 	Thought bubbles</a:t>
            </a:r>
          </a:p>
          <a:p>
            <a:r>
              <a:rPr lang="en-GB" sz="2800" dirty="0"/>
              <a:t>	</a:t>
            </a:r>
            <a:r>
              <a:rPr lang="en-GB" sz="2800" dirty="0" smtClean="0"/>
              <a:t>		Collaging</a:t>
            </a:r>
          </a:p>
          <a:p>
            <a:r>
              <a:rPr lang="en-GB" sz="2800" dirty="0"/>
              <a:t>	</a:t>
            </a:r>
            <a:r>
              <a:rPr lang="en-GB" sz="2800" dirty="0" smtClean="0"/>
              <a:t>		</a:t>
            </a:r>
            <a:r>
              <a:rPr lang="en-GB" sz="2800" dirty="0" smtClean="0"/>
              <a:t>Sandscape</a:t>
            </a:r>
            <a:endParaRPr lang="en-GB" sz="1600" dirty="0" smtClean="0"/>
          </a:p>
          <a:p>
            <a:r>
              <a:rPr lang="en-GB" sz="1400" b="1" dirty="0" smtClean="0"/>
              <a:t>Under review</a:t>
            </a:r>
            <a:r>
              <a:rPr lang="en-GB" sz="1400" dirty="0" smtClean="0"/>
              <a:t>: </a:t>
            </a:r>
            <a:r>
              <a:rPr lang="en-GB" sz="1400" dirty="0"/>
              <a:t>Grant, A</a:t>
            </a:r>
            <a:r>
              <a:rPr lang="en-GB" sz="1400" dirty="0" smtClean="0"/>
              <a:t>.; Morgan, M; Gallagher, D; </a:t>
            </a:r>
            <a:r>
              <a:rPr lang="en-GB" sz="1400" dirty="0"/>
              <a:t>Mannay, </a:t>
            </a:r>
            <a:r>
              <a:rPr lang="en-GB" sz="1400" dirty="0" smtClean="0"/>
              <a:t>D. </a:t>
            </a:r>
            <a:r>
              <a:rPr lang="en-GB" sz="1400" dirty="0" smtClean="0"/>
              <a:t>“</a:t>
            </a:r>
            <a:r>
              <a:rPr lang="en-GB" sz="1400" dirty="0"/>
              <a:t>I think there is a time and a place”:  an exploration of smoking during pregnancy, place and stigma using qualitative visual </a:t>
            </a:r>
            <a:r>
              <a:rPr lang="en-GB" sz="1400" dirty="0" smtClean="0"/>
              <a:t>methodologies.  </a:t>
            </a:r>
            <a:r>
              <a:rPr lang="en-GB" sz="1400" i="1" dirty="0" smtClean="0"/>
              <a:t>Critical Public Health</a:t>
            </a:r>
          </a:p>
          <a:p>
            <a:endParaRPr lang="en-GB" sz="1400" dirty="0"/>
          </a:p>
          <a:p>
            <a:r>
              <a:rPr lang="en-GB" sz="1400" b="1" dirty="0" smtClean="0"/>
              <a:t>Forthcoming: </a:t>
            </a:r>
            <a:r>
              <a:rPr lang="en-GB" sz="1400" dirty="0" smtClean="0"/>
              <a:t>Mannay</a:t>
            </a:r>
            <a:r>
              <a:rPr lang="en-GB" sz="1400" dirty="0"/>
              <a:t>, D., </a:t>
            </a:r>
            <a:r>
              <a:rPr lang="en-GB" sz="1400" dirty="0" err="1" smtClean="0"/>
              <a:t>Creaghan</a:t>
            </a:r>
            <a:r>
              <a:rPr lang="en-GB" sz="1400" dirty="0"/>
              <a:t>, J., Gallagher, D., Marzella, R., Mason, S. and Morgan, M</a:t>
            </a:r>
            <a:r>
              <a:rPr lang="en-GB" sz="1400" dirty="0" smtClean="0"/>
              <a:t>. </a:t>
            </a:r>
            <a:r>
              <a:rPr lang="en-GB" sz="1400" dirty="0"/>
              <a:t>Grant, A.,</a:t>
            </a:r>
            <a:r>
              <a:rPr lang="en-GB" sz="1400" dirty="0" smtClean="0"/>
              <a:t> </a:t>
            </a:r>
            <a:r>
              <a:rPr lang="en-GB" sz="1400" dirty="0"/>
              <a:t>(</a:t>
            </a:r>
            <a:r>
              <a:rPr lang="en-GB" sz="1400" dirty="0" smtClean="0"/>
              <a:t>2017). </a:t>
            </a:r>
            <a:r>
              <a:rPr lang="en-GB" sz="1400" dirty="0"/>
              <a:t>Negotiating closed doors and constraining deadlines: the potential of visual ethnography to effectually explore spaces of motherhood and mothering. </a:t>
            </a:r>
            <a:r>
              <a:rPr lang="en-GB" sz="1400" i="1" dirty="0"/>
              <a:t>Journal of Contemporary Ethnography</a:t>
            </a:r>
            <a:r>
              <a:rPr lang="en-GB" sz="1400" dirty="0"/>
              <a:t>.  </a:t>
            </a:r>
            <a:endParaRPr lang="en-GB" sz="1400" dirty="0"/>
          </a:p>
        </p:txBody>
      </p:sp>
    </p:spTree>
    <p:extLst>
      <p:ext uri="{BB962C8B-B14F-4D97-AF65-F5344CB8AC3E}">
        <p14:creationId xmlns:p14="http://schemas.microsoft.com/office/powerpoint/2010/main" val="1984479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Study 1: artefact facilitated (dyad) interviewing</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sp>
        <p:nvSpPr>
          <p:cNvPr id="4" name="TextBox 3"/>
          <p:cNvSpPr txBox="1"/>
          <p:nvPr/>
        </p:nvSpPr>
        <p:spPr>
          <a:xfrm>
            <a:off x="642257" y="1600199"/>
            <a:ext cx="8327572" cy="3539430"/>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Aim: to understand infant feeding decision making among mothers and grandmothers from deprived areas of south </a:t>
            </a:r>
            <a:r>
              <a:rPr lang="en-GB" sz="2800" dirty="0"/>
              <a:t>W</a:t>
            </a:r>
            <a:r>
              <a:rPr lang="en-GB" sz="2800" dirty="0" smtClean="0"/>
              <a:t>ales</a:t>
            </a:r>
            <a:endParaRPr lang="en-GB" sz="2800" dirty="0" smtClean="0"/>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Dyads</a:t>
            </a:r>
          </a:p>
          <a:p>
            <a:pPr marL="285750" indent="-285750">
              <a:buFont typeface="Arial" panose="020B0604020202020204" pitchFamily="34" charset="0"/>
              <a:buChar char="•"/>
            </a:pPr>
            <a:r>
              <a:rPr lang="en-GB" sz="2800" dirty="0" smtClean="0"/>
              <a:t>Artefacts</a:t>
            </a:r>
          </a:p>
          <a:p>
            <a:pPr marL="285750" indent="-285750">
              <a:buFont typeface="Arial" panose="020B0604020202020204" pitchFamily="34" charset="0"/>
              <a:buChar char="•"/>
            </a:pPr>
            <a:r>
              <a:rPr lang="en-GB" sz="2800" dirty="0" smtClean="0"/>
              <a:t>Pre-interview instructions</a:t>
            </a:r>
          </a:p>
          <a:p>
            <a:pPr marL="285750" indent="-285750">
              <a:buFont typeface="Arial" panose="020B0604020202020204" pitchFamily="34" charset="0"/>
              <a:buChar char="•"/>
            </a:pPr>
            <a:r>
              <a:rPr lang="en-GB" sz="2800" dirty="0" smtClean="0"/>
              <a:t>Mediated accounts</a:t>
            </a:r>
            <a:endParaRPr lang="en-GB" sz="2800" dirty="0"/>
          </a:p>
        </p:txBody>
      </p:sp>
    </p:spTree>
    <p:extLst>
      <p:ext uri="{BB962C8B-B14F-4D97-AF65-F5344CB8AC3E}">
        <p14:creationId xmlns:p14="http://schemas.microsoft.com/office/powerpoint/2010/main" val="3865807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2260" y="459377"/>
            <a:ext cx="5692201" cy="576470"/>
          </a:xfrm>
        </p:spPr>
        <p:txBody>
          <a:bodyPr anchor="b" anchorCtr="0">
            <a:noAutofit/>
          </a:bodyPr>
          <a:lstStyle/>
          <a:p>
            <a:pPr algn="l"/>
            <a:r>
              <a:rPr lang="en-US" sz="3200" dirty="0" smtClean="0">
                <a:latin typeface="Franklin Gothic Book"/>
                <a:cs typeface="Franklin Gothic Book"/>
              </a:rPr>
              <a:t>A broad range of </a:t>
            </a:r>
            <a:r>
              <a:rPr lang="en-US" sz="3200" dirty="0" smtClean="0">
                <a:latin typeface="Franklin Gothic Book"/>
                <a:cs typeface="Franklin Gothic Book"/>
              </a:rPr>
              <a:t>accounts </a:t>
            </a:r>
            <a:r>
              <a:rPr lang="en-US" sz="3200" dirty="0" smtClean="0">
                <a:latin typeface="Franklin Gothic Book"/>
                <a:cs typeface="Franklin Gothic Book"/>
              </a:rPr>
              <a:t>from mothers</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pic>
        <p:nvPicPr>
          <p:cNvPr id="4" name="Picture 3"/>
          <p:cNvPicPr>
            <a:picLocks noChangeAspect="1"/>
          </p:cNvPicPr>
          <p:nvPr/>
        </p:nvPicPr>
        <p:blipFill>
          <a:blip r:embed="rId4"/>
          <a:stretch>
            <a:fillRect/>
          </a:stretch>
        </p:blipFill>
        <p:spPr>
          <a:xfrm>
            <a:off x="1979648" y="1436015"/>
            <a:ext cx="1860769" cy="2481027"/>
          </a:xfrm>
          <a:prstGeom prst="rect">
            <a:avLst/>
          </a:prstGeom>
        </p:spPr>
      </p:pic>
      <p:pic>
        <p:nvPicPr>
          <p:cNvPr id="5" name="Picture 4"/>
          <p:cNvPicPr>
            <a:picLocks noChangeAspect="1"/>
          </p:cNvPicPr>
          <p:nvPr/>
        </p:nvPicPr>
        <p:blipFill>
          <a:blip r:embed="rId5"/>
          <a:stretch>
            <a:fillRect/>
          </a:stretch>
        </p:blipFill>
        <p:spPr>
          <a:xfrm>
            <a:off x="4420451" y="3639285"/>
            <a:ext cx="1318248" cy="2341026"/>
          </a:xfrm>
          <a:prstGeom prst="rect">
            <a:avLst/>
          </a:prstGeom>
        </p:spPr>
      </p:pic>
      <p:pic>
        <p:nvPicPr>
          <p:cNvPr id="6" name="Picture 5"/>
          <p:cNvPicPr>
            <a:picLocks noChangeAspect="1"/>
          </p:cNvPicPr>
          <p:nvPr/>
        </p:nvPicPr>
        <p:blipFill>
          <a:blip r:embed="rId6"/>
          <a:stretch>
            <a:fillRect/>
          </a:stretch>
        </p:blipFill>
        <p:spPr>
          <a:xfrm>
            <a:off x="6243348" y="3667250"/>
            <a:ext cx="2657112" cy="2344082"/>
          </a:xfrm>
          <a:prstGeom prst="rect">
            <a:avLst/>
          </a:prstGeom>
        </p:spPr>
      </p:pic>
      <p:pic>
        <p:nvPicPr>
          <p:cNvPr id="7" name="Picture 6"/>
          <p:cNvPicPr>
            <a:picLocks noChangeAspect="1"/>
          </p:cNvPicPr>
          <p:nvPr/>
        </p:nvPicPr>
        <p:blipFill>
          <a:blip r:embed="rId7"/>
          <a:stretch>
            <a:fillRect/>
          </a:stretch>
        </p:blipFill>
        <p:spPr>
          <a:xfrm>
            <a:off x="4290004" y="1200032"/>
            <a:ext cx="1739684" cy="233506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69" y="1652813"/>
            <a:ext cx="1698172" cy="226422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7486" y="1125596"/>
            <a:ext cx="1813888" cy="2418518"/>
          </a:xfrm>
          <a:prstGeom prst="rect">
            <a:avLst/>
          </a:prstGeom>
          <a:ln>
            <a:solidFill>
              <a:srgbClr val="FF0000"/>
            </a:solidFill>
          </a:ln>
        </p:spPr>
      </p:pic>
      <p:cxnSp>
        <p:nvCxnSpPr>
          <p:cNvPr id="12" name="Straight Connector 11"/>
          <p:cNvCxnSpPr/>
          <p:nvPr/>
        </p:nvCxnSpPr>
        <p:spPr>
          <a:xfrm>
            <a:off x="3940629" y="1035847"/>
            <a:ext cx="32657" cy="51581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10"/>
          <a:stretch>
            <a:fillRect/>
          </a:stretch>
        </p:blipFill>
        <p:spPr>
          <a:xfrm>
            <a:off x="191926" y="4199219"/>
            <a:ext cx="3575444" cy="1706281"/>
          </a:xfrm>
          <a:prstGeom prst="rect">
            <a:avLst/>
          </a:prstGeom>
        </p:spPr>
      </p:pic>
    </p:spTree>
    <p:extLst>
      <p:ext uri="{BB962C8B-B14F-4D97-AF65-F5344CB8AC3E}">
        <p14:creationId xmlns:p14="http://schemas.microsoft.com/office/powerpoint/2010/main" val="4213937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8914" y="217714"/>
            <a:ext cx="7162800" cy="823720"/>
          </a:xfrm>
        </p:spPr>
        <p:txBody>
          <a:bodyPr anchor="b" anchorCtr="0">
            <a:noAutofit/>
          </a:bodyPr>
          <a:lstStyle/>
          <a:p>
            <a:pPr algn="l"/>
            <a:r>
              <a:rPr lang="en-US" sz="3200" dirty="0" smtClean="0">
                <a:latin typeface="Franklin Gothic Book"/>
                <a:cs typeface="Franklin Gothic Book"/>
              </a:rPr>
              <a:t>Strangers police pregnancy, and infant feeding, which influences mothers (1)</a:t>
            </a:r>
            <a:endParaRPr lang="en-US" sz="3200" dirty="0">
              <a:latin typeface="Franklin Gothic Book"/>
              <a:cs typeface="Franklin Gothic Book"/>
            </a:endParaRPr>
          </a:p>
        </p:txBody>
      </p:sp>
      <p:sp>
        <p:nvSpPr>
          <p:cNvPr id="3" name="Content Placeholder 2"/>
          <p:cNvSpPr>
            <a:spLocks noGrp="1"/>
          </p:cNvSpPr>
          <p:nvPr>
            <p:ph idx="1"/>
          </p:nvPr>
        </p:nvSpPr>
        <p:spPr>
          <a:xfrm>
            <a:off x="306226" y="1600200"/>
            <a:ext cx="8380574" cy="4353683"/>
          </a:xfrm>
        </p:spPr>
        <p:txBody>
          <a:bodyPr>
            <a:normAutofit/>
          </a:bodyPr>
          <a:lstStyle/>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endParaRPr lang="en-US" sz="2400" dirty="0">
              <a:latin typeface="Franklin Gothic Book"/>
              <a:cs typeface="Franklin Gothic Book"/>
            </a:endParaRPr>
          </a:p>
          <a:p>
            <a:endParaRPr lang="en-US" sz="2400" dirty="0" smtClean="0">
              <a:latin typeface="Franklin Gothic Book"/>
              <a:cs typeface="Franklin Gothic Book"/>
            </a:endParaRPr>
          </a:p>
          <a:p>
            <a:pPr marL="0" indent="0">
              <a:buNone/>
            </a:pPr>
            <a:endParaRPr lang="en-US" sz="2400" dirty="0">
              <a:latin typeface="Franklin Gothic Book"/>
              <a:cs typeface="Franklin Gothic Book"/>
            </a:endParaRPr>
          </a:p>
        </p:txBody>
      </p:sp>
      <p:pic>
        <p:nvPicPr>
          <p:cNvPr id="4" name="Picture 3"/>
          <p:cNvPicPr>
            <a:picLocks noChangeAspect="1"/>
          </p:cNvPicPr>
          <p:nvPr/>
        </p:nvPicPr>
        <p:blipFill>
          <a:blip r:embed="rId3"/>
          <a:stretch>
            <a:fillRect/>
          </a:stretch>
        </p:blipFill>
        <p:spPr>
          <a:xfrm>
            <a:off x="6293131" y="1767683"/>
            <a:ext cx="2719052" cy="3627434"/>
          </a:xfrm>
          <a:prstGeom prst="rect">
            <a:avLst/>
          </a:prstGeom>
        </p:spPr>
      </p:pic>
      <p:sp>
        <p:nvSpPr>
          <p:cNvPr id="5" name="Rectangle 4"/>
          <p:cNvSpPr/>
          <p:nvPr/>
        </p:nvSpPr>
        <p:spPr>
          <a:xfrm>
            <a:off x="97971" y="1382485"/>
            <a:ext cx="5682343" cy="4524315"/>
          </a:xfrm>
          <a:prstGeom prst="rect">
            <a:avLst/>
          </a:prstGeom>
        </p:spPr>
        <p:txBody>
          <a:bodyPr wrap="square">
            <a:spAutoFit/>
          </a:bodyPr>
          <a:lstStyle/>
          <a:p>
            <a:r>
              <a:rPr lang="en-GB" dirty="0" smtClean="0"/>
              <a:t>M: Yeah</a:t>
            </a:r>
            <a:r>
              <a:rPr lang="en-GB" dirty="0"/>
              <a:t>, he said you can’t have this you can’t have that he didn’t ask us what we wanted he said the only things you can have are um cheese and pickle he brought things we could have but he didn’t ask if we liked ‘</a:t>
            </a:r>
            <a:r>
              <a:rPr lang="en-GB" dirty="0" err="1"/>
              <a:t>em</a:t>
            </a:r>
            <a:r>
              <a:rPr lang="en-GB" dirty="0"/>
              <a:t> he didn’t he didn’t ask if we wanted them…and he even went to the chef about what I can have instead of asking me what has your health visitor said you can have</a:t>
            </a:r>
            <a:r>
              <a:rPr lang="en-GB" dirty="0" smtClean="0"/>
              <a:t>…</a:t>
            </a:r>
          </a:p>
          <a:p>
            <a:endParaRPr lang="en-GB" dirty="0"/>
          </a:p>
          <a:p>
            <a:endParaRPr lang="en-GB" dirty="0"/>
          </a:p>
          <a:p>
            <a:r>
              <a:rPr lang="en-GB" dirty="0" smtClean="0"/>
              <a:t>GM: …but </a:t>
            </a:r>
            <a:r>
              <a:rPr lang="en-GB" dirty="0"/>
              <a:t>it was really weird because for, for, like I couldn’t believe how interfering like from when I was pregnant …but like when I was pregnant no one cared (laughter) you could say oh I’ll have a double vodka and coke with my fag (laughter) and it was like yeah no problem (laughter) so it’s just totally different…yeah people try and police your behaviour</a:t>
            </a:r>
          </a:p>
        </p:txBody>
      </p:sp>
    </p:spTree>
    <p:extLst>
      <p:ext uri="{BB962C8B-B14F-4D97-AF65-F5344CB8AC3E}">
        <p14:creationId xmlns:p14="http://schemas.microsoft.com/office/powerpoint/2010/main" val="2167908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929</Words>
  <Application>Microsoft Office PowerPoint</Application>
  <PresentationFormat>On-screen Show (4:3)</PresentationFormat>
  <Paragraphs>203</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Franklin Gothic Book</vt:lpstr>
      <vt:lpstr>Times New Roman</vt:lpstr>
      <vt:lpstr>Office Theme</vt:lpstr>
      <vt:lpstr>Qualitative interviews as a collaborative space: lessons from visual research methods to encourage a more participatory approach   Aimee Grant, Dawn Mannay, Melanie Morgan, Dunla Gallagher, Ruby Marzella GrantA2@Cardiff.ac.uk  @grant_aimee  </vt:lpstr>
      <vt:lpstr>Acknowledgements</vt:lpstr>
      <vt:lpstr>Overview</vt:lpstr>
      <vt:lpstr>Researcher led interactions</vt:lpstr>
      <vt:lpstr>Moving towards the visual</vt:lpstr>
      <vt:lpstr>Two studies</vt:lpstr>
      <vt:lpstr>Study 1: artefact facilitated (dyad) interviewing</vt:lpstr>
      <vt:lpstr>A broad range of accounts from mothers</vt:lpstr>
      <vt:lpstr>Strangers police pregnancy, and infant feeding, which influences mothers (1)</vt:lpstr>
      <vt:lpstr>Cont…</vt:lpstr>
      <vt:lpstr>Study 2: Longitudinal qualitative research with pregnant women</vt:lpstr>
      <vt:lpstr>Timeline facilitated life history interviews</vt:lpstr>
      <vt:lpstr>Collaging and thought bubbles</vt:lpstr>
      <vt:lpstr>Sandboxing dyad interviews</vt:lpstr>
      <vt:lpstr>Engagement with methods</vt:lpstr>
      <vt:lpstr>Reflections on power</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to go here</dc:title>
  <dc:creator>an Employee A Company</dc:creator>
  <cp:lastModifiedBy>Aimee</cp:lastModifiedBy>
  <cp:revision>79</cp:revision>
  <dcterms:created xsi:type="dcterms:W3CDTF">2015-09-04T15:02:45Z</dcterms:created>
  <dcterms:modified xsi:type="dcterms:W3CDTF">2017-03-31T08:19:20Z</dcterms:modified>
</cp:coreProperties>
</file>